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8" r:id="rId3"/>
    <p:sldId id="259" r:id="rId4"/>
    <p:sldId id="260" r:id="rId5"/>
    <p:sldId id="261" r:id="rId6"/>
    <p:sldId id="265" r:id="rId7"/>
    <p:sldId id="266" r:id="rId8"/>
    <p:sldId id="267" r:id="rId9"/>
    <p:sldId id="263" r:id="rId10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-11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D-ShadowLon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43388"/>
            <a:ext cx="89677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HD-ShadowShor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12250" y="4243388"/>
            <a:ext cx="30765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/>
          <p:nvPr/>
        </p:nvSpPr>
        <p:spPr>
          <a:xfrm>
            <a:off x="0" y="2590800"/>
            <a:ext cx="8967788" cy="165893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9"/>
          <p:cNvSpPr/>
          <p:nvPr/>
        </p:nvSpPr>
        <p:spPr>
          <a:xfrm>
            <a:off x="9112250" y="2590800"/>
            <a:ext cx="3076575" cy="1658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4FAF0-6359-4C60-BC05-4D89DB2E2792}" type="datetimeFigureOut">
              <a:rPr lang="cs-CZ"/>
              <a:pPr>
                <a:defRPr/>
              </a:pPr>
              <a:t>13.4.2014</a:t>
            </a:fld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125" y="2749550"/>
            <a:ext cx="1171575" cy="13573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8346-57F8-45AD-8FD6-451191D4EC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D-ShadowLon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29313"/>
            <a:ext cx="104378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HD-ShadowShor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450" y="5929313"/>
            <a:ext cx="1603375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/>
          <p:nvPr/>
        </p:nvSpPr>
        <p:spPr>
          <a:xfrm>
            <a:off x="0" y="4567238"/>
            <a:ext cx="10437813" cy="136842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10"/>
          <p:cNvSpPr/>
          <p:nvPr/>
        </p:nvSpPr>
        <p:spPr>
          <a:xfrm>
            <a:off x="10585450" y="4567238"/>
            <a:ext cx="1603375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E0217-A65D-41F7-B57F-12588BE56A69}" type="datetimeFigureOut">
              <a:rPr lang="cs-CZ"/>
              <a:pPr>
                <a:defRPr/>
              </a:pPr>
              <a:t>13.4.2014</a:t>
            </a:fld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913" y="4711700"/>
            <a:ext cx="1154112" cy="1090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E22DF-30A9-4467-92E0-8E032CC45F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D-ShadowLon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29313"/>
            <a:ext cx="104378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HD-ShadowShor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450" y="5929313"/>
            <a:ext cx="1603375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/>
          <p:nvPr/>
        </p:nvSpPr>
        <p:spPr>
          <a:xfrm>
            <a:off x="0" y="4567238"/>
            <a:ext cx="10437813" cy="136842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10"/>
          <p:cNvSpPr/>
          <p:nvPr/>
        </p:nvSpPr>
        <p:spPr>
          <a:xfrm>
            <a:off x="10585450" y="4567238"/>
            <a:ext cx="1603375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6474C-7EBA-459A-96CE-7348109F656F}" type="datetimeFigureOut">
              <a:rPr lang="cs-CZ"/>
              <a:pPr>
                <a:defRPr/>
              </a:pPr>
              <a:t>13.4.2014</a:t>
            </a:fld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913" y="4711700"/>
            <a:ext cx="1154112" cy="1090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342DC-C68B-45F1-98D9-5BF4760FE4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HD-ShadowLon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29313"/>
            <a:ext cx="104378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HD-ShadowShor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450" y="5929313"/>
            <a:ext cx="1603375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3"/>
          <p:cNvSpPr/>
          <p:nvPr/>
        </p:nvSpPr>
        <p:spPr>
          <a:xfrm>
            <a:off x="0" y="4567238"/>
            <a:ext cx="10437813" cy="136842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14"/>
          <p:cNvSpPr/>
          <p:nvPr/>
        </p:nvSpPr>
        <p:spPr>
          <a:xfrm>
            <a:off x="10585450" y="4567238"/>
            <a:ext cx="1603375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15"/>
          <p:cNvSpPr txBox="1"/>
          <p:nvPr/>
        </p:nvSpPr>
        <p:spPr>
          <a:xfrm>
            <a:off x="584200" y="747713"/>
            <a:ext cx="6096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72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10" name="TextBox 16"/>
          <p:cNvSpPr txBox="1"/>
          <p:nvPr/>
        </p:nvSpPr>
        <p:spPr>
          <a:xfrm>
            <a:off x="9663113" y="3033713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72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ADC62-E064-4319-AFBA-2425D9ADEFDE}" type="datetimeFigureOut">
              <a:rPr lang="cs-CZ"/>
              <a:pPr>
                <a:defRPr/>
              </a:pPr>
              <a:t>13.4.2014</a:t>
            </a:fld>
            <a:endParaRPr lang="cs-CZ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10729913" y="4710113"/>
            <a:ext cx="1154112" cy="1090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00B96-8E44-474F-B85A-C4B6C36933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HD-ShadowLon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29313"/>
            <a:ext cx="104378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HD-ShadowShor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450" y="5929313"/>
            <a:ext cx="1603375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0"/>
          <p:cNvSpPr/>
          <p:nvPr/>
        </p:nvSpPr>
        <p:spPr>
          <a:xfrm>
            <a:off x="0" y="4567238"/>
            <a:ext cx="10437813" cy="136842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11"/>
          <p:cNvSpPr/>
          <p:nvPr/>
        </p:nvSpPr>
        <p:spPr>
          <a:xfrm>
            <a:off x="10585450" y="4567238"/>
            <a:ext cx="1603375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3E9AF-0E6B-4B1C-8E3D-D289D193E608}" type="datetimeFigureOut">
              <a:rPr lang="cs-CZ"/>
              <a:pPr>
                <a:defRPr/>
              </a:pPr>
              <a:t>13.4.2014</a:t>
            </a:fld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913" y="4710113"/>
            <a:ext cx="1154112" cy="1090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ECC09-6A93-4ABA-8F2D-D75B716812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70088"/>
            <a:ext cx="104378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450" y="1971675"/>
            <a:ext cx="1603375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3" cy="136842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450" y="609600"/>
            <a:ext cx="1603375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Date Placeholder 2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EADF6-A8A8-41B8-982C-7E98144E4904}" type="datetimeFigureOut">
              <a:rPr lang="cs-CZ"/>
              <a:pPr>
                <a:defRPr/>
              </a:pPr>
              <a:t>13.4.2014</a:t>
            </a:fld>
            <a:endParaRPr lang="cs-CZ"/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11B0A-47D6-4296-A88F-4AE8070D3A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4" descr="HD-ShadowLon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70088"/>
            <a:ext cx="104378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5" descr="HD-ShadowShor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450" y="1971675"/>
            <a:ext cx="1603375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6"/>
          <p:cNvSpPr/>
          <p:nvPr/>
        </p:nvSpPr>
        <p:spPr>
          <a:xfrm>
            <a:off x="0" y="609600"/>
            <a:ext cx="10437813" cy="136842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7"/>
          <p:cNvSpPr/>
          <p:nvPr/>
        </p:nvSpPr>
        <p:spPr>
          <a:xfrm>
            <a:off x="10585450" y="609600"/>
            <a:ext cx="1603375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Date Placeholder 2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7C56A-5CF0-4726-BA96-6008EBD80061}" type="datetimeFigureOut">
              <a:rPr lang="cs-CZ"/>
              <a:pPr>
                <a:defRPr/>
              </a:pPr>
              <a:t>13.4.2014</a:t>
            </a:fld>
            <a:endParaRPr lang="cs-CZ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DA06B-6118-4544-B7D1-8447B09AD6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D-ShadowLon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70088"/>
            <a:ext cx="104378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HD-ShadowShor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450" y="1971675"/>
            <a:ext cx="1603375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/>
          <p:nvPr/>
        </p:nvSpPr>
        <p:spPr>
          <a:xfrm>
            <a:off x="0" y="609600"/>
            <a:ext cx="10437813" cy="136842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9"/>
          <p:cNvSpPr/>
          <p:nvPr/>
        </p:nvSpPr>
        <p:spPr>
          <a:xfrm>
            <a:off x="10585450" y="609600"/>
            <a:ext cx="1603375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A8C31-84F3-40FA-8E8D-69CF6BB2EE30}" type="datetimeFigureOut">
              <a:rPr lang="cs-CZ"/>
              <a:pPr>
                <a:defRPr/>
              </a:pPr>
              <a:t>13.4.2014</a:t>
            </a:fld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0D063-D6DE-4A2D-B15D-D04F593A2A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 rot="5400000">
            <a:off x="8116094" y="1869281"/>
            <a:ext cx="5106988" cy="136842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 rot="5400000">
            <a:off x="9867900" y="5372100"/>
            <a:ext cx="1603375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200" y="59356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15EAC-E2FC-44DE-88BB-323BA7B2DBDE}" type="datetimeFigureOut">
              <a:rPr lang="cs-CZ"/>
              <a:pPr>
                <a:defRPr/>
              </a:pPr>
              <a:t>13.4.2014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1038" y="5935663"/>
            <a:ext cx="61261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8088" y="5399088"/>
            <a:ext cx="1154112" cy="1090612"/>
          </a:xfrm>
        </p:spPr>
        <p:txBody>
          <a:bodyPr anchor="t"/>
          <a:lstStyle>
            <a:lvl1pPr algn="ctr">
              <a:defRPr smtClean="0"/>
            </a:lvl1pPr>
          </a:lstStyle>
          <a:p>
            <a:pPr>
              <a:defRPr/>
            </a:pPr>
            <a:fld id="{BC958E49-93CF-4EAE-81C4-E4DC7851CE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HD-ShadowLon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70088"/>
            <a:ext cx="104378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5" descr="HD-ShadowShor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450" y="1971675"/>
            <a:ext cx="1603375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6"/>
          <p:cNvSpPr/>
          <p:nvPr/>
        </p:nvSpPr>
        <p:spPr>
          <a:xfrm>
            <a:off x="0" y="609600"/>
            <a:ext cx="10437813" cy="136842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17"/>
          <p:cNvSpPr/>
          <p:nvPr/>
        </p:nvSpPr>
        <p:spPr>
          <a:xfrm>
            <a:off x="10585450" y="609600"/>
            <a:ext cx="1603375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B38D2-BF41-43F0-8CE1-BA10E0AFD171}" type="datetimeFigureOut">
              <a:rPr lang="cs-CZ"/>
              <a:pPr>
                <a:defRPr/>
              </a:pPr>
              <a:t>13.4.2014</a:t>
            </a:fld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A02FE-E649-4807-B890-CCE3D3CB77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D-ShadowLon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86225"/>
            <a:ext cx="10437813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HD-ShadowShor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450" y="4087813"/>
            <a:ext cx="1603375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/>
          <p:nvPr/>
        </p:nvSpPr>
        <p:spPr>
          <a:xfrm>
            <a:off x="0" y="2725738"/>
            <a:ext cx="10437813" cy="136842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9"/>
          <p:cNvSpPr/>
          <p:nvPr/>
        </p:nvSpPr>
        <p:spPr>
          <a:xfrm>
            <a:off x="10585450" y="2725738"/>
            <a:ext cx="1603375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DF3CB-2E52-4EAA-9C63-A419B3A94748}" type="datetimeFigureOut">
              <a:rPr lang="cs-CZ"/>
              <a:pPr>
                <a:defRPr/>
              </a:pPr>
              <a:t>13.4.2014</a:t>
            </a:fld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913" y="2870200"/>
            <a:ext cx="1154112" cy="1090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61E77-629D-42F0-A63F-29A6923D3E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D-ShadowLon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70088"/>
            <a:ext cx="104378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HD-ShadowShor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450" y="1971675"/>
            <a:ext cx="1603375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/>
          <p:nvPr/>
        </p:nvSpPr>
        <p:spPr>
          <a:xfrm>
            <a:off x="0" y="609600"/>
            <a:ext cx="10437813" cy="136842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10"/>
          <p:cNvSpPr/>
          <p:nvPr/>
        </p:nvSpPr>
        <p:spPr>
          <a:xfrm>
            <a:off x="10585450" y="609600"/>
            <a:ext cx="1603375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6BD20-96C7-417E-8DA7-47B7C69D7111}" type="datetimeFigureOut">
              <a:rPr lang="cs-CZ"/>
              <a:pPr>
                <a:defRPr/>
              </a:pPr>
              <a:t>13.4.2014</a:t>
            </a:fld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EFE50-F7B5-4F8A-B084-DF73FE9D42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HD-ShadowLon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70088"/>
            <a:ext cx="104378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HD-ShadowShor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450" y="1971675"/>
            <a:ext cx="1603375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1"/>
          <p:cNvSpPr/>
          <p:nvPr/>
        </p:nvSpPr>
        <p:spPr>
          <a:xfrm>
            <a:off x="0" y="609600"/>
            <a:ext cx="10437813" cy="136842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12"/>
          <p:cNvSpPr/>
          <p:nvPr/>
        </p:nvSpPr>
        <p:spPr>
          <a:xfrm>
            <a:off x="10585450" y="609600"/>
            <a:ext cx="1603375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1627B-0701-48DD-A216-196CC585ADEB}" type="datetimeFigureOut">
              <a:rPr lang="cs-CZ"/>
              <a:pPr>
                <a:defRPr/>
              </a:pPr>
              <a:t>13.4.2014</a:t>
            </a:fld>
            <a:endParaRPr lang="cs-CZ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EFD7E-869A-48DE-A7B8-798F96E876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HD-ShadowLon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70088"/>
            <a:ext cx="104378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" descr="HD-ShadowShor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450" y="1971675"/>
            <a:ext cx="1603375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7"/>
          <p:cNvSpPr/>
          <p:nvPr/>
        </p:nvSpPr>
        <p:spPr>
          <a:xfrm>
            <a:off x="0" y="609600"/>
            <a:ext cx="10437813" cy="136842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10585450" y="609600"/>
            <a:ext cx="1603375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BEC26-9B58-4D93-821F-50AACDB61DFD}" type="datetimeFigureOut">
              <a:rPr lang="cs-CZ"/>
              <a:pPr>
                <a:defRPr/>
              </a:pPr>
              <a:t>13.4.2014</a:t>
            </a:fld>
            <a:endParaRPr lang="cs-CZ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145A6-870E-4709-8222-22F9606981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D-ShadowShor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85450" y="1971675"/>
            <a:ext cx="1603375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5"/>
          <p:cNvSpPr/>
          <p:nvPr/>
        </p:nvSpPr>
        <p:spPr>
          <a:xfrm>
            <a:off x="10585450" y="609600"/>
            <a:ext cx="1603375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E68B9-3F8B-4405-9CEB-E49B7C40D54A}" type="datetimeFigureOut">
              <a:rPr lang="cs-CZ"/>
              <a:pPr>
                <a:defRPr/>
              </a:pPr>
              <a:t>13.4.2014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66458-E205-48E0-B77B-034754E6E7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D-ShadowLon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70088"/>
            <a:ext cx="104378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HD-ShadowShor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450" y="1971675"/>
            <a:ext cx="1603375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/>
          <p:nvPr/>
        </p:nvSpPr>
        <p:spPr>
          <a:xfrm>
            <a:off x="0" y="609600"/>
            <a:ext cx="10437813" cy="136842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10"/>
          <p:cNvSpPr/>
          <p:nvPr/>
        </p:nvSpPr>
        <p:spPr>
          <a:xfrm>
            <a:off x="10585450" y="609600"/>
            <a:ext cx="1603375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BC413-1537-468E-8172-F778CF812E02}" type="datetimeFigureOut">
              <a:rPr lang="cs-CZ"/>
              <a:pPr>
                <a:defRPr/>
              </a:pPr>
              <a:t>13.4.2014</a:t>
            </a:fld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96A52-9BD8-49C6-921C-3151C1E08E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D-ShadowLon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70088"/>
            <a:ext cx="104378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HD-ShadowShor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450" y="1971675"/>
            <a:ext cx="1603375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/>
          <p:nvPr/>
        </p:nvSpPr>
        <p:spPr>
          <a:xfrm>
            <a:off x="0" y="609600"/>
            <a:ext cx="10437813" cy="1368425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10"/>
          <p:cNvSpPr/>
          <p:nvPr/>
        </p:nvSpPr>
        <p:spPr>
          <a:xfrm>
            <a:off x="10585450" y="609600"/>
            <a:ext cx="1603375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7AFB7-2788-43A0-883D-70DB501C2847}" type="datetimeFigureOut">
              <a:rPr lang="cs-CZ"/>
              <a:pPr>
                <a:defRPr/>
              </a:pPr>
              <a:t>13.4.2014</a:t>
            </a:fld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5F9F8-35A9-430F-A286-6BC6B382C7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ashOverlay-FullResolve.png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81038" y="752475"/>
            <a:ext cx="96139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1038" y="2336800"/>
            <a:ext cx="9613900" cy="359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1738" y="59356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D4A491-A760-4561-8398-B04A6786DCC5}" type="datetimeFigureOut">
              <a:rPr lang="cs-CZ"/>
              <a:pPr>
                <a:defRPr/>
              </a:pPr>
              <a:t>13.4.2014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1038" y="5935663"/>
            <a:ext cx="6870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913" y="752475"/>
            <a:ext cx="1154112" cy="1092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3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5A5DF7-22ED-4151-8A0A-EA62087EDF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  <p:sldLayoutId id="2147483846" r:id="rId13"/>
    <p:sldLayoutId id="2147483847" r:id="rId14"/>
    <p:sldLayoutId id="2147483848" r:id="rId15"/>
    <p:sldLayoutId id="2147483849" r:id="rId16"/>
    <p:sldLayoutId id="2147483850" r:id="rId17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681038" y="2733675"/>
            <a:ext cx="8143875" cy="1373188"/>
          </a:xfrm>
        </p:spPr>
        <p:txBody>
          <a:bodyPr/>
          <a:lstStyle/>
          <a:p>
            <a:r>
              <a:rPr lang="en-US" smtClean="0"/>
              <a:t>Women of the Sun: Alinta</a:t>
            </a:r>
            <a:endParaRPr lang="cs-CZ" smtClean="0"/>
          </a:p>
        </p:txBody>
      </p:sp>
      <p:sp>
        <p:nvSpPr>
          <p:cNvPr id="19458" name="Podnadpis 2"/>
          <p:cNvSpPr>
            <a:spLocks noGrp="1"/>
          </p:cNvSpPr>
          <p:nvPr>
            <p:ph type="subTitle" idx="1"/>
          </p:nvPr>
        </p:nvSpPr>
        <p:spPr>
          <a:xfrm>
            <a:off x="681038" y="4394200"/>
            <a:ext cx="8143875" cy="1117600"/>
          </a:xfrm>
        </p:spPr>
        <p:txBody>
          <a:bodyPr/>
          <a:lstStyle/>
          <a:p>
            <a:r>
              <a:rPr lang="en-US" smtClean="0"/>
              <a:t>Maxim Svistunov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681038" y="752475"/>
            <a:ext cx="9613900" cy="1081088"/>
          </a:xfrm>
        </p:spPr>
        <p:txBody>
          <a:bodyPr/>
          <a:lstStyle/>
          <a:p>
            <a:r>
              <a:rPr lang="en-US" smtClean="0"/>
              <a:t>Historical Background</a:t>
            </a:r>
            <a:endParaRPr lang="cs-CZ" smtClean="0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352" r="1352"/>
          <a:stretch>
            <a:fillRect/>
          </a:stretch>
        </p:blipFill>
        <p:spPr>
          <a:xfrm>
            <a:off x="4868863" y="2336800"/>
            <a:ext cx="5426075" cy="3598863"/>
          </a:xfrm>
        </p:spPr>
      </p:pic>
      <p:sp>
        <p:nvSpPr>
          <p:cNvPr id="20483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1038" y="2336800"/>
            <a:ext cx="3875087" cy="3598863"/>
          </a:xfrm>
        </p:spPr>
        <p:txBody>
          <a:bodyPr/>
          <a:lstStyle/>
          <a:p>
            <a:r>
              <a:rPr lang="en-US" sz="2000" smtClean="0"/>
              <a:t>By the time the Europeans have arrived, there were about 2 million aborigines, divided into more than 500 tribes</a:t>
            </a: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681038" y="752475"/>
            <a:ext cx="9613900" cy="1081088"/>
          </a:xfrm>
        </p:spPr>
        <p:txBody>
          <a:bodyPr/>
          <a:lstStyle/>
          <a:p>
            <a:r>
              <a:rPr lang="en-US" smtClean="0"/>
              <a:t>Historical Background</a:t>
            </a:r>
            <a:endParaRPr lang="cs-CZ" smtClean="0"/>
          </a:p>
        </p:txBody>
      </p:sp>
      <p:sp>
        <p:nvSpPr>
          <p:cNvPr id="21506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1038" y="2336800"/>
            <a:ext cx="3875087" cy="3598863"/>
          </a:xfrm>
        </p:spPr>
        <p:txBody>
          <a:bodyPr/>
          <a:lstStyle/>
          <a:p>
            <a:r>
              <a:rPr lang="en-US" sz="2000" smtClean="0"/>
              <a:t>The colonization, accompanied by purposeful extermination of the Australians, has resulted into immense decrease in their population – 60,000 in year 1921</a:t>
            </a:r>
            <a:endParaRPr lang="cs-CZ" sz="2000" smtClean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740" r="2740"/>
          <a:stretch>
            <a:fillRect/>
          </a:stretch>
        </p:blipFill>
        <p:spPr>
          <a:xfrm>
            <a:off x="4868863" y="2336800"/>
            <a:ext cx="5426075" cy="35988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>
          <a:xfrm>
            <a:off x="681038" y="752475"/>
            <a:ext cx="9613900" cy="1081088"/>
          </a:xfrm>
        </p:spPr>
        <p:txBody>
          <a:bodyPr/>
          <a:lstStyle/>
          <a:p>
            <a:r>
              <a:rPr lang="en-US" smtClean="0"/>
              <a:t>Historical Background</a:t>
            </a:r>
            <a:endParaRPr lang="cs-CZ" smtClean="0"/>
          </a:p>
        </p:txBody>
      </p:sp>
      <p:sp>
        <p:nvSpPr>
          <p:cNvPr id="22530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1038" y="2336800"/>
            <a:ext cx="3875087" cy="3598863"/>
          </a:xfrm>
        </p:spPr>
        <p:txBody>
          <a:bodyPr/>
          <a:lstStyle/>
          <a:p>
            <a:r>
              <a:rPr lang="en-US" sz="2000" smtClean="0"/>
              <a:t>The material and medical support has helped to raise their numbers to ~300,000 people, which is only 1,5% of Australia’s population</a:t>
            </a:r>
            <a:endParaRPr lang="cs-CZ" sz="2000" smtClean="0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84" b="284"/>
          <a:stretch>
            <a:fillRect/>
          </a:stretch>
        </p:blipFill>
        <p:spPr>
          <a:xfrm>
            <a:off x="4868863" y="2336800"/>
            <a:ext cx="5426075" cy="35988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681038" y="752475"/>
            <a:ext cx="9613900" cy="1081088"/>
          </a:xfrm>
        </p:spPr>
        <p:txBody>
          <a:bodyPr/>
          <a:lstStyle/>
          <a:p>
            <a:r>
              <a:rPr lang="en-US" smtClean="0"/>
              <a:t>Historical Background</a:t>
            </a:r>
            <a:endParaRPr lang="cs-CZ" smtClean="0"/>
          </a:p>
        </p:txBody>
      </p:sp>
      <p:sp>
        <p:nvSpPr>
          <p:cNvPr id="2355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1038" y="2336800"/>
            <a:ext cx="3875087" cy="3598863"/>
          </a:xfrm>
        </p:spPr>
        <p:txBody>
          <a:bodyPr/>
          <a:lstStyle/>
          <a:p>
            <a:r>
              <a:rPr lang="en-US" sz="2000" smtClean="0"/>
              <a:t>The Australian aborigines thought that there was not only the objective reality, but also another one, inhabited by spirits of their ancestors</a:t>
            </a:r>
            <a:r>
              <a:rPr lang="cs-CZ" sz="2000" smtClean="0"/>
              <a:t>.</a:t>
            </a:r>
          </a:p>
          <a:p>
            <a:r>
              <a:rPr lang="cs-CZ" sz="2000" smtClean="0"/>
              <a:t>They </a:t>
            </a:r>
            <a:r>
              <a:rPr lang="en-US" sz="2000" smtClean="0"/>
              <a:t>thought there was a spiritual connection between themselves and their land</a:t>
            </a:r>
            <a:endParaRPr lang="cs-CZ" sz="2000" smtClean="0"/>
          </a:p>
        </p:txBody>
      </p:sp>
      <p:pic>
        <p:nvPicPr>
          <p:cNvPr id="6" name="Zástupný symbol pro obrázek 5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5783" b="5783"/>
          <a:stretch>
            <a:fillRect/>
          </a:stretch>
        </p:blipFill>
        <p:spPr>
          <a:xfrm>
            <a:off x="4868863" y="2336800"/>
            <a:ext cx="5426075" cy="35988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681038" y="752475"/>
            <a:ext cx="9613900" cy="1081088"/>
          </a:xfrm>
        </p:spPr>
        <p:txBody>
          <a:bodyPr/>
          <a:lstStyle/>
          <a:p>
            <a:r>
              <a:rPr lang="en-US" smtClean="0"/>
              <a:t>Alinta: Questions (specific)</a:t>
            </a:r>
            <a:endParaRPr lang="cs-CZ" smtClean="0"/>
          </a:p>
        </p:txBody>
      </p:sp>
      <p:sp>
        <p:nvSpPr>
          <p:cNvPr id="2457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1038" y="2336800"/>
            <a:ext cx="10795000" cy="3662363"/>
          </a:xfrm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cs-CZ" smtClean="0"/>
              <a:t>How do the reactions of McNab and Findlay differ in response to the aborigines’ hospitality and help? 12:40</a:t>
            </a:r>
            <a:endParaRPr lang="en-US" smtClean="0"/>
          </a:p>
          <a:p>
            <a:pPr marL="342900" indent="-342900">
              <a:buFont typeface="Arial" charset="0"/>
              <a:buAutoNum type="arabicPeriod"/>
            </a:pPr>
            <a:r>
              <a:rPr lang="cs-CZ" smtClean="0"/>
              <a:t>What are the differences in reaction of different tribe members to McNab and Findlay? Especially, the elders’ reactions. 08:30, 09:25, 11:35, 17:50, 20:10</a:t>
            </a:r>
            <a:endParaRPr lang="en-US" smtClean="0"/>
          </a:p>
          <a:p>
            <a:pPr marL="342900" indent="-342900">
              <a:buFont typeface="Arial" charset="0"/>
              <a:buAutoNum type="arabicPeriod"/>
            </a:pPr>
            <a:r>
              <a:rPr lang="cs-CZ" smtClean="0"/>
              <a:t>What skills are expected from men and how do aborigines react to the lack of them in Findlay?</a:t>
            </a:r>
            <a:r>
              <a:rPr lang="en-US" smtClean="0"/>
              <a:t> 21:20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mtClean="0"/>
              <a:t>What can you say about McNab’s success in making contact with the aborigines? 22:40, 24:20, 30:20, 33:32, 35:45</a:t>
            </a:r>
            <a:endParaRPr lang="cs-CZ" smtClean="0"/>
          </a:p>
          <a:p>
            <a:pPr marL="342900" indent="-342900">
              <a:buFont typeface="Arial" charset="0"/>
              <a:buAutoNum type="arabicPeriod"/>
            </a:pPr>
            <a:r>
              <a:rPr lang="en-US" smtClean="0"/>
              <a:t>Why exactly the tribe has accepted McNab, but was at once alarmed by the appearance of more white men years later (even before their very first contact to them)? 36:35</a:t>
            </a:r>
            <a:endParaRPr lang="cs-CZ" smtClean="0"/>
          </a:p>
          <a:p>
            <a:pPr marL="342900" indent="-342900">
              <a:buFont typeface="Arial" charset="0"/>
              <a:buAutoNum type="arabicPeriod"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>
          <a:xfrm>
            <a:off x="681038" y="752475"/>
            <a:ext cx="9613900" cy="1081088"/>
          </a:xfrm>
        </p:spPr>
        <p:txBody>
          <a:bodyPr/>
          <a:lstStyle/>
          <a:p>
            <a:r>
              <a:rPr lang="en-US" smtClean="0"/>
              <a:t>Alinta: Questions (specific)</a:t>
            </a:r>
            <a:endParaRPr lang="cs-CZ" smtClean="0"/>
          </a:p>
        </p:txBody>
      </p:sp>
      <p:sp>
        <p:nvSpPr>
          <p:cNvPr id="25602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1038" y="2336800"/>
            <a:ext cx="10795000" cy="3662363"/>
          </a:xfrm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cs-CZ" smtClean="0"/>
              <a:t>What can you say about the negotiations between Goodman and the chief of the tribe? Does Goodman really respect the aborigines and their opinion about the land acquisition? 38:15, 43:20</a:t>
            </a:r>
            <a:endParaRPr lang="en-US" smtClean="0"/>
          </a:p>
          <a:p>
            <a:pPr marL="342900" indent="-342900">
              <a:buFont typeface="Arial" charset="0"/>
              <a:buAutoNum type="arabicPeriod"/>
            </a:pPr>
            <a:r>
              <a:rPr lang="en-US" smtClean="0"/>
              <a:t>Is the tribe being proactive in defense of their land or are they waiting for the danger to come close? 48:30 (a)</a:t>
            </a:r>
            <a:endParaRPr lang="cs-CZ" smtClean="0"/>
          </a:p>
          <a:p>
            <a:pPr marL="342900" indent="-342900">
              <a:buFont typeface="Arial" charset="0"/>
              <a:buAutoNum type="arabicPeriod"/>
            </a:pPr>
            <a:r>
              <a:rPr lang="en-US" smtClean="0"/>
              <a:t>On which side do you think McNab is, in the end? In your opinion, did he have a choice? 49:50</a:t>
            </a:r>
            <a:endParaRPr lang="cs-CZ" smtClean="0"/>
          </a:p>
          <a:p>
            <a:pPr marL="342900" indent="-342900">
              <a:buFont typeface="Arial" charset="0"/>
              <a:buAutoNum type="arabicPeriod"/>
            </a:pPr>
            <a:r>
              <a:rPr lang="en-US" smtClean="0"/>
              <a:t>What are the differences of the execution of McNab and Findlay? Do you think they matter? 25:50, 52:20</a:t>
            </a:r>
            <a:endParaRPr lang="cs-CZ" smtClean="0"/>
          </a:p>
          <a:p>
            <a:pPr marL="342900" indent="-342900">
              <a:buFont typeface="Arial" charset="0"/>
              <a:buAutoNum type="arabicPeriod"/>
            </a:pPr>
            <a:r>
              <a:rPr lang="en-US" smtClean="0"/>
              <a:t>The confrontation between the white settlers and the Aborigines. What are the differences in their weaponry? Could the aborigines have won the battle? 55:50</a:t>
            </a:r>
            <a:endParaRPr lang="cs-CZ" smtClean="0"/>
          </a:p>
          <a:p>
            <a:pPr marL="342900" indent="-342900">
              <a:buFont typeface="Arial" charset="0"/>
              <a:buAutoNum type="arabicPeriod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>
          <a:xfrm>
            <a:off x="681038" y="752475"/>
            <a:ext cx="9613900" cy="1081088"/>
          </a:xfrm>
        </p:spPr>
        <p:txBody>
          <a:bodyPr/>
          <a:lstStyle/>
          <a:p>
            <a:r>
              <a:rPr lang="en-US" smtClean="0"/>
              <a:t>Alinta: Questions (general)</a:t>
            </a:r>
            <a:endParaRPr lang="cs-CZ" smtClean="0"/>
          </a:p>
        </p:txBody>
      </p:sp>
      <p:sp>
        <p:nvSpPr>
          <p:cNvPr id="26626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1038" y="2336800"/>
            <a:ext cx="10795000" cy="3662363"/>
          </a:xfrm>
        </p:spPr>
        <p:txBody>
          <a:bodyPr/>
          <a:lstStyle/>
          <a:p>
            <a:r>
              <a:rPr lang="en-US" smtClean="0"/>
              <a:t>On which side do you think McNab is, in the end?</a:t>
            </a:r>
            <a:endParaRPr lang="cs-CZ" smtClean="0"/>
          </a:p>
          <a:p>
            <a:r>
              <a:rPr lang="en-US" smtClean="0"/>
              <a:t>What specific complaints does the tribe have about the settlers?</a:t>
            </a:r>
            <a:endParaRPr lang="cs-CZ" smtClean="0"/>
          </a:p>
          <a:p>
            <a:r>
              <a:rPr lang="en-US" smtClean="0"/>
              <a:t>Remember the first meeting of the tribe with McNab and Findlay. Imagine that you are an aborigine and encounter a white man. In what ten words would you describe him?</a:t>
            </a:r>
            <a:endParaRPr lang="cs-CZ" smtClean="0"/>
          </a:p>
          <a:p>
            <a:r>
              <a:rPr lang="en-US" smtClean="0"/>
              <a:t>What is the special role of women in decision-making processes? How do the men and women relate?</a:t>
            </a:r>
            <a:endParaRPr lang="cs-CZ" smtClean="0"/>
          </a:p>
          <a:p>
            <a:r>
              <a:rPr lang="en-US" smtClean="0"/>
              <a:t>What is Alinta’s role in all this geopolitical business?</a:t>
            </a:r>
            <a:endParaRPr lang="cs-CZ" smtClean="0"/>
          </a:p>
          <a:p>
            <a:r>
              <a:rPr lang="en-US" smtClean="0"/>
              <a:t>What other titles might have been appropriate for the film?</a:t>
            </a:r>
            <a:endParaRPr lang="cs-CZ" smtClean="0"/>
          </a:p>
          <a:p>
            <a:r>
              <a:rPr lang="en-US" smtClean="0"/>
              <a:t>What is the role of ‘truth’ in the film? What ‘truth’ have the filmmakers sought to uncover?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Рисунок 5" descr="wp_1024_aus_0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2206625"/>
            <a:ext cx="3876675" cy="3598863"/>
          </a:xfrm>
        </p:spPr>
        <p:txBody>
          <a:bodyPr/>
          <a:lstStyle/>
          <a:p>
            <a:r>
              <a:rPr lang="en-US" sz="2400" smtClean="0"/>
              <a:t>Thanks for your attention!</a:t>
            </a: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TC104033917[[fn=Berlín]]</Template>
  <TotalTime>71</TotalTime>
  <Words>449</Words>
  <Application>Microsoft Office PowerPoint</Application>
  <PresentationFormat>Custom</PresentationFormat>
  <Paragraphs>32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18</vt:i4>
      </vt:variant>
      <vt:variant>
        <vt:lpstr>Nadpisy snímků</vt:lpstr>
      </vt:variant>
      <vt:variant>
        <vt:i4>9</vt:i4>
      </vt:variant>
    </vt:vector>
  </HeadingPairs>
  <TitlesOfParts>
    <vt:vector size="30" baseType="lpstr">
      <vt:lpstr>Trebuchet MS</vt:lpstr>
      <vt:lpstr>Arial</vt:lpstr>
      <vt:lpstr>Calibri</vt:lpstr>
      <vt:lpstr>Berlín</vt:lpstr>
      <vt:lpstr>Berlín</vt:lpstr>
      <vt:lpstr>Berlín</vt:lpstr>
      <vt:lpstr>Berlín</vt:lpstr>
      <vt:lpstr>Berlín</vt:lpstr>
      <vt:lpstr>Berlín</vt:lpstr>
      <vt:lpstr>Berlín</vt:lpstr>
      <vt:lpstr>Berlín</vt:lpstr>
      <vt:lpstr>Berlín</vt:lpstr>
      <vt:lpstr>Berlín</vt:lpstr>
      <vt:lpstr>Berlín</vt:lpstr>
      <vt:lpstr>Berlín</vt:lpstr>
      <vt:lpstr>Berlín</vt:lpstr>
      <vt:lpstr>Berlín</vt:lpstr>
      <vt:lpstr>Berlín</vt:lpstr>
      <vt:lpstr>Berlín</vt:lpstr>
      <vt:lpstr>Berlín</vt:lpstr>
      <vt:lpstr>Berlín</vt:lpstr>
      <vt:lpstr>Women of the Sun: Alinta</vt:lpstr>
      <vt:lpstr>Historical Background</vt:lpstr>
      <vt:lpstr>Historical Background</vt:lpstr>
      <vt:lpstr>Historical Background</vt:lpstr>
      <vt:lpstr>Historical Background</vt:lpstr>
      <vt:lpstr>Alinta: Questions (specific)</vt:lpstr>
      <vt:lpstr>Alinta: Questions (specific)</vt:lpstr>
      <vt:lpstr>Alinta: Questions (general)</vt:lpstr>
      <vt:lpstr>Snímek 9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Maxim Svistunov</dc:creator>
  <cp:lastModifiedBy>user</cp:lastModifiedBy>
  <cp:revision>8</cp:revision>
  <dcterms:created xsi:type="dcterms:W3CDTF">2014-04-10T10:53:53Z</dcterms:created>
  <dcterms:modified xsi:type="dcterms:W3CDTF">2014-04-13T20:21:27Z</dcterms:modified>
</cp:coreProperties>
</file>