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0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  <p:sldId id="275" r:id="rId21"/>
    <p:sldId id="276" r:id="rId22"/>
    <p:sldId id="277" r:id="rId23"/>
    <p:sldId id="278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2F9D04-FB0A-4579-A44C-EE26EF1A7E08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0469F4C-B9A2-4C0E-A0B7-58C2EF54ED09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orpus.cz/corpora/run.cgi/first_f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Praxe v českém prostředí</a:t>
            </a:r>
            <a:r>
              <a:rPr lang="cs-CZ" dirty="0"/>
              <a:t>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korpusové lingvistiky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804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Konkordanční</a:t>
            </a:r>
            <a:r>
              <a:rPr lang="cs-CZ" dirty="0" smtClean="0"/>
              <a:t> seznam ve formě</a:t>
            </a:r>
            <a:br>
              <a:rPr lang="cs-CZ" dirty="0" smtClean="0"/>
            </a:br>
            <a:r>
              <a:rPr lang="cs-CZ" b="1" dirty="0" smtClean="0">
                <a:solidFill>
                  <a:srgbClr val="FF0000"/>
                </a:solidFill>
              </a:rPr>
              <a:t>KWIC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K</a:t>
            </a:r>
            <a:r>
              <a:rPr lang="cs-CZ" dirty="0" err="1" smtClean="0"/>
              <a:t>ey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W</a:t>
            </a:r>
            <a:r>
              <a:rPr lang="cs-CZ" dirty="0" smtClean="0"/>
              <a:t>ord 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n </a:t>
            </a:r>
            <a:r>
              <a:rPr lang="cs-CZ" dirty="0" err="1" smtClean="0">
                <a:solidFill>
                  <a:srgbClr val="FF0000"/>
                </a:solidFill>
              </a:rPr>
              <a:t>C</a:t>
            </a:r>
            <a:r>
              <a:rPr lang="cs-CZ" dirty="0" err="1" smtClean="0"/>
              <a:t>ontext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000" dirty="0" smtClean="0"/>
              <a:t>Vyhledá všechny kontexty výskytu hledaného slovního tvaru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204864"/>
            <a:ext cx="82677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68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Lemma – základní tvar – systémové slovo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Lemma (</a:t>
            </a:r>
            <a:r>
              <a:rPr lang="cs-CZ" b="1" i="1" dirty="0" smtClean="0">
                <a:solidFill>
                  <a:srgbClr val="FF0000"/>
                </a:solidFill>
              </a:rPr>
              <a:t>česat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420888"/>
            <a:ext cx="69151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24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Konkordanční</a:t>
            </a:r>
            <a:r>
              <a:rPr lang="cs-CZ" dirty="0"/>
              <a:t> seznam ve formě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KWIC</a:t>
            </a:r>
            <a:r>
              <a:rPr lang="cs-CZ" dirty="0"/>
              <a:t> (</a:t>
            </a:r>
            <a:r>
              <a:rPr lang="cs-CZ" dirty="0" err="1">
                <a:solidFill>
                  <a:srgbClr val="FF0000"/>
                </a:solidFill>
              </a:rPr>
              <a:t>K</a:t>
            </a:r>
            <a:r>
              <a:rPr lang="cs-CZ" dirty="0" err="1"/>
              <a:t>ey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W</a:t>
            </a:r>
            <a:r>
              <a:rPr lang="cs-CZ" dirty="0"/>
              <a:t>ord </a:t>
            </a:r>
            <a:r>
              <a:rPr lang="cs-CZ" dirty="0">
                <a:solidFill>
                  <a:srgbClr val="FF0000"/>
                </a:solidFill>
              </a:rPr>
              <a:t>I</a:t>
            </a:r>
            <a:r>
              <a:rPr lang="cs-CZ" dirty="0"/>
              <a:t>n </a:t>
            </a:r>
            <a:r>
              <a:rPr lang="cs-CZ" dirty="0" err="1">
                <a:solidFill>
                  <a:srgbClr val="FF0000"/>
                </a:solidFill>
              </a:rPr>
              <a:t>C</a:t>
            </a:r>
            <a:r>
              <a:rPr lang="cs-CZ" dirty="0" err="1"/>
              <a:t>ontext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Výskytů tvarů (</a:t>
            </a:r>
            <a:r>
              <a:rPr lang="cs-CZ" sz="2800" dirty="0" err="1" smtClean="0"/>
              <a:t>word</a:t>
            </a:r>
            <a:r>
              <a:rPr lang="cs-CZ" sz="2800" dirty="0" smtClean="0"/>
              <a:t>) hledaného lemmatu je </a:t>
            </a:r>
            <a:r>
              <a:rPr lang="cs-CZ" sz="2800" dirty="0" smtClean="0">
                <a:solidFill>
                  <a:srgbClr val="FF0000"/>
                </a:solidFill>
              </a:rPr>
              <a:t>291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13690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3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Definování zobrazení hodnot lemmatu, </a:t>
            </a:r>
            <a:r>
              <a:rPr lang="cs-CZ" sz="2800" dirty="0" err="1" smtClean="0"/>
              <a:t>tagu</a:t>
            </a:r>
            <a:r>
              <a:rPr lang="cs-CZ" sz="2800" dirty="0" smtClean="0"/>
              <a:t> a díla pro KWIC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Zobrazení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1343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37242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31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Možnosti zjištění frekvenční distribuce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Frekvenční distribuce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44952"/>
            <a:ext cx="13144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6067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7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Frekvenční distribuce slovních tvarů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809556" cy="46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0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FF0000"/>
                </a:solidFill>
              </a:rPr>
              <a:t>češou</a:t>
            </a:r>
            <a:endParaRPr lang="cs-CZ" b="1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74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pozici KWIC </a:t>
            </a:r>
            <a:r>
              <a:rPr lang="en-US" dirty="0" smtClean="0"/>
              <a:t>&lt;</a:t>
            </a:r>
            <a:r>
              <a:rPr lang="cs-CZ" dirty="0" smtClean="0"/>
              <a:t>0,0</a:t>
            </a:r>
            <a:r>
              <a:rPr lang="en-US" dirty="0" smtClean="0"/>
              <a:t>&gt;</a:t>
            </a:r>
            <a:r>
              <a:rPr lang="cs-CZ" dirty="0" smtClean="0"/>
              <a:t> pouze tvary prézentu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53054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34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Pouze tvary </a:t>
            </a:r>
            <a:r>
              <a:rPr lang="en-US" b="1" dirty="0">
                <a:solidFill>
                  <a:srgbClr val="FF0000"/>
                </a:solidFill>
              </a:rPr>
              <a:t>[tag=“</a:t>
            </a:r>
            <a:r>
              <a:rPr lang="cs-CZ" b="1" dirty="0">
                <a:solidFill>
                  <a:srgbClr val="FF0000"/>
                </a:solidFill>
              </a:rPr>
              <a:t>VB.*</a:t>
            </a:r>
            <a:r>
              <a:rPr lang="en-US" b="1" dirty="0">
                <a:solidFill>
                  <a:srgbClr val="FF0000"/>
                </a:solidFill>
              </a:rPr>
              <a:t>”]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95425"/>
            <a:ext cx="82581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5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Možnost uložení a práce </a:t>
            </a:r>
            <a:r>
              <a:rPr lang="cs-CZ" dirty="0" err="1" smtClean="0"/>
              <a:t>of</a:t>
            </a:r>
            <a:r>
              <a:rPr lang="cs-CZ" dirty="0" smtClean="0"/>
              <a:t>-line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2133600"/>
            <a:ext cx="52101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7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34400" cy="758952"/>
          </a:xfrm>
        </p:spPr>
        <p:txBody>
          <a:bodyPr>
            <a:noAutofit/>
          </a:bodyPr>
          <a:lstStyle/>
          <a:p>
            <a:r>
              <a:rPr lang="cs-CZ" sz="2800" b="1" smtClean="0">
                <a:solidFill>
                  <a:srgbClr val="FF0000"/>
                </a:solidFill>
              </a:rPr>
              <a:t/>
            </a:r>
            <a:br>
              <a:rPr lang="cs-CZ" sz="2800" b="1" smtClean="0">
                <a:solidFill>
                  <a:srgbClr val="FF0000"/>
                </a:solidFill>
              </a:rPr>
            </a:br>
            <a:r>
              <a:rPr lang="cs-CZ" sz="2400" b="1" smtClean="0">
                <a:solidFill>
                  <a:srgbClr val="FF0000"/>
                </a:solidFill>
              </a:rPr>
              <a:t>Elektronicky </a:t>
            </a:r>
            <a:r>
              <a:rPr lang="cs-CZ" sz="2400" b="1" dirty="0" smtClean="0">
                <a:solidFill>
                  <a:srgbClr val="FF0000"/>
                </a:solidFill>
              </a:rPr>
              <a:t>přístupný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skrze </a:t>
            </a:r>
            <a:r>
              <a:rPr lang="cs-CZ" sz="2400" b="1" dirty="0">
                <a:solidFill>
                  <a:srgbClr val="92D050"/>
                </a:solidFill>
              </a:rPr>
              <a:t>k</a:t>
            </a:r>
            <a:r>
              <a:rPr lang="cs-CZ" sz="2400" b="1" dirty="0" smtClean="0">
                <a:solidFill>
                  <a:srgbClr val="92D050"/>
                </a:solidFill>
              </a:rPr>
              <a:t>orpusové manažery</a:t>
            </a:r>
            <a:endParaRPr lang="cs-CZ" sz="2400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Klient – server</a:t>
            </a:r>
          </a:p>
          <a:p>
            <a:r>
              <a:rPr lang="cs-CZ" dirty="0" smtClean="0"/>
              <a:t>Webové rozhraní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98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do textového formátu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Hlavička obsahuje informace o korpusu, s nímž pracujeme a o dotazu, přes nějž jsme získali uložená data</a:t>
            </a:r>
            <a:endParaRPr lang="cs-CZ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420887"/>
            <a:ext cx="6353175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4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Manuály k variantám korpusového manažeru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Klient-server</a:t>
            </a:r>
            <a:r>
              <a:rPr lang="cs-CZ" dirty="0"/>
              <a:t>: </a:t>
            </a:r>
            <a:r>
              <a:rPr lang="cs-CZ" dirty="0">
                <a:solidFill>
                  <a:srgbClr val="FF0000"/>
                </a:solidFill>
              </a:rPr>
              <a:t>http://ucnk.ff.cuni.cz/bonito/index.php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/>
              <a:t>Webové rozhraní: </a:t>
            </a:r>
            <a:r>
              <a:rPr lang="cs-CZ" dirty="0">
                <a:solidFill>
                  <a:srgbClr val="FF0000"/>
                </a:solidFill>
              </a:rPr>
              <a:t>http://ucnk.ff.cuni.cz/doc/Bonito2_manual.pdf</a:t>
            </a:r>
          </a:p>
        </p:txBody>
      </p:sp>
    </p:spTree>
    <p:extLst>
      <p:ext uri="{BB962C8B-B14F-4D97-AF65-F5344CB8AC3E}">
        <p14:creationId xmlns:p14="http://schemas.microsoft.com/office/powerpoint/2010/main" val="370021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41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43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301752" y="182881"/>
            <a:ext cx="85344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896448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5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 ledna 2014 KonText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68952" cy="32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137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https://kontext.korpus.cz/run.cgi/first_form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387475"/>
            <a:ext cx="82423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721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http://wiki.korpus.cz/doku.php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/>
              <a:t>Manuál práce s </a:t>
            </a:r>
            <a:r>
              <a:rPr lang="cs-CZ" b="1"/>
              <a:t>korpusovým </a:t>
            </a:r>
            <a:r>
              <a:rPr lang="cs-CZ" b="1" smtClean="0"/>
              <a:t>rozhraním</a:t>
            </a:r>
          </a:p>
          <a:p>
            <a:r>
              <a:rPr lang="cs-CZ" b="1"/>
              <a:t>Funkce </a:t>
            </a:r>
            <a:r>
              <a:rPr lang="cs-CZ" b="1"/>
              <a:t>rozhraní </a:t>
            </a:r>
            <a:r>
              <a:rPr lang="cs-CZ" b="1" smtClean="0"/>
              <a:t>KonText</a:t>
            </a:r>
            <a:endParaRPr lang="cs-CZ" b="1"/>
          </a:p>
          <a:p>
            <a:r>
              <a:rPr lang="cs-CZ" b="1" smtClean="0"/>
              <a:t>Přehled </a:t>
            </a:r>
            <a:r>
              <a:rPr lang="cs-CZ" b="1"/>
              <a:t>základních pojmů </a:t>
            </a:r>
            <a:r>
              <a:rPr lang="cs-CZ" b="1"/>
              <a:t>korpusové </a:t>
            </a:r>
            <a:r>
              <a:rPr lang="cs-CZ" b="1" smtClean="0"/>
              <a:t>lingvistiky</a:t>
            </a:r>
          </a:p>
          <a:p>
            <a:r>
              <a:rPr lang="cs-CZ" b="1"/>
              <a:t>Jaké korpusy zpřístupňuje Český národní korpus?</a:t>
            </a:r>
          </a:p>
          <a:p>
            <a:r>
              <a:rPr lang="cs-CZ" b="1"/>
              <a:t>Seznamy zdrojů </a:t>
            </a:r>
            <a:r>
              <a:rPr lang="cs-CZ" b="1"/>
              <a:t>a </a:t>
            </a:r>
            <a:r>
              <a:rPr lang="cs-CZ" b="1" smtClean="0"/>
              <a:t>zkratek</a:t>
            </a:r>
          </a:p>
          <a:p>
            <a:endParaRPr lang="cs-CZ" b="1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59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BONITO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Bonito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212976"/>
            <a:ext cx="572452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5000"/>
            <a:ext cx="7791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5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92D050"/>
                </a:solidFill>
              </a:rPr>
              <a:t>NoSketch</a:t>
            </a:r>
            <a:r>
              <a:rPr lang="cs-CZ" b="1" dirty="0" smtClean="0">
                <a:solidFill>
                  <a:srgbClr val="92D050"/>
                </a:solidFill>
              </a:rPr>
              <a:t> </a:t>
            </a:r>
            <a:r>
              <a:rPr lang="cs-CZ" b="1" dirty="0" err="1" smtClean="0">
                <a:solidFill>
                  <a:srgbClr val="92D050"/>
                </a:solidFill>
              </a:rPr>
              <a:t>Engine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hlinkClick r:id="rId2"/>
              </a:rPr>
              <a:t>https://korpus.cz/corpora/run.cgi/first_form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276872"/>
            <a:ext cx="71437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990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6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Varianta klient-server (</a:t>
            </a:r>
            <a:r>
              <a:rPr lang="cs-CZ" b="1" dirty="0" smtClean="0">
                <a:solidFill>
                  <a:srgbClr val="FF0000"/>
                </a:solidFill>
              </a:rPr>
              <a:t>bonito</a:t>
            </a:r>
            <a:r>
              <a:rPr lang="cs-CZ" dirty="0" smtClean="0"/>
              <a:t>) není v současné době již dále udržovaná</a:t>
            </a:r>
          </a:p>
          <a:p>
            <a:r>
              <a:rPr lang="cs-CZ" dirty="0" smtClean="0"/>
              <a:t>Varianta </a:t>
            </a:r>
            <a:r>
              <a:rPr lang="cs-CZ" b="1" dirty="0" err="1" smtClean="0">
                <a:solidFill>
                  <a:srgbClr val="92D050"/>
                </a:solidFill>
              </a:rPr>
              <a:t>NoSketch</a:t>
            </a:r>
            <a:r>
              <a:rPr lang="cs-CZ" b="1" dirty="0" smtClean="0">
                <a:solidFill>
                  <a:srgbClr val="92D050"/>
                </a:solidFill>
              </a:rPr>
              <a:t> </a:t>
            </a:r>
            <a:r>
              <a:rPr lang="cs-CZ" b="1" dirty="0" err="1" smtClean="0">
                <a:solidFill>
                  <a:srgbClr val="92D050"/>
                </a:solidFill>
              </a:rPr>
              <a:t>Engine</a:t>
            </a:r>
            <a:r>
              <a:rPr lang="cs-CZ" b="1" dirty="0" smtClean="0">
                <a:solidFill>
                  <a:srgbClr val="92D050"/>
                </a:solidFill>
              </a:rPr>
              <a:t> </a:t>
            </a:r>
            <a:r>
              <a:rPr lang="cs-CZ" dirty="0" smtClean="0"/>
              <a:t>prošla v poslední době úpravami a bude i nadále udržovaná</a:t>
            </a:r>
          </a:p>
          <a:p>
            <a:r>
              <a:rPr lang="cs-CZ" dirty="0" smtClean="0"/>
              <a:t>Varianta klient-server má velmi dobrý uživatelský manuál</a:t>
            </a:r>
          </a:p>
          <a:p>
            <a:r>
              <a:rPr lang="cs-CZ" dirty="0" smtClean="0"/>
              <a:t>Varianta </a:t>
            </a:r>
            <a:r>
              <a:rPr lang="cs-CZ" dirty="0"/>
              <a:t>No </a:t>
            </a:r>
            <a:r>
              <a:rPr lang="cs-CZ" dirty="0" err="1"/>
              <a:t>Sketch</a:t>
            </a:r>
            <a:r>
              <a:rPr lang="cs-CZ" dirty="0"/>
              <a:t> </a:t>
            </a:r>
            <a:r>
              <a:rPr lang="cs-CZ" dirty="0" err="1"/>
              <a:t>Engine</a:t>
            </a:r>
            <a:r>
              <a:rPr lang="cs-CZ" dirty="0"/>
              <a:t> </a:t>
            </a:r>
            <a:r>
              <a:rPr lang="cs-CZ" dirty="0" smtClean="0"/>
              <a:t> má dosud k dispozici pouze manuál ke starší (neaktuální) verzi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Křen, Michal: </a:t>
            </a:r>
            <a:r>
              <a:rPr lang="cs-CZ" i="1" dirty="0" smtClean="0">
                <a:solidFill>
                  <a:srgbClr val="FF0000"/>
                </a:solidFill>
              </a:rPr>
              <a:t>Co </a:t>
            </a:r>
            <a:r>
              <a:rPr lang="cs-CZ" i="1" dirty="0">
                <a:solidFill>
                  <a:srgbClr val="FF0000"/>
                </a:solidFill>
              </a:rPr>
              <a:t>je nového v ČNK II. </a:t>
            </a:r>
            <a:r>
              <a:rPr lang="cs-CZ" dirty="0">
                <a:solidFill>
                  <a:srgbClr val="FF0000"/>
                </a:solidFill>
              </a:rPr>
              <a:t> KORPUS – GRAMATIKA – AXIOLOGIE 7/ 2013, </a:t>
            </a:r>
            <a:r>
              <a:rPr lang="cs-CZ" dirty="0" smtClean="0">
                <a:solidFill>
                  <a:srgbClr val="FF0000"/>
                </a:solidFill>
              </a:rPr>
              <a:t>98-100.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Základní termíny a funkce manažeru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Příkazová okna </a:t>
            </a:r>
          </a:p>
          <a:p>
            <a:r>
              <a:rPr lang="cs-CZ" dirty="0" smtClean="0"/>
              <a:t>KWIC (</a:t>
            </a:r>
            <a:r>
              <a:rPr lang="cs-CZ" dirty="0" err="1" smtClean="0">
                <a:solidFill>
                  <a:srgbClr val="FF0000"/>
                </a:solidFill>
              </a:rPr>
              <a:t>K</a:t>
            </a:r>
            <a:r>
              <a:rPr lang="cs-CZ" dirty="0" err="1" smtClean="0"/>
              <a:t>ey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W</a:t>
            </a:r>
            <a:r>
              <a:rPr lang="cs-CZ" dirty="0" smtClean="0"/>
              <a:t>ord 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/>
              <a:t>n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</a:t>
            </a:r>
            <a:r>
              <a:rPr lang="cs-CZ" dirty="0" err="1" smtClean="0"/>
              <a:t>ontext</a:t>
            </a:r>
            <a:r>
              <a:rPr lang="cs-CZ" dirty="0" smtClean="0"/>
              <a:t>)</a:t>
            </a:r>
          </a:p>
          <a:p>
            <a:r>
              <a:rPr lang="cs-CZ" dirty="0" smtClean="0"/>
              <a:t>Konkordance / </a:t>
            </a:r>
            <a:r>
              <a:rPr lang="cs-CZ" dirty="0" err="1" smtClean="0"/>
              <a:t>konkordanční</a:t>
            </a:r>
            <a:r>
              <a:rPr lang="cs-CZ" dirty="0" smtClean="0"/>
              <a:t> seznam</a:t>
            </a:r>
          </a:p>
          <a:p>
            <a:r>
              <a:rPr lang="cs-CZ" dirty="0" smtClean="0"/>
              <a:t>Frekvenční seznam</a:t>
            </a:r>
          </a:p>
          <a:p>
            <a:r>
              <a:rPr lang="cs-CZ" dirty="0" smtClean="0"/>
              <a:t>Filtr</a:t>
            </a:r>
          </a:p>
          <a:p>
            <a:r>
              <a:rPr lang="cs-CZ" dirty="0" smtClean="0"/>
              <a:t>Zobrazení</a:t>
            </a:r>
          </a:p>
          <a:p>
            <a:r>
              <a:rPr lang="cs-CZ" dirty="0" smtClean="0"/>
              <a:t>Uložení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89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667500" cy="45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7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vyhledávání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Základní / Lemma / Fráze / Slovní tvar / Podřetězec /CQL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6294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2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Slovní tvar (</a:t>
            </a:r>
            <a:r>
              <a:rPr lang="cs-CZ" dirty="0" err="1" smtClean="0"/>
              <a:t>word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Textová slova (</a:t>
            </a:r>
            <a:r>
              <a:rPr lang="cs-CZ" b="1" i="1" dirty="0" smtClean="0">
                <a:solidFill>
                  <a:srgbClr val="FF0000"/>
                </a:solidFill>
              </a:rPr>
              <a:t>češu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636911"/>
            <a:ext cx="7219950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63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</TotalTime>
  <Words>293</Words>
  <Application>Microsoft Office PowerPoint</Application>
  <PresentationFormat>Předvádění na obrazovce (4:3)</PresentationFormat>
  <Paragraphs>58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Administrativní</vt:lpstr>
      <vt:lpstr>Úvod do korpusové lingvistiky 5</vt:lpstr>
      <vt:lpstr> Elektronicky přístupný  skrze korpusové manažery</vt:lpstr>
      <vt:lpstr>BONITO</vt:lpstr>
      <vt:lpstr>NoSketch Engine</vt:lpstr>
      <vt:lpstr>Doporučujeme</vt:lpstr>
      <vt:lpstr>Základní termíny a funkce manažeru</vt:lpstr>
      <vt:lpstr>Volba korpusu</vt:lpstr>
      <vt:lpstr>Volba vyhledávání</vt:lpstr>
      <vt:lpstr>Slovní tvar (word)</vt:lpstr>
      <vt:lpstr>Konkordanční seznam ve formě KWIC (Key Word In Context)</vt:lpstr>
      <vt:lpstr>Lemma – základní tvar – systémové slovo</vt:lpstr>
      <vt:lpstr>Konkordanční seznam ve formě KWIC (Key Word In Context)</vt:lpstr>
      <vt:lpstr>Definování zobrazení hodnot lemmatu, tagu a díla pro KWIC</vt:lpstr>
      <vt:lpstr>Možnosti zjištění frekvenční distribuce</vt:lpstr>
      <vt:lpstr>Frekvenční distribuce slovních tvarů</vt:lpstr>
      <vt:lpstr>češou</vt:lpstr>
      <vt:lpstr>Filtry</vt:lpstr>
      <vt:lpstr>Pouze tvary [tag=“VB.*”] </vt:lpstr>
      <vt:lpstr>Uložení</vt:lpstr>
      <vt:lpstr>Uložení do textového formátu</vt:lpstr>
      <vt:lpstr>Manuály k variantám korpusového manažeru</vt:lpstr>
      <vt:lpstr>Prezentace aplikace PowerPoint</vt:lpstr>
      <vt:lpstr>Prezentace aplikace PowerPoint</vt:lpstr>
      <vt:lpstr>Od ledna 2014 KonText</vt:lpstr>
      <vt:lpstr>https://kontext.korpus.cz/run.cgi/first_form</vt:lpstr>
      <vt:lpstr>http://wiki.korpus.cz/doku.php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5</dc:title>
  <dc:creator>Klára Osolsobě</dc:creator>
  <cp:lastModifiedBy>Dante</cp:lastModifiedBy>
  <cp:revision>15</cp:revision>
  <dcterms:created xsi:type="dcterms:W3CDTF">2013-10-09T10:25:49Z</dcterms:created>
  <dcterms:modified xsi:type="dcterms:W3CDTF">2014-03-18T15:02:51Z</dcterms:modified>
</cp:coreProperties>
</file>