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FBF0-0356-4F6D-94E4-FE3A5880C18F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7BBD-A200-40D4-B449-28B4ECF9E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1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488CD1-422B-4578-9DE9-509F25C4F99E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eltmethodologies/approaches/data-driven-learn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orpus.juls.savba.sk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Využití korpusů pro lingvistická bádání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lingvistiky 8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87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žáků jako zdroj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Štindlová</a:t>
            </a:r>
            <a:r>
              <a:rPr lang="cs-CZ" dirty="0"/>
              <a:t>, B.: </a:t>
            </a:r>
            <a:r>
              <a:rPr lang="cs-CZ" dirty="0" smtClean="0"/>
              <a:t> Žákovský </a:t>
            </a:r>
            <a:r>
              <a:rPr lang="cs-CZ" dirty="0"/>
              <a:t>korpus češtiny a evaluace jeho chybové </a:t>
            </a:r>
            <a:r>
              <a:rPr lang="cs-CZ" dirty="0" smtClean="0"/>
              <a:t>anotace. Praha : FF UK. 2013.</a:t>
            </a:r>
          </a:p>
          <a:p>
            <a:r>
              <a:rPr lang="cs-CZ" dirty="0"/>
              <a:t>Karel Šebesta – Svatava </a:t>
            </a:r>
            <a:r>
              <a:rPr lang="cs-CZ" dirty="0" smtClean="0"/>
              <a:t>Škodová a kolektiv: </a:t>
            </a:r>
            <a:r>
              <a:rPr lang="cs-CZ" dirty="0"/>
              <a:t> </a:t>
            </a:r>
            <a:r>
              <a:rPr lang="cs-CZ" dirty="0" smtClean="0"/>
              <a:t>Čeština </a:t>
            </a:r>
            <a:r>
              <a:rPr lang="cs-CZ" dirty="0"/>
              <a:t>– cílový </a:t>
            </a:r>
            <a:r>
              <a:rPr lang="cs-CZ" dirty="0" smtClean="0"/>
              <a:t>jazyk a korpusy. Liberec : </a:t>
            </a:r>
            <a:r>
              <a:rPr lang="cs-CZ" dirty="0"/>
              <a:t>TECHNICKÁ UNIVERZITA V </a:t>
            </a:r>
            <a:r>
              <a:rPr lang="cs-CZ" dirty="0" smtClean="0"/>
              <a:t>LIBERCI Fakulta </a:t>
            </a:r>
            <a:r>
              <a:rPr lang="cs-CZ" dirty="0"/>
              <a:t>přírodovědně-humanitní a </a:t>
            </a:r>
            <a:r>
              <a:rPr lang="cs-CZ" dirty="0" smtClean="0"/>
              <a:t>pedagogická </a:t>
            </a:r>
            <a:r>
              <a:rPr lang="pl-PL" dirty="0" smtClean="0"/>
              <a:t>Katedra </a:t>
            </a:r>
            <a:r>
              <a:rPr lang="pl-PL" dirty="0"/>
              <a:t>českého jazyka a literatury</a:t>
            </a:r>
            <a:r>
              <a:rPr lang="cs-CZ" dirty="0" smtClean="0"/>
              <a:t>.2012.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63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Data </a:t>
            </a:r>
            <a:r>
              <a:rPr lang="cs-CZ" sz="3600" dirty="0" err="1"/>
              <a:t>driven</a:t>
            </a:r>
            <a:r>
              <a:rPr lang="cs-CZ" sz="3600" dirty="0"/>
              <a:t> </a:t>
            </a:r>
            <a:r>
              <a:rPr lang="cs-CZ" sz="3600" dirty="0" err="1"/>
              <a:t>learning</a:t>
            </a:r>
            <a:r>
              <a:rPr lang="cs-CZ" sz="3600" dirty="0"/>
              <a:t> (DDL)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Využití korpusů pro výuku jazyka (</a:t>
            </a:r>
            <a:r>
              <a:rPr lang="cs-CZ" dirty="0" err="1"/>
              <a:t>Tim</a:t>
            </a:r>
            <a:r>
              <a:rPr lang="cs-CZ" dirty="0"/>
              <a:t> Jones, Universita v </a:t>
            </a:r>
            <a:r>
              <a:rPr lang="cs-CZ" dirty="0" smtClean="0"/>
              <a:t>Birminghamu) 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sites.google.com/site/eltmethodologies/approaches/data-driven-learning</a:t>
            </a:r>
            <a:endParaRPr lang="cs-CZ" dirty="0" smtClean="0"/>
          </a:p>
          <a:p>
            <a:r>
              <a:rPr lang="cs-CZ" dirty="0"/>
              <a:t>http://iteslj.org/Articles/Krieger-Corpus.html</a:t>
            </a:r>
            <a:endParaRPr lang="cs-CZ" dirty="0" smtClean="0"/>
          </a:p>
          <a:p>
            <a:r>
              <a:rPr lang="cs-CZ" dirty="0" smtClean="0"/>
              <a:t>Konference </a:t>
            </a:r>
            <a:r>
              <a:rPr lang="cs-CZ" dirty="0" err="1">
                <a:solidFill>
                  <a:srgbClr val="FF0000"/>
                </a:solidFill>
              </a:rPr>
              <a:t>Teaching</a:t>
            </a:r>
            <a:r>
              <a:rPr lang="cs-CZ" dirty="0">
                <a:solidFill>
                  <a:srgbClr val="FF0000"/>
                </a:solidFill>
              </a:rPr>
              <a:t> and </a:t>
            </a:r>
            <a:r>
              <a:rPr lang="cs-CZ" dirty="0" err="1">
                <a:solidFill>
                  <a:srgbClr val="FF0000"/>
                </a:solidFill>
              </a:rPr>
              <a:t>Language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Corpora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cs-CZ" dirty="0" err="1" smtClean="0">
                <a:solidFill>
                  <a:srgbClr val="FF0000"/>
                </a:solidFill>
              </a:rPr>
              <a:t>TaLC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</a:p>
          <a:p>
            <a:r>
              <a:rPr lang="cs-CZ" dirty="0" smtClean="0"/>
              <a:t>James E. Thomas, M.A. – FF MU (</a:t>
            </a:r>
            <a:r>
              <a:rPr lang="en-US" dirty="0" smtClean="0"/>
              <a:t>Department </a:t>
            </a:r>
            <a:r>
              <a:rPr lang="en-US" dirty="0"/>
              <a:t>of English and American </a:t>
            </a:r>
            <a:r>
              <a:rPr lang="en-US" dirty="0" smtClean="0"/>
              <a:t>Studies</a:t>
            </a:r>
            <a:r>
              <a:rPr lang="cs-CZ" dirty="0" smtClean="0"/>
              <a:t> </a:t>
            </a:r>
            <a:r>
              <a:rPr lang="en-US" dirty="0" smtClean="0"/>
              <a:t>Faculty </a:t>
            </a:r>
            <a:r>
              <a:rPr lang="en-US" dirty="0"/>
              <a:t>of Arts </a:t>
            </a:r>
            <a:r>
              <a:rPr lang="cs-CZ" dirty="0" smtClean="0"/>
              <a:t> </a:t>
            </a:r>
            <a:r>
              <a:rPr lang="en-US" dirty="0" smtClean="0"/>
              <a:t>Masaryk University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Mgr. Pavlína Vališová – studentka doktorského studia Ústavu českého jazyka FF MU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848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Konference</a:t>
            </a:r>
            <a:r>
              <a:rPr lang="cs-CZ" dirty="0" smtClean="0">
                <a:solidFill>
                  <a:srgbClr val="FF0000"/>
                </a:solidFill>
              </a:rPr>
              <a:t> Korpus </a:t>
            </a:r>
            <a:r>
              <a:rPr lang="cs-CZ" dirty="0">
                <a:solidFill>
                  <a:srgbClr val="FF0000"/>
                </a:solidFill>
              </a:rPr>
              <a:t>jako zdroj dat o </a:t>
            </a:r>
            <a:r>
              <a:rPr lang="cs-CZ" dirty="0" smtClean="0">
                <a:solidFill>
                  <a:srgbClr val="FF0000"/>
                </a:solidFill>
              </a:rPr>
              <a:t>češtině </a:t>
            </a:r>
            <a:r>
              <a:rPr lang="cs-CZ" dirty="0" smtClean="0"/>
              <a:t>Brno 2004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(Karlík, P.: Korpus jako zdroj dat o češtině . MU : Brno. 2004</a:t>
            </a:r>
            <a:r>
              <a:rPr lang="cs-CZ" dirty="0" smtClean="0"/>
              <a:t>.)</a:t>
            </a:r>
            <a:endParaRPr lang="cs-CZ" dirty="0"/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Gramatika a korpus </a:t>
            </a:r>
            <a:r>
              <a:rPr lang="cs-CZ" dirty="0" smtClean="0"/>
              <a:t>/v </a:t>
            </a:r>
            <a:r>
              <a:rPr lang="pt-BR" dirty="0" smtClean="0"/>
              <a:t>Praze </a:t>
            </a:r>
            <a:r>
              <a:rPr lang="pt-BR" dirty="0"/>
              <a:t>(2005), Liblicích (2007) a Mannheimu (2009</a:t>
            </a:r>
            <a:r>
              <a:rPr lang="pt-BR" dirty="0" smtClean="0"/>
              <a:t>)</a:t>
            </a:r>
            <a:r>
              <a:rPr lang="cs-CZ" dirty="0" smtClean="0"/>
              <a:t>, Praze (2012)/.</a:t>
            </a:r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Čeština v mluveném korpusu </a:t>
            </a:r>
            <a:r>
              <a:rPr lang="cs-CZ" dirty="0"/>
              <a:t>Praha </a:t>
            </a:r>
            <a:r>
              <a:rPr lang="cs-CZ" dirty="0" smtClean="0"/>
              <a:t>2007</a:t>
            </a:r>
          </a:p>
          <a:p>
            <a:r>
              <a:rPr lang="cs-CZ" dirty="0" smtClean="0"/>
              <a:t>Konference </a:t>
            </a:r>
            <a:r>
              <a:rPr lang="cs-CZ" dirty="0" err="1" smtClean="0">
                <a:solidFill>
                  <a:srgbClr val="FF0000"/>
                </a:solidFill>
              </a:rPr>
              <a:t>Interkorp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Praha </a:t>
            </a:r>
            <a:r>
              <a:rPr lang="cs-CZ" dirty="0" smtClean="0"/>
              <a:t>2009 </a:t>
            </a:r>
          </a:p>
          <a:p>
            <a:r>
              <a:rPr lang="cs-CZ" dirty="0"/>
              <a:t>Konference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Korpusová lingvistika </a:t>
            </a:r>
            <a:r>
              <a:rPr lang="cs-CZ" dirty="0" smtClean="0"/>
              <a:t>Praha 2011, Praha 2014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5806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Časopis (od r. 2010 2 krát </a:t>
            </a:r>
            <a:r>
              <a:rPr lang="cs-CZ" dirty="0"/>
              <a:t>ročně)</a:t>
            </a:r>
            <a:br>
              <a:rPr lang="cs-CZ" dirty="0"/>
            </a:br>
            <a:r>
              <a:rPr lang="cs-CZ" sz="2200" dirty="0">
                <a:solidFill>
                  <a:srgbClr val="FF0000"/>
                </a:solidFill>
              </a:rPr>
              <a:t>http://nlp.fi.muni.cz/kga/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09688"/>
            <a:ext cx="62103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Štícha, F. (</a:t>
            </a:r>
            <a:r>
              <a:rPr lang="cs-CZ" dirty="0" err="1" smtClean="0"/>
              <a:t>ed</a:t>
            </a:r>
            <a:r>
              <a:rPr lang="cs-CZ" dirty="0" smtClean="0"/>
              <a:t>.): Možnosti a meze české gramatiky. Praha : Academia. 2006.</a:t>
            </a:r>
          </a:p>
          <a:p>
            <a:r>
              <a:rPr lang="cs-CZ" dirty="0"/>
              <a:t>Štícha, F. (</a:t>
            </a:r>
            <a:r>
              <a:rPr lang="cs-CZ" dirty="0" err="1"/>
              <a:t>ed</a:t>
            </a:r>
            <a:r>
              <a:rPr lang="cs-CZ" dirty="0" smtClean="0"/>
              <a:t>.): Kapitoly z české gramatiky. </a:t>
            </a:r>
            <a:r>
              <a:rPr lang="cs-CZ" dirty="0"/>
              <a:t>Praha : Academia. </a:t>
            </a:r>
            <a:r>
              <a:rPr lang="cs-CZ" dirty="0" smtClean="0"/>
              <a:t>2011.</a:t>
            </a:r>
          </a:p>
          <a:p>
            <a:r>
              <a:rPr lang="cs-CZ" dirty="0"/>
              <a:t>Štícha, F. (</a:t>
            </a:r>
            <a:r>
              <a:rPr lang="cs-CZ" dirty="0" err="1"/>
              <a:t>ed</a:t>
            </a:r>
            <a:r>
              <a:rPr lang="cs-CZ" dirty="0"/>
              <a:t>.): </a:t>
            </a:r>
            <a:r>
              <a:rPr lang="cs-CZ" dirty="0" smtClean="0"/>
              <a:t>Akademická gramatika spisovné češtiny. </a:t>
            </a:r>
            <a:r>
              <a:rPr lang="cs-CZ" dirty="0"/>
              <a:t>Praha : Academia. </a:t>
            </a:r>
            <a:r>
              <a:rPr lang="cs-CZ" dirty="0" smtClean="0"/>
              <a:t>2013.</a:t>
            </a:r>
            <a:endParaRPr lang="cs-CZ" dirty="0"/>
          </a:p>
          <a:p>
            <a:r>
              <a:rPr lang="cs-CZ" dirty="0" smtClean="0"/>
              <a:t>Cvrček, V. a kol.: Mluvnice současné češtiny. Praha : Karolinum. 2010.</a:t>
            </a:r>
          </a:p>
          <a:p>
            <a:r>
              <a:rPr lang="cs-CZ" dirty="0" err="1" smtClean="0"/>
              <a:t>Panevová</a:t>
            </a:r>
            <a:r>
              <a:rPr lang="cs-CZ" dirty="0" smtClean="0"/>
              <a:t>, J. a kol.: ???</a:t>
            </a:r>
          </a:p>
          <a:p>
            <a:r>
              <a:rPr lang="cs-CZ" dirty="0" smtClean="0"/>
              <a:t>http</a:t>
            </a:r>
            <a:r>
              <a:rPr lang="cs-CZ" dirty="0"/>
              <a:t>://lectures.ms.mff.cuni.cz/view.php?rec=89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409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Čermák, F. - Křen, M. (</a:t>
            </a:r>
            <a:r>
              <a:rPr lang="cs-CZ" dirty="0" err="1"/>
              <a:t>eds</a:t>
            </a:r>
            <a:r>
              <a:rPr lang="cs-CZ" dirty="0"/>
              <a:t>): Frekvenční slovník češtiny. Nakladatelství Lidové noviny, Praha 2004</a:t>
            </a:r>
            <a:r>
              <a:rPr lang="cs-CZ" dirty="0" smtClean="0"/>
              <a:t>.</a:t>
            </a:r>
          </a:p>
          <a:p>
            <a:r>
              <a:rPr lang="cs-CZ" dirty="0"/>
              <a:t>Čermák, F. (</a:t>
            </a:r>
            <a:r>
              <a:rPr lang="cs-CZ" dirty="0" err="1"/>
              <a:t>ed</a:t>
            </a:r>
            <a:r>
              <a:rPr lang="cs-CZ" dirty="0"/>
              <a:t>.): Frekvenční slovník mluvené češtiny. Karolinum, Praha 2007</a:t>
            </a:r>
            <a:r>
              <a:rPr lang="cs-CZ" dirty="0" smtClean="0"/>
              <a:t>.</a:t>
            </a:r>
          </a:p>
          <a:p>
            <a:r>
              <a:rPr lang="cs-CZ" dirty="0"/>
              <a:t>Čermák, F. (</a:t>
            </a:r>
            <a:r>
              <a:rPr lang="cs-CZ" dirty="0" err="1"/>
              <a:t>ed</a:t>
            </a:r>
            <a:r>
              <a:rPr lang="cs-CZ" dirty="0"/>
              <a:t>.):  Slovník </a:t>
            </a:r>
            <a:r>
              <a:rPr lang="cs-CZ" dirty="0" smtClean="0"/>
              <a:t>Karla Čapka</a:t>
            </a:r>
            <a:r>
              <a:rPr lang="cs-CZ" dirty="0"/>
              <a:t>. Nakladatelství Lidové noviny, Praha </a:t>
            </a:r>
            <a:r>
              <a:rPr lang="cs-CZ" dirty="0" smtClean="0"/>
              <a:t>2007.</a:t>
            </a:r>
          </a:p>
          <a:p>
            <a:r>
              <a:rPr lang="cs-CZ" dirty="0"/>
              <a:t>Čermák, F. - Cvrček, V..: Slovník Bohumila Hrabala. Nakladatelství Lidové noviny, Praha 2009</a:t>
            </a:r>
            <a:r>
              <a:rPr lang="cs-CZ" dirty="0" smtClean="0"/>
              <a:t>.</a:t>
            </a:r>
          </a:p>
          <a:p>
            <a:r>
              <a:rPr lang="cs-CZ" dirty="0"/>
              <a:t>Čermák, F.,  Cvrček, V., </a:t>
            </a:r>
            <a:r>
              <a:rPr lang="cs-CZ" dirty="0" err="1"/>
              <a:t>Schmiedtová</a:t>
            </a:r>
            <a:r>
              <a:rPr lang="cs-CZ" dirty="0"/>
              <a:t>, V. (</a:t>
            </a:r>
            <a:r>
              <a:rPr lang="cs-CZ" dirty="0" err="1"/>
              <a:t>eds</a:t>
            </a:r>
            <a:r>
              <a:rPr lang="cs-CZ" dirty="0"/>
              <a:t>): Slovník komunistické totality. Nakladatelství Lidové noviny, Praha 2010.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33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Čermák</a:t>
            </a:r>
            <a:r>
              <a:rPr lang="en-US" dirty="0"/>
              <a:t>, F.,  </a:t>
            </a:r>
            <a:r>
              <a:rPr lang="en-US" dirty="0" err="1"/>
              <a:t>Křen</a:t>
            </a:r>
            <a:r>
              <a:rPr lang="en-US" dirty="0"/>
              <a:t>, M. (</a:t>
            </a:r>
            <a:r>
              <a:rPr lang="en-US" dirty="0" err="1"/>
              <a:t>eds</a:t>
            </a:r>
            <a:r>
              <a:rPr lang="en-US" dirty="0"/>
              <a:t>): A Frequency Dictionary of Czech: Core Vocabulary for Learners. Routledge, London 2011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/>
              <a:t>Cvrček, V., Cvrčková </a:t>
            </a:r>
            <a:r>
              <a:rPr lang="cs-CZ" dirty="0" err="1"/>
              <a:t>Porkertová</a:t>
            </a:r>
            <a:r>
              <a:rPr lang="cs-CZ" dirty="0"/>
              <a:t>, L.: Velký slovník rýmů. Nakladatelství Lidové noviny, Praha 2011</a:t>
            </a:r>
            <a:r>
              <a:rPr lang="cs-CZ" dirty="0" smtClean="0"/>
              <a:t>.</a:t>
            </a:r>
          </a:p>
          <a:p>
            <a:r>
              <a:rPr lang="cs-CZ" dirty="0" err="1"/>
              <a:t>Schmiedtová</a:t>
            </a:r>
            <a:r>
              <a:rPr lang="cs-CZ" dirty="0"/>
              <a:t>, V.: Malý slovník reálií komunistické totality. Nakladatelství Lidové noviny. Praha 2013</a:t>
            </a:r>
            <a:r>
              <a:rPr lang="cs-CZ" dirty="0" smtClean="0"/>
              <a:t>.</a:t>
            </a:r>
          </a:p>
          <a:p>
            <a:r>
              <a:rPr lang="cs-CZ" dirty="0"/>
              <a:t>Čermák, F.: Základní slovník českých přísloví. Nakladatelství Lidové noviny. Praha 2013</a:t>
            </a:r>
            <a:r>
              <a:rPr lang="cs-CZ" dirty="0" smtClean="0"/>
              <a:t>.</a:t>
            </a:r>
          </a:p>
          <a:p>
            <a:r>
              <a:rPr lang="en-US" dirty="0" err="1"/>
              <a:t>Čermák</a:t>
            </a:r>
            <a:r>
              <a:rPr lang="en-US" dirty="0"/>
              <a:t>, F.: Proverbs: Their Lexical and Semantic Features. University of Vermont,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17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Matematická a komputační lingvistika - NLP - </a:t>
            </a:r>
            <a:r>
              <a:rPr lang="cs-CZ" sz="2800" dirty="0"/>
              <a:t>Korpusové nástroje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ÚFAL (</a:t>
            </a:r>
            <a:r>
              <a:rPr lang="cs-CZ" dirty="0" smtClean="0">
                <a:solidFill>
                  <a:srgbClr val="FF0000"/>
                </a:solidFill>
              </a:rPr>
              <a:t>Ústav formální a aplikované lingvistiky</a:t>
            </a:r>
            <a:r>
              <a:rPr lang="cs-CZ" dirty="0" smtClean="0"/>
              <a:t> MFF UK)</a:t>
            </a:r>
          </a:p>
          <a:p>
            <a:r>
              <a:rPr lang="cs-CZ" dirty="0" smtClean="0"/>
              <a:t>ÚTKL (</a:t>
            </a:r>
            <a:r>
              <a:rPr lang="cs-CZ" dirty="0" smtClean="0">
                <a:solidFill>
                  <a:srgbClr val="FF0000"/>
                </a:solidFill>
              </a:rPr>
              <a:t>Ústav teoretické a komputační lingvistiky </a:t>
            </a:r>
            <a:r>
              <a:rPr lang="cs-CZ" dirty="0" smtClean="0"/>
              <a:t>FF UK)</a:t>
            </a:r>
          </a:p>
          <a:p>
            <a:r>
              <a:rPr lang="cs-CZ" dirty="0" smtClean="0"/>
              <a:t>FI M (</a:t>
            </a:r>
            <a:r>
              <a:rPr lang="cs-CZ" dirty="0">
                <a:solidFill>
                  <a:srgbClr val="FF0000"/>
                </a:solidFill>
              </a:rPr>
              <a:t>Centrum zpracování přirozeného </a:t>
            </a:r>
            <a:r>
              <a:rPr lang="cs-CZ" dirty="0" smtClean="0">
                <a:solidFill>
                  <a:srgbClr val="FF0000"/>
                </a:solidFill>
              </a:rPr>
              <a:t>jazyka </a:t>
            </a:r>
            <a:r>
              <a:rPr lang="cs-CZ" dirty="0" smtClean="0"/>
              <a:t>FI 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257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se Slovenskem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Slovenský </a:t>
            </a:r>
            <a:r>
              <a:rPr lang="cs-CZ" dirty="0" err="1" smtClean="0">
                <a:solidFill>
                  <a:srgbClr val="FF0000"/>
                </a:solidFill>
              </a:rPr>
              <a:t>národný</a:t>
            </a:r>
            <a:r>
              <a:rPr lang="cs-CZ" dirty="0" smtClean="0">
                <a:solidFill>
                  <a:srgbClr val="FF0000"/>
                </a:solidFill>
              </a:rPr>
              <a:t> korpus</a:t>
            </a:r>
            <a:r>
              <a:rPr lang="cs-CZ" dirty="0" smtClean="0"/>
              <a:t>, JÚĽŠ SAV</a:t>
            </a:r>
          </a:p>
          <a:p>
            <a:r>
              <a:rPr lang="cs-CZ" dirty="0">
                <a:hlinkClick r:id="rId2"/>
              </a:rPr>
              <a:t>http://korpus.juls.savba.sk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Konference </a:t>
            </a:r>
            <a:r>
              <a:rPr lang="cs-CZ" dirty="0" smtClean="0">
                <a:solidFill>
                  <a:srgbClr val="FF0000"/>
                </a:solidFill>
              </a:rPr>
              <a:t>SLOVKO </a:t>
            </a:r>
            <a:r>
              <a:rPr lang="cs-CZ" dirty="0" smtClean="0"/>
              <a:t>(2001, 2003, 2005, 2007, 2009, 2011, 2013) </a:t>
            </a:r>
            <a:r>
              <a:rPr lang="cs-CZ" dirty="0"/>
              <a:t>http://korpus.juls.savba.sk/slovko.html</a:t>
            </a:r>
          </a:p>
        </p:txBody>
      </p:sp>
    </p:spTree>
    <p:extLst>
      <p:ext uri="{BB962C8B-B14F-4D97-AF65-F5344CB8AC3E}">
        <p14:creationId xmlns:p14="http://schemas.microsoft.com/office/powerpoint/2010/main" val="272162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Žákovské korpusy/</a:t>
            </a:r>
            <a:r>
              <a:rPr lang="cs-CZ" sz="2800" dirty="0" err="1" smtClean="0"/>
              <a:t>Learner</a:t>
            </a:r>
            <a:r>
              <a:rPr lang="cs-CZ" sz="2800" dirty="0" smtClean="0"/>
              <a:t> </a:t>
            </a:r>
            <a:r>
              <a:rPr lang="cs-CZ" sz="2800" dirty="0" err="1" smtClean="0"/>
              <a:t>corpora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Žákovský korpus - </a:t>
            </a:r>
            <a:r>
              <a:rPr lang="cs-CZ" b="1" dirty="0" err="1" smtClean="0">
                <a:solidFill>
                  <a:srgbClr val="FF0000"/>
                </a:solidFill>
              </a:rPr>
              <a:t>CzeSL-plain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b="1" i="1" dirty="0"/>
              <a:t>Cz</a:t>
            </a:r>
            <a:r>
              <a:rPr lang="en-US" i="1" dirty="0"/>
              <a:t>ech as a </a:t>
            </a:r>
            <a:r>
              <a:rPr lang="en-US" b="1" i="1" dirty="0"/>
              <a:t>S</a:t>
            </a:r>
            <a:r>
              <a:rPr lang="en-US" i="1" dirty="0"/>
              <a:t>econd </a:t>
            </a:r>
            <a:r>
              <a:rPr lang="en-US" b="1" i="1" dirty="0"/>
              <a:t>L</a:t>
            </a:r>
            <a:r>
              <a:rPr lang="en-US" i="1" dirty="0"/>
              <a:t>anguage,  plain</a:t>
            </a:r>
            <a:r>
              <a:rPr lang="en-US" dirty="0"/>
              <a:t> =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anotace</a:t>
            </a:r>
            <a:r>
              <a:rPr lang="en-US" dirty="0" smtClean="0"/>
              <a:t>)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err="1"/>
              <a:t>ciz</a:t>
            </a:r>
            <a:r>
              <a:rPr lang="cs-CZ" dirty="0"/>
              <a:t> – přepisy písemných prací (esejů) nerodilých mluvčích, které vznikly v souvislosti s jazykovým vyučováním v kurzech různého druhu a úrovně;</a:t>
            </a:r>
          </a:p>
          <a:p>
            <a:r>
              <a:rPr lang="cs-CZ" b="1" dirty="0" err="1"/>
              <a:t>kval</a:t>
            </a:r>
            <a:r>
              <a:rPr lang="cs-CZ" dirty="0"/>
              <a:t> – odborné texty získané od nerodilých mluvčích studujících na českých vysokých školách v navazujícím magisterském či doktorském studiu; </a:t>
            </a:r>
          </a:p>
          <a:p>
            <a:r>
              <a:rPr lang="cs-CZ" b="1" dirty="0" err="1"/>
              <a:t>rom</a:t>
            </a:r>
            <a:r>
              <a:rPr lang="cs-CZ" dirty="0"/>
              <a:t> – přepisy školních písemných prací romských žáků z oblastí ohrožených sociálním vyloučením.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5640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414</Words>
  <Application>Microsoft Office PowerPoint</Application>
  <PresentationFormat>Předvádění na obrazovce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Úvod do korpusové lingvistiky 8</vt:lpstr>
      <vt:lpstr>Konference</vt:lpstr>
      <vt:lpstr>Časopis (od r. 2010 2 krát ročně) http://nlp.fi.muni.cz/kga/</vt:lpstr>
      <vt:lpstr>Gramatika</vt:lpstr>
      <vt:lpstr>Slovníky</vt:lpstr>
      <vt:lpstr>Slovníky</vt:lpstr>
      <vt:lpstr>Matematická a komputační lingvistika - NLP - Korpusové nástroje </vt:lpstr>
      <vt:lpstr>Spolupráce se Slovenskem</vt:lpstr>
      <vt:lpstr>Žákovské korpusy/Learner corpora </vt:lpstr>
      <vt:lpstr>Chyby žáků jako zdroj poznání</vt:lpstr>
      <vt:lpstr>Data driven learning (DDL)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9</dc:title>
  <dc:creator>Klára Osolsobě</dc:creator>
  <cp:lastModifiedBy>Klára Osolsobě</cp:lastModifiedBy>
  <cp:revision>14</cp:revision>
  <dcterms:created xsi:type="dcterms:W3CDTF">2013-11-19T16:04:01Z</dcterms:created>
  <dcterms:modified xsi:type="dcterms:W3CDTF">2014-04-02T11:42:32Z</dcterms:modified>
</cp:coreProperties>
</file>