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60" r:id="rId5"/>
    <p:sldId id="261" r:id="rId6"/>
    <p:sldId id="262" r:id="rId7"/>
    <p:sldId id="273" r:id="rId8"/>
    <p:sldId id="265" r:id="rId9"/>
    <p:sldId id="264" r:id="rId10"/>
    <p:sldId id="288" r:id="rId11"/>
    <p:sldId id="263" r:id="rId12"/>
    <p:sldId id="289" r:id="rId13"/>
    <p:sldId id="291" r:id="rId14"/>
    <p:sldId id="266" r:id="rId15"/>
    <p:sldId id="267" r:id="rId16"/>
    <p:sldId id="268" r:id="rId17"/>
    <p:sldId id="269" r:id="rId18"/>
    <p:sldId id="295" r:id="rId19"/>
    <p:sldId id="286" r:id="rId20"/>
    <p:sldId id="287" r:id="rId21"/>
    <p:sldId id="270" r:id="rId22"/>
    <p:sldId id="290" r:id="rId23"/>
    <p:sldId id="272" r:id="rId24"/>
    <p:sldId id="271" r:id="rId25"/>
    <p:sldId id="276" r:id="rId26"/>
    <p:sldId id="275" r:id="rId27"/>
    <p:sldId id="277" r:id="rId28"/>
    <p:sldId id="283" r:id="rId29"/>
    <p:sldId id="284" r:id="rId30"/>
    <p:sldId id="292"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6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CEB659B-E738-4F68-AC49-7C623772B6E4}" type="datetimeFigureOut">
              <a:rPr lang="cs-CZ" smtClean="0"/>
              <a:pPr/>
              <a:t>14.4.2014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CEB659B-E738-4F68-AC49-7C623772B6E4}" type="datetimeFigureOut">
              <a:rPr lang="cs-CZ" smtClean="0"/>
              <a:pPr/>
              <a:t>14.4.2014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CEB659B-E738-4F68-AC49-7C623772B6E4}" type="datetimeFigureOut">
              <a:rPr lang="cs-CZ" smtClean="0"/>
              <a:pPr/>
              <a:t>14.4.2014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CEB659B-E738-4F68-AC49-7C623772B6E4}" type="datetimeFigureOut">
              <a:rPr lang="cs-CZ" smtClean="0"/>
              <a:pPr/>
              <a:t>14.4.2014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CEB659B-E738-4F68-AC49-7C623772B6E4}" type="datetimeFigureOut">
              <a:rPr lang="cs-CZ" smtClean="0"/>
              <a:pPr/>
              <a:t>14.4.2014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CEB659B-E738-4F68-AC49-7C623772B6E4}" type="datetimeFigureOut">
              <a:rPr lang="cs-CZ" smtClean="0"/>
              <a:pPr/>
              <a:t>14.4.2014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CEB659B-E738-4F68-AC49-7C623772B6E4}" type="datetimeFigureOut">
              <a:rPr lang="cs-CZ" smtClean="0"/>
              <a:pPr/>
              <a:t>14.4.2014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CEB659B-E738-4F68-AC49-7C623772B6E4}" type="datetimeFigureOut">
              <a:rPr lang="cs-CZ" smtClean="0"/>
              <a:pPr/>
              <a:t>14.4.2014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CEB659B-E738-4F68-AC49-7C623772B6E4}" type="datetimeFigureOut">
              <a:rPr lang="cs-CZ" smtClean="0"/>
              <a:pPr/>
              <a:t>14.4.2014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CEB659B-E738-4F68-AC49-7C623772B6E4}" type="datetimeFigureOut">
              <a:rPr lang="cs-CZ" smtClean="0"/>
              <a:pPr/>
              <a:t>14.4.2014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CEB659B-E738-4F68-AC49-7C623772B6E4}" type="datetimeFigureOut">
              <a:rPr lang="cs-CZ" smtClean="0"/>
              <a:pPr/>
              <a:t>14.4.2014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CE1B1B9-079E-42A6-9413-AF40173C7F0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B659B-E738-4F68-AC49-7C623772B6E4}" type="datetimeFigureOut">
              <a:rPr lang="cs-CZ" smtClean="0"/>
              <a:pPr/>
              <a:t>14.4.2014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1B1B9-079E-42A6-9413-AF40173C7F0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4000" dirty="0" smtClean="0"/>
              <a:t>Domácí ohlas díla Milana Kundery</a:t>
            </a:r>
            <a:endParaRPr lang="cs-CZ" sz="4000" dirty="0"/>
          </a:p>
        </p:txBody>
      </p:sp>
      <p:sp>
        <p:nvSpPr>
          <p:cNvPr id="3" name="Podnadpis 2"/>
          <p:cNvSpPr>
            <a:spLocks noGrp="1"/>
          </p:cNvSpPr>
          <p:nvPr>
            <p:ph type="subTitle" idx="1"/>
          </p:nvPr>
        </p:nvSpPr>
        <p:spPr/>
        <p:txBody>
          <a:bodyPr/>
          <a:lstStyle/>
          <a:p>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obscénnost</a:t>
            </a:r>
            <a:endParaRPr lang="cs-CZ" dirty="0"/>
          </a:p>
        </p:txBody>
      </p:sp>
      <p:sp>
        <p:nvSpPr>
          <p:cNvPr id="3" name="Zástupný symbol pro obsah 2"/>
          <p:cNvSpPr>
            <a:spLocks noGrp="1"/>
          </p:cNvSpPr>
          <p:nvPr>
            <p:ph idx="1"/>
          </p:nvPr>
        </p:nvSpPr>
        <p:spPr/>
        <p:txBody>
          <a:bodyPr>
            <a:normAutofit fontScale="70000" lnSpcReduction="20000"/>
          </a:bodyPr>
          <a:lstStyle/>
          <a:p>
            <a:pPr>
              <a:buNone/>
            </a:pPr>
            <a:r>
              <a:rPr lang="cs-CZ" dirty="0" smtClean="0"/>
              <a:t>	Ale už jsme u konce </a:t>
            </a:r>
            <a:r>
              <a:rPr lang="cs-CZ" dirty="0" err="1" smtClean="0"/>
              <a:t>Anči</a:t>
            </a:r>
            <a:r>
              <a:rPr lang="cs-CZ" dirty="0" smtClean="0"/>
              <a:t>-</a:t>
            </a:r>
            <a:r>
              <a:rPr lang="cs-CZ" dirty="0" err="1" smtClean="0"/>
              <a:t>Taminy</a:t>
            </a:r>
            <a:r>
              <a:rPr lang="cs-CZ" dirty="0" smtClean="0"/>
              <a:t>. Je to historie zpola snová, nechala se prostě zavést na jakýsi ostrov, kde ji </a:t>
            </a:r>
            <a:r>
              <a:rPr lang="cs-CZ" dirty="0" err="1" smtClean="0"/>
              <a:t>ušoustaly</a:t>
            </a:r>
            <a:r>
              <a:rPr lang="cs-CZ" dirty="0" smtClean="0"/>
              <a:t> a utýraly děti. </a:t>
            </a:r>
            <a:r>
              <a:rPr lang="cs-CZ" i="1" dirty="0" smtClean="0"/>
              <a:t>„Proč je </a:t>
            </a:r>
            <a:r>
              <a:rPr lang="cs-CZ" i="1" dirty="0" err="1" smtClean="0"/>
              <a:t>Tamina</a:t>
            </a:r>
            <a:r>
              <a:rPr lang="cs-CZ" i="1" dirty="0" smtClean="0"/>
              <a:t> na ostrově dětí? Proč si ji představuji právě tam? Nevím."</a:t>
            </a:r>
            <a:r>
              <a:rPr lang="cs-CZ" dirty="0" smtClean="0"/>
              <a:t> (s. 183) Neví-li to sám autor, nemusím to vědět ani já. Prostě děti ji </a:t>
            </a:r>
            <a:r>
              <a:rPr lang="cs-CZ" dirty="0" err="1" smtClean="0"/>
              <a:t>ušoustaly</a:t>
            </a:r>
            <a:r>
              <a:rPr lang="cs-CZ" dirty="0" smtClean="0"/>
              <a:t> a utýraly, ona se utopila a byl s ní konec. Jenže tahle perverse velkofabrikanta pornografie pro západní idioty míří přímo do středu fabrikace </a:t>
            </a:r>
            <a:r>
              <a:rPr lang="cs-CZ" dirty="0" err="1" smtClean="0"/>
              <a:t>kunderovských</a:t>
            </a:r>
            <a:r>
              <a:rPr lang="cs-CZ" dirty="0" smtClean="0"/>
              <a:t> zvráceností. [...] Kundera říká, že na tenhle vymyšlený ostrov poslal vymyšlené děti možná proto, že kdy jeho tatínek umíral, slyšel veselé hlasy dětí vážících dr. Husákovi pionýrský šátek. Ale kdo proboha vede a nutí děti k tomu, aby chodily do pionýra a vázaly významným dospělým pionýrské šátky? Inu, dospělí přece! Takže dívat se na děti tak, jak to  pro  výrobu  </a:t>
            </a:r>
            <a:r>
              <a:rPr lang="cs-CZ" dirty="0" err="1" smtClean="0"/>
              <a:t>Anči</a:t>
            </a:r>
            <a:r>
              <a:rPr lang="cs-CZ" dirty="0" smtClean="0"/>
              <a:t>-</a:t>
            </a:r>
            <a:r>
              <a:rPr lang="cs-CZ" dirty="0" err="1" smtClean="0"/>
              <a:t>Taminy</a:t>
            </a:r>
            <a:r>
              <a:rPr lang="cs-CZ" dirty="0" smtClean="0"/>
              <a:t>  dělá  Kundera,  je literátská nestoudnost, která je horší než všechna </a:t>
            </a:r>
            <a:r>
              <a:rPr lang="cs-CZ" dirty="0" err="1" smtClean="0"/>
              <a:t>fabrikantská</a:t>
            </a:r>
            <a:r>
              <a:rPr lang="cs-CZ" dirty="0" smtClean="0"/>
              <a:t> obscenita.</a:t>
            </a:r>
          </a:p>
          <a:p>
            <a:pPr>
              <a:buNone/>
            </a:pP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Obscénnost - poplatnost</a:t>
            </a:r>
            <a:endParaRPr lang="cs-CZ" dirty="0"/>
          </a:p>
        </p:txBody>
      </p:sp>
      <p:pic>
        <p:nvPicPr>
          <p:cNvPr id="5" name="Zástupný symbol pro obsah 4" descr="KUNDPPT_13.png"/>
          <p:cNvPicPr>
            <a:picLocks noGrp="1" noChangeAspect="1"/>
          </p:cNvPicPr>
          <p:nvPr>
            <p:ph idx="1"/>
          </p:nvPr>
        </p:nvPicPr>
        <p:blipFill>
          <a:blip r:embed="rId2" cstate="print"/>
          <a:stretch>
            <a:fillRect/>
          </a:stretch>
        </p:blipFill>
        <p:spPr>
          <a:xfrm>
            <a:off x="2700337" y="2505869"/>
            <a:ext cx="3743325" cy="27146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poplatnost</a:t>
            </a:r>
            <a:endParaRPr lang="cs-CZ" dirty="0"/>
          </a:p>
        </p:txBody>
      </p:sp>
      <p:sp>
        <p:nvSpPr>
          <p:cNvPr id="3" name="Zástupný symbol pro obsah 2"/>
          <p:cNvSpPr>
            <a:spLocks noGrp="1"/>
          </p:cNvSpPr>
          <p:nvPr>
            <p:ph idx="1"/>
          </p:nvPr>
        </p:nvSpPr>
        <p:spPr/>
        <p:txBody>
          <a:bodyPr>
            <a:normAutofit fontScale="62500" lnSpcReduction="20000"/>
          </a:bodyPr>
          <a:lstStyle/>
          <a:p>
            <a:pPr>
              <a:buNone/>
            </a:pPr>
            <a:r>
              <a:rPr lang="cs-CZ" dirty="0" smtClean="0"/>
              <a:t>	Poslední, sedmá část, »Hranice« je nejslabší. Je tam mnoho </a:t>
            </a:r>
            <a:r>
              <a:rPr lang="cs-CZ" dirty="0" err="1" smtClean="0"/>
              <a:t>kunderovských</a:t>
            </a:r>
            <a:r>
              <a:rPr lang="cs-CZ" dirty="0" smtClean="0"/>
              <a:t> úvah, </a:t>
            </a:r>
            <a:r>
              <a:rPr lang="cs-CZ" dirty="0" err="1" smtClean="0"/>
              <a:t>samosebou</a:t>
            </a:r>
            <a:r>
              <a:rPr lang="cs-CZ" dirty="0" smtClean="0"/>
              <a:t> zcela stupidních, vysloveného blábolení, vhodného právě tak pro západní </a:t>
            </a:r>
            <a:r>
              <a:rPr lang="cs-CZ" dirty="0" err="1" smtClean="0"/>
              <a:t>měšťáky</a:t>
            </a:r>
            <a:r>
              <a:rPr lang="cs-CZ" dirty="0" smtClean="0"/>
              <a:t>, a málo srandy, která by poutala.</a:t>
            </a:r>
          </a:p>
          <a:p>
            <a:pPr>
              <a:buNone/>
            </a:pPr>
            <a:r>
              <a:rPr lang="cs-CZ" dirty="0" smtClean="0"/>
              <a:t> </a:t>
            </a:r>
          </a:p>
          <a:p>
            <a:pPr>
              <a:buNone/>
            </a:pPr>
            <a:r>
              <a:rPr lang="cs-CZ" dirty="0" smtClean="0"/>
              <a:t>	Tak a jsem v </a:t>
            </a:r>
            <a:r>
              <a:rPr lang="cs-CZ" dirty="0" err="1" smtClean="0"/>
              <a:t>pomykově</a:t>
            </a:r>
            <a:r>
              <a:rPr lang="cs-CZ" dirty="0" smtClean="0"/>
              <a:t>. Pokládal jsem Kunderu za olezlého trafikanta, který prodává pod pultem školákům oplzlé fotografie, za literáta, který  se  z  kýčaře,  jímž  byl  vždycky,  vlastní přičinlivostí a pílí vypracoval na literárního podvodníka, na obratného mixéra, který mixuje svůj koktejl z trochy příběhů, z všelijakých úvah, které si vydumá nebo které ho momentálně napadnou, aniž přitom dbá na jejich logiku, ze špetky historie a politiky a přidá k tomu něco nostalgie po krásné, smutné zemi ve střední Evropě, aby oslňoval francouzské pitomečky, kteří si pletou tu krásnou smutnou zemi s Rumunskem nebo Bulharskem a není jim dost jasno, zda ta země leží v Asii nebo v Africe. Ale teď opravdu nevím... Pochyby mě napadly už při četbě stránek, které Kundera psal o smrti a umírání svého tatínka, to je skutečný cit, nikoli falešná a uměle vyrobená a na odiv stavěná sentimentalita.</a:t>
            </a:r>
          </a:p>
          <a:p>
            <a:pPr>
              <a:buNone/>
            </a:pP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obscénnost a filosofie</a:t>
            </a:r>
            <a:endParaRPr lang="cs-CZ" dirty="0"/>
          </a:p>
        </p:txBody>
      </p:sp>
      <p:sp>
        <p:nvSpPr>
          <p:cNvPr id="3" name="Zástupný symbol pro obsah 2"/>
          <p:cNvSpPr>
            <a:spLocks noGrp="1"/>
          </p:cNvSpPr>
          <p:nvPr>
            <p:ph idx="1"/>
          </p:nvPr>
        </p:nvSpPr>
        <p:spPr/>
        <p:txBody>
          <a:bodyPr/>
          <a:lstStyle/>
          <a:p>
            <a:pPr>
              <a:buNone/>
            </a:pPr>
            <a:r>
              <a:rPr lang="cs-CZ" dirty="0" smtClean="0"/>
              <a:t>Daleko horší než všechny sexuální avantýry a fekální příběhy, které tvoří asi polovinu jeho díla, jsou Kunderovy bravurní "filosofické" úvahy a jeho výlety do historie a politiky.</a:t>
            </a:r>
          </a:p>
          <a:p>
            <a:pPr>
              <a:buNone/>
            </a:pP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M.K. o sobě vs. realita</a:t>
            </a:r>
            <a:endParaRPr lang="cs-CZ" dirty="0"/>
          </a:p>
        </p:txBody>
      </p:sp>
      <p:pic>
        <p:nvPicPr>
          <p:cNvPr id="5" name="Zástupný symbol pro obsah 4" descr="KUNDPPT_14.png"/>
          <p:cNvPicPr>
            <a:picLocks noGrp="1" noChangeAspect="1"/>
          </p:cNvPicPr>
          <p:nvPr>
            <p:ph idx="1"/>
          </p:nvPr>
        </p:nvPicPr>
        <p:blipFill>
          <a:blip r:embed="rId2" cstate="print"/>
          <a:stretch>
            <a:fillRect/>
          </a:stretch>
        </p:blipFill>
        <p:spPr>
          <a:xfrm>
            <a:off x="2662237" y="2420144"/>
            <a:ext cx="3819525" cy="28860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 K. o sobě vs. realita</a:t>
            </a:r>
            <a:endParaRPr lang="cs-CZ" dirty="0"/>
          </a:p>
        </p:txBody>
      </p:sp>
      <p:pic>
        <p:nvPicPr>
          <p:cNvPr id="5" name="Zástupný symbol pro obsah 4" descr="KUNDPPT_15.png"/>
          <p:cNvPicPr>
            <a:picLocks noGrp="1" noChangeAspect="1"/>
          </p:cNvPicPr>
          <p:nvPr>
            <p:ph idx="1"/>
          </p:nvPr>
        </p:nvPicPr>
        <p:blipFill>
          <a:blip r:embed="rId2" cstate="print"/>
          <a:stretch>
            <a:fillRect/>
          </a:stretch>
        </p:blipFill>
        <p:spPr>
          <a:xfrm>
            <a:off x="2662237" y="2886869"/>
            <a:ext cx="3819525" cy="19526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 K. o sobě vs. realita</a:t>
            </a:r>
            <a:endParaRPr lang="cs-CZ" dirty="0"/>
          </a:p>
        </p:txBody>
      </p:sp>
      <p:pic>
        <p:nvPicPr>
          <p:cNvPr id="5" name="Zástupný symbol pro obsah 4" descr="KUNDPPT_16.png"/>
          <p:cNvPicPr>
            <a:picLocks noGrp="1" noChangeAspect="1"/>
          </p:cNvPicPr>
          <p:nvPr>
            <p:ph idx="1"/>
          </p:nvPr>
        </p:nvPicPr>
        <p:blipFill>
          <a:blip r:embed="rId2" cstate="print"/>
          <a:stretch>
            <a:fillRect/>
          </a:stretch>
        </p:blipFill>
        <p:spPr>
          <a:xfrm>
            <a:off x="3037644" y="1600200"/>
            <a:ext cx="3068711"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 K. o sobě vs. realita</a:t>
            </a:r>
            <a:endParaRPr lang="cs-CZ" dirty="0"/>
          </a:p>
        </p:txBody>
      </p:sp>
      <p:pic>
        <p:nvPicPr>
          <p:cNvPr id="5" name="Zástupný symbol pro obsah 4" descr="KUNDPPT_17.png"/>
          <p:cNvPicPr>
            <a:picLocks noGrp="1" noChangeAspect="1"/>
          </p:cNvPicPr>
          <p:nvPr>
            <p:ph idx="1"/>
          </p:nvPr>
        </p:nvPicPr>
        <p:blipFill>
          <a:blip r:embed="rId2" cstate="print"/>
          <a:stretch>
            <a:fillRect/>
          </a:stretch>
        </p:blipFill>
        <p:spPr>
          <a:xfrm>
            <a:off x="2571750" y="2329656"/>
            <a:ext cx="4000500" cy="30670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přijetí</a:t>
            </a:r>
            <a:endParaRPr lang="cs-CZ" dirty="0"/>
          </a:p>
        </p:txBody>
      </p:sp>
      <p:pic>
        <p:nvPicPr>
          <p:cNvPr id="4" name="Zástupný symbol pro obsah 3" descr="03.png"/>
          <p:cNvPicPr>
            <a:picLocks noGrp="1" noChangeAspect="1"/>
          </p:cNvPicPr>
          <p:nvPr>
            <p:ph idx="1"/>
          </p:nvPr>
        </p:nvPicPr>
        <p:blipFill>
          <a:blip r:embed="rId2" cstate="print"/>
          <a:stretch>
            <a:fillRect/>
          </a:stretch>
        </p:blipFill>
        <p:spPr>
          <a:xfrm>
            <a:off x="3106626" y="1600200"/>
            <a:ext cx="2930747"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 K. o sobě vs. realita</a:t>
            </a:r>
            <a:endParaRPr lang="cs-CZ" dirty="0"/>
          </a:p>
        </p:txBody>
      </p:sp>
      <p:sp>
        <p:nvSpPr>
          <p:cNvPr id="3" name="Zástupný symbol pro obsah 2"/>
          <p:cNvSpPr>
            <a:spLocks noGrp="1"/>
          </p:cNvSpPr>
          <p:nvPr>
            <p:ph idx="1"/>
          </p:nvPr>
        </p:nvSpPr>
        <p:spPr/>
        <p:txBody>
          <a:bodyPr>
            <a:normAutofit fontScale="40000" lnSpcReduction="20000"/>
          </a:bodyPr>
          <a:lstStyle/>
          <a:p>
            <a:pPr>
              <a:buNone/>
            </a:pPr>
            <a:r>
              <a:rPr lang="cs-CZ" dirty="0" smtClean="0"/>
              <a:t>	</a:t>
            </a:r>
            <a:r>
              <a:rPr lang="cs-CZ" sz="4000" dirty="0" smtClean="0"/>
              <a:t>Kundera vypravuje, že když byl v   roce 1968 (jsa bez peněz) vyhozen ze zaměstnání, snažili se mu pomoci </a:t>
            </a:r>
            <a:r>
              <a:rPr lang="cs-CZ" sz="4000" i="1" dirty="0" smtClean="0"/>
              <a:t>„mladí přátelé, kteří byli tak mladí, že je Rusové neměli dosud na svých seznamech a   oni mohli zůstat v redakcích, školách, a filmových štábech.“</a:t>
            </a:r>
            <a:r>
              <a:rPr lang="cs-CZ" sz="4000" dirty="0" smtClean="0"/>
              <a:t> (s. 66 – 67). Tady, jakož i jinde, Kundera nestydatě pomlouvá Rusy, Rusové se o tyhle lapálie nestarali, to dělali Češi, resp. Slováci. </a:t>
            </a:r>
            <a:r>
              <a:rPr lang="cs-CZ" sz="4000" i="1" dirty="0" smtClean="0"/>
              <a:t>„Mezi těmi dobrými dárci byla také dívka R. (Protože všechno prasklo, nemám v jejím případě co tajit.)“</a:t>
            </a:r>
            <a:r>
              <a:rPr lang="cs-CZ" sz="4000" dirty="0" smtClean="0"/>
              <a:t> (s. 67) Ale co vlastně odmítá tajit Kundera, když tu dívku jmenuje jen R.? – Protože vskutku všecko prasklo, nemám v tomto případě co tajit ani já, </a:t>
            </a:r>
            <a:r>
              <a:rPr lang="cs-CZ" sz="4000" dirty="0" err="1" smtClean="0"/>
              <a:t>StB</a:t>
            </a:r>
            <a:r>
              <a:rPr lang="cs-CZ" sz="4000" dirty="0" smtClean="0"/>
              <a:t> zná fakta stejně dobře jako já. Žádná dívka R. v této souvislosti neexistuje. Kunderovi se snažil pomoci třiadvacetiletý redaktor Mladého světa P. P. Podepisoval to nějaký Brňan, peníze (pár stovek) šly do Brna a P. P. to kryl. Když to prasklo, P. P. byl dva roky bez zaměstnání a pak se uchytil v limonádovém týdeníku lidové strany, kde jsem  v  té  době i já byl  redaktorem.  To je celá pravdivá historie dívky R. Nezmínil bych se o ní, kdyby situace nebyla v knize dohrána </a:t>
            </a:r>
            <a:r>
              <a:rPr lang="cs-CZ" sz="4000" dirty="0" err="1" smtClean="0"/>
              <a:t>kunderovsky</a:t>
            </a:r>
            <a:r>
              <a:rPr lang="cs-CZ" sz="4000" dirty="0" smtClean="0"/>
              <a:t>. Spisovatel má pochopitelně právo dělat si se svými postavami, co chce, kontaminovat postavy vymyšlené s postavami skutečnými, na tom by nebylo nic divného…Tohle si tedy Kundera už vymyslel nebo kontaminoval s jinou událostí než se svým </a:t>
            </a:r>
            <a:r>
              <a:rPr lang="cs-CZ" sz="4000" dirty="0" err="1" smtClean="0"/>
              <a:t>přispěvatelstvím</a:t>
            </a:r>
            <a:r>
              <a:rPr lang="cs-CZ" sz="4000" dirty="0" smtClean="0"/>
              <a:t> do Mladého světa. Ale prozrazuje to hlubokou Kunderovu neúctu k lidem, k  člověku. Stará se jen a jen o sebe, o tu vymyšlenou dívku se nestará ani za mák. Normální člověk (a ani normální spisovatel) by ani fiktivně, ve vymyšleném příběhu nepřišel na myšlenku, že by s tou dívkou v takové situaci chtěl souložit. Je to všecko jen mizerně teatrálně vymyšlené.</a:t>
            </a:r>
            <a:endParaRPr lang="cs-CZ"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rozpaky</a:t>
            </a:r>
            <a:endParaRPr lang="cs-CZ" dirty="0"/>
          </a:p>
        </p:txBody>
      </p:sp>
      <p:pic>
        <p:nvPicPr>
          <p:cNvPr id="4" name="Zástupný symbol pro obsah 3" descr="KUNDPPT_7.png"/>
          <p:cNvPicPr>
            <a:picLocks noGrp="1" noChangeAspect="1"/>
          </p:cNvPicPr>
          <p:nvPr>
            <p:ph idx="1"/>
          </p:nvPr>
        </p:nvPicPr>
        <p:blipFill>
          <a:blip r:embed="rId2" cstate="print"/>
          <a:stretch>
            <a:fillRect/>
          </a:stretch>
        </p:blipFill>
        <p:spPr>
          <a:xfrm>
            <a:off x="2524125" y="2463006"/>
            <a:ext cx="4095750" cy="280035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 K. o sobě vs. realita</a:t>
            </a:r>
            <a:endParaRPr lang="cs-CZ" dirty="0"/>
          </a:p>
        </p:txBody>
      </p:sp>
      <p:sp>
        <p:nvSpPr>
          <p:cNvPr id="3" name="Zástupný symbol pro obsah 2"/>
          <p:cNvSpPr>
            <a:spLocks noGrp="1"/>
          </p:cNvSpPr>
          <p:nvPr>
            <p:ph idx="1"/>
          </p:nvPr>
        </p:nvSpPr>
        <p:spPr/>
        <p:txBody>
          <a:bodyPr>
            <a:normAutofit fontScale="62500" lnSpcReduction="20000"/>
          </a:bodyPr>
          <a:lstStyle/>
          <a:p>
            <a:pPr>
              <a:buNone/>
            </a:pPr>
            <a:r>
              <a:rPr lang="cs-CZ" dirty="0" smtClean="0"/>
              <a:t>	</a:t>
            </a:r>
            <a:r>
              <a:rPr lang="cs-CZ" sz="4000" dirty="0" smtClean="0"/>
              <a:t>Jsou lidé, jimž je dáno umřít uprostřed kroužení, a jsou jiní, kteří se roztříští na konci pádu. A ti druzí (Kundera říká, že patří k nim) </a:t>
            </a:r>
            <a:r>
              <a:rPr lang="cs-CZ" sz="4000" i="1" dirty="0" smtClean="0"/>
              <a:t>„mají v sobě stále tichounký stesk po ztraceném tanci v kole"</a:t>
            </a:r>
            <a:r>
              <a:rPr lang="cs-CZ" sz="4000" dirty="0" smtClean="0"/>
              <a:t> (s. 74). </a:t>
            </a:r>
            <a:br>
              <a:rPr lang="cs-CZ" sz="4000" dirty="0" smtClean="0"/>
            </a:br>
            <a:r>
              <a:rPr lang="cs-CZ" sz="4000" dirty="0" smtClean="0"/>
              <a:t>     Ale vtip je v tom, že </a:t>
            </a:r>
            <a:r>
              <a:rPr lang="cs-CZ" sz="4000" i="1" dirty="0" smtClean="0"/>
              <a:t>Kundera se z toho kola nikdy nedostal.</a:t>
            </a:r>
            <a:r>
              <a:rPr lang="cs-CZ" sz="4000" dirty="0" smtClean="0"/>
              <a:t> Byl poodstaven, ale zůstal stále – aspoň sám pro sebe – </a:t>
            </a:r>
            <a:r>
              <a:rPr lang="cs-CZ" sz="4000" i="1" dirty="0" smtClean="0"/>
              <a:t>v kole.</a:t>
            </a:r>
            <a:r>
              <a:rPr lang="cs-CZ" sz="4000" dirty="0" smtClean="0"/>
              <a:t> Jako Paul </a:t>
            </a:r>
            <a:r>
              <a:rPr lang="cs-CZ" sz="4000" dirty="0" err="1" smtClean="0"/>
              <a:t>Eluard</a:t>
            </a:r>
            <a:r>
              <a:rPr lang="cs-CZ" sz="4000" dirty="0" smtClean="0"/>
              <a:t> se nepřestal vznášet. </a:t>
            </a:r>
            <a:r>
              <a:rPr lang="cs-CZ" sz="4000" i="1" dirty="0" smtClean="0"/>
              <a:t>Vůbec nic se s ním nestalo</a:t>
            </a:r>
            <a:r>
              <a:rPr lang="cs-CZ" sz="4000" dirty="0" smtClean="0"/>
              <a:t>, zůstal stále stejný, jako když psal poému o Juliu Fučíkovi nebo verše à la »Kdykoli si Stalin zapaluje dýmku / nad celým světem svítá!« </a:t>
            </a:r>
          </a:p>
          <a:p>
            <a:pPr>
              <a:buNone/>
            </a:pPr>
            <a:r>
              <a:rPr lang="cs-CZ" sz="4000" dirty="0" smtClean="0"/>
              <a:t>	Jenom přehodil výhybku, dříve velebil Rusy, teď jim nadává, dříve byl komunista, nyní </a:t>
            </a:r>
            <a:r>
              <a:rPr lang="cs-CZ" sz="4000" dirty="0" err="1" smtClean="0"/>
              <a:t>anti</a:t>
            </a:r>
            <a:r>
              <a:rPr lang="cs-CZ" sz="4000" dirty="0" smtClean="0"/>
              <a:t>-komunista, ale to všechno stejně samozřejmě, stejně sebevědomě, stejně teatrálně, stejně s </a:t>
            </a:r>
            <a:r>
              <a:rPr lang="cs-CZ" sz="4000" i="1" dirty="0" smtClean="0"/>
              <a:t>pohledem do zrcadla</a:t>
            </a:r>
            <a:r>
              <a:rPr lang="cs-CZ" sz="4000" dirty="0" smtClean="0"/>
              <a:t>, není na něm vidět prostě nic.</a:t>
            </a:r>
          </a:p>
          <a:p>
            <a:pPr>
              <a:buNone/>
            </a:pPr>
            <a:endParaRPr lang="cs-CZ"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 K. o sobě vs. realita - kýč</a:t>
            </a:r>
            <a:endParaRPr lang="cs-CZ" dirty="0"/>
          </a:p>
        </p:txBody>
      </p:sp>
      <p:pic>
        <p:nvPicPr>
          <p:cNvPr id="5" name="Zástupný symbol pro obsah 4" descr="KUNDPPT_18.png"/>
          <p:cNvPicPr>
            <a:picLocks noGrp="1" noChangeAspect="1"/>
          </p:cNvPicPr>
          <p:nvPr>
            <p:ph idx="1"/>
          </p:nvPr>
        </p:nvPicPr>
        <p:blipFill>
          <a:blip r:embed="rId2" cstate="print"/>
          <a:stretch>
            <a:fillRect/>
          </a:stretch>
        </p:blipFill>
        <p:spPr>
          <a:xfrm>
            <a:off x="2690812" y="2158206"/>
            <a:ext cx="3762375" cy="34099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fikce vs. realita</a:t>
            </a:r>
            <a:endParaRPr lang="cs-CZ" dirty="0"/>
          </a:p>
        </p:txBody>
      </p:sp>
      <p:sp>
        <p:nvSpPr>
          <p:cNvPr id="3" name="Zástupný symbol pro obsah 2"/>
          <p:cNvSpPr>
            <a:spLocks noGrp="1"/>
          </p:cNvSpPr>
          <p:nvPr>
            <p:ph idx="1"/>
          </p:nvPr>
        </p:nvSpPr>
        <p:spPr/>
        <p:txBody>
          <a:bodyPr>
            <a:normAutofit fontScale="55000" lnSpcReduction="20000"/>
          </a:bodyPr>
          <a:lstStyle/>
          <a:p>
            <a:pPr>
              <a:buNone/>
            </a:pPr>
            <a:r>
              <a:rPr lang="cs-CZ" dirty="0" smtClean="0"/>
              <a:t>	Jeden ze čtyř protagonistů románu, manžel Terezin Tomáš, lékař, odmítne v roce 1969 nebo 70 podepsat jakýsi papír, odjede do Švýcar, ale brzo se vrátí, má jakési </a:t>
            </a:r>
            <a:r>
              <a:rPr lang="cs-CZ" dirty="0" err="1" smtClean="0"/>
              <a:t>oplétačky</a:t>
            </a:r>
            <a:r>
              <a:rPr lang="cs-CZ" dirty="0" smtClean="0"/>
              <a:t> s </a:t>
            </a:r>
            <a:r>
              <a:rPr lang="cs-CZ" dirty="0" err="1" smtClean="0"/>
              <a:t>StB</a:t>
            </a:r>
            <a:r>
              <a:rPr lang="cs-CZ" dirty="0" smtClean="0"/>
              <a:t>, a aby jí unikl, resignuje na místo lékaře, než odejde na venkov, několik let myje okna a hlavně s </a:t>
            </a:r>
            <a:r>
              <a:rPr lang="cs-CZ" dirty="0" err="1" smtClean="0"/>
              <a:t>úchvalou</a:t>
            </a:r>
            <a:r>
              <a:rPr lang="cs-CZ" dirty="0" smtClean="0"/>
              <a:t> Kunderovou dělá při tom mytí oken obecního býka. Kundera roní slzy nad 145 vyhozenými historiky, ale za hrdinu svého vypravování si vybral zrovna lékaře, tedy případ rozhodně netypický, byl-li jaký vůbec. Ale jak to dělá? </a:t>
            </a:r>
            <a:r>
              <a:rPr lang="cs-CZ" i="1" dirty="0" smtClean="0"/>
              <a:t>"...osm hodin, kdy umýval okna bylo naplněno poznáváním nových prodavaček, úřednic, paní v domácnostech, s nimiž si mohl sjednávat schůzky."</a:t>
            </a:r>
            <a:r>
              <a:rPr lang="cs-CZ" dirty="0" smtClean="0"/>
              <a:t> (s. 180). V životě </a:t>
            </a:r>
            <a:r>
              <a:rPr lang="cs-CZ" i="1" dirty="0" smtClean="0"/>
              <a:t>"poznal asi dvě stě žen</a:t>
            </a:r>
            <a:r>
              <a:rPr lang="cs-CZ" dirty="0" smtClean="0"/>
              <a:t> (tj. souložil s nimi, pozn. pisatele) </a:t>
            </a:r>
            <a:r>
              <a:rPr lang="cs-CZ" i="1" dirty="0" smtClean="0"/>
              <a:t>a za tu dobu, co umýval okna, jich ještě hodně přibylo".</a:t>
            </a:r>
            <a:r>
              <a:rPr lang="cs-CZ" dirty="0" smtClean="0"/>
              <a:t> Prostě každá žena, která uviděla chlapa, že jde do bytu s kýblem a hadrem, se hned začala svlékat. Takhle tedy, jako svého lékaře Tomáše, vidí Kundera lidi, kteří mají něco proti režimu, nebo aspoň tak o nich píše. Sám odjel z ČSSR pohodlně v rychlíku nebo letadlem, pohodlně se ve Francii zařídil, pohodlně někde přednášel, pohodlně si píše své knížky staraje se jen o svou proslulost, vede zkrátka skrz naskrz pohodlný život. Tak proč strká nos do věcí, kterým už zdaleka nemůže rozumět? A proč používá lidí jen jako figurek, které mají vzbudit pochybný zájem?</a:t>
            </a:r>
          </a:p>
          <a:p>
            <a:pPr>
              <a:buNone/>
            </a:pP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fikce vs. realita</a:t>
            </a:r>
            <a:endParaRPr lang="cs-CZ" dirty="0"/>
          </a:p>
        </p:txBody>
      </p:sp>
      <p:pic>
        <p:nvPicPr>
          <p:cNvPr id="5" name="Zástupný symbol pro obsah 4" descr="KUNDPPT_19.png"/>
          <p:cNvPicPr>
            <a:picLocks noGrp="1" noChangeAspect="1"/>
          </p:cNvPicPr>
          <p:nvPr>
            <p:ph idx="1"/>
          </p:nvPr>
        </p:nvPicPr>
        <p:blipFill>
          <a:blip r:embed="rId2" cstate="print"/>
          <a:stretch>
            <a:fillRect/>
          </a:stretch>
        </p:blipFill>
        <p:spPr>
          <a:xfrm>
            <a:off x="2695575" y="2210594"/>
            <a:ext cx="3752850" cy="330517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fikce vs. realita</a:t>
            </a:r>
            <a:endParaRPr lang="cs-CZ" dirty="0"/>
          </a:p>
        </p:txBody>
      </p:sp>
      <p:pic>
        <p:nvPicPr>
          <p:cNvPr id="5" name="Zástupný symbol pro obsah 4" descr="KUNDPPT_20.png"/>
          <p:cNvPicPr>
            <a:picLocks noGrp="1" noChangeAspect="1"/>
          </p:cNvPicPr>
          <p:nvPr>
            <p:ph idx="1"/>
          </p:nvPr>
        </p:nvPicPr>
        <p:blipFill>
          <a:blip r:embed="rId2" cstate="print"/>
          <a:stretch>
            <a:fillRect/>
          </a:stretch>
        </p:blipFill>
        <p:spPr>
          <a:xfrm>
            <a:off x="2719387" y="1839119"/>
            <a:ext cx="3705225" cy="40481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fikce vs. realita</a:t>
            </a:r>
            <a:endParaRPr lang="cs-CZ" dirty="0"/>
          </a:p>
        </p:txBody>
      </p:sp>
      <p:pic>
        <p:nvPicPr>
          <p:cNvPr id="5" name="Zástupný symbol pro obsah 4" descr="KUNDPPT_22.png"/>
          <p:cNvPicPr>
            <a:picLocks noGrp="1" noChangeAspect="1"/>
          </p:cNvPicPr>
          <p:nvPr>
            <p:ph idx="1"/>
          </p:nvPr>
        </p:nvPicPr>
        <p:blipFill>
          <a:blip r:embed="rId2" cstate="print"/>
          <a:stretch>
            <a:fillRect/>
          </a:stretch>
        </p:blipFill>
        <p:spPr>
          <a:xfrm>
            <a:off x="2671762" y="2496344"/>
            <a:ext cx="3800475" cy="27336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kýč</a:t>
            </a:r>
            <a:endParaRPr lang="cs-CZ" dirty="0"/>
          </a:p>
        </p:txBody>
      </p:sp>
      <p:pic>
        <p:nvPicPr>
          <p:cNvPr id="5" name="Zástupný symbol pro obsah 4" descr="KUNDPPT_23.png"/>
          <p:cNvPicPr>
            <a:picLocks noGrp="1" noChangeAspect="1"/>
          </p:cNvPicPr>
          <p:nvPr>
            <p:ph idx="1"/>
          </p:nvPr>
        </p:nvPicPr>
        <p:blipFill>
          <a:blip r:embed="rId2" cstate="print"/>
          <a:stretch>
            <a:fillRect/>
          </a:stretch>
        </p:blipFill>
        <p:spPr>
          <a:xfrm>
            <a:off x="3037108" y="1600200"/>
            <a:ext cx="3069784"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kýč</a:t>
            </a:r>
            <a:endParaRPr lang="cs-CZ" dirty="0"/>
          </a:p>
        </p:txBody>
      </p:sp>
      <p:pic>
        <p:nvPicPr>
          <p:cNvPr id="5" name="Zástupný symbol pro obsah 4" descr="KUNDPPT_24.png"/>
          <p:cNvPicPr>
            <a:picLocks noGrp="1" noChangeAspect="1"/>
          </p:cNvPicPr>
          <p:nvPr>
            <p:ph idx="1"/>
          </p:nvPr>
        </p:nvPicPr>
        <p:blipFill>
          <a:blip r:embed="rId2" cstate="print"/>
          <a:stretch>
            <a:fillRect/>
          </a:stretch>
        </p:blipFill>
        <p:spPr>
          <a:xfrm>
            <a:off x="2700337" y="3358356"/>
            <a:ext cx="3743325" cy="100965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kýč</a:t>
            </a:r>
            <a:endParaRPr lang="cs-CZ" dirty="0"/>
          </a:p>
        </p:txBody>
      </p:sp>
      <p:sp>
        <p:nvSpPr>
          <p:cNvPr id="4" name="Zástupný symbol pro obsah 3"/>
          <p:cNvSpPr>
            <a:spLocks noGrp="1"/>
          </p:cNvSpPr>
          <p:nvPr>
            <p:ph idx="1"/>
          </p:nvPr>
        </p:nvSpPr>
        <p:spPr/>
        <p:txBody>
          <a:bodyPr>
            <a:normAutofit fontScale="55000" lnSpcReduction="20000"/>
          </a:bodyPr>
          <a:lstStyle/>
          <a:p>
            <a:pPr>
              <a:buNone/>
            </a:pPr>
            <a:r>
              <a:rPr lang="cs-CZ" dirty="0" smtClean="0"/>
              <a:t>	Je to poněkud komplikovaný příběh manželů: manželka Markéta (Kundera ovšem napřed hluboce filosofuje: </a:t>
            </a:r>
            <a:r>
              <a:rPr lang="cs-CZ" i="1" dirty="0" smtClean="0"/>
              <a:t>„Nikdo nevěděl lépe než Markéta, jak je to smutné, být tím lepším. Byla tím lepším jen proto, že jí nic lepšího nezbývalo.“</a:t>
            </a:r>
            <a:r>
              <a:rPr lang="cs-CZ" dirty="0" smtClean="0"/>
              <a:t>; s. 43) – manželka Markéta tedy jsouc lepší opatří manželovi milenku Evu. Ale tahle Eva byla milenkou manželovou už dřív, manžel Karel ji manželce Markétě vlastně nastrčil. Eva jsouc lovkyní mužů klofla Karla, předvedla mu dost nešikovný striptýz při </a:t>
            </a:r>
            <a:r>
              <a:rPr lang="cs-CZ" dirty="0" err="1" smtClean="0"/>
              <a:t>Bachově</a:t>
            </a:r>
            <a:r>
              <a:rPr lang="cs-CZ" dirty="0" smtClean="0"/>
              <a:t> hudbě a   potom masturbovala. (K masturbaci má Kundera intimní poměr, také </a:t>
            </a:r>
            <a:r>
              <a:rPr lang="cs-CZ" dirty="0" err="1" smtClean="0"/>
              <a:t>Ždanov</a:t>
            </a:r>
            <a:r>
              <a:rPr lang="cs-CZ" dirty="0" smtClean="0"/>
              <a:t> se v první povídce jmenuje </a:t>
            </a:r>
            <a:r>
              <a:rPr lang="cs-CZ" dirty="0" err="1" smtClean="0"/>
              <a:t>Masturbov</a:t>
            </a:r>
            <a:r>
              <a:rPr lang="cs-CZ" dirty="0" smtClean="0"/>
              <a:t>.) Když se konečně podaří maminku vystrnadit, Karel souloží s oběma ženami a řve, že je Bob Fischer, </a:t>
            </a:r>
            <a:r>
              <a:rPr lang="cs-CZ" dirty="0" err="1" smtClean="0"/>
              <a:t>kterýprávě</a:t>
            </a:r>
            <a:r>
              <a:rPr lang="cs-CZ" dirty="0" smtClean="0"/>
              <a:t> vyhrál nějaký zápas. Jenže Eva nahlédla, že to mezi manžely neklape, a přijela s </a:t>
            </a:r>
            <a:r>
              <a:rPr lang="cs-CZ" dirty="0" err="1" smtClean="0"/>
              <a:t>pseudo</a:t>
            </a:r>
            <a:r>
              <a:rPr lang="cs-CZ" dirty="0" smtClean="0"/>
              <a:t>- freudistickým úmyslem, aby svedla Markétu k  lesbické lásce, což se jí patrně podaří. Tato povídka je patrně nejblbější ze všech, ale vidíte na ní dokonale, že Kundera je kýčař, že tohle je kýč pro nějaký západní List paní a dívek, pro Hvězdu anebo do Čtení pro ženy. Marie Kyzlinková nebo Popelka </a:t>
            </a:r>
            <a:r>
              <a:rPr lang="cs-CZ" dirty="0" err="1" smtClean="0"/>
              <a:t>Biliánová</a:t>
            </a:r>
            <a:r>
              <a:rPr lang="cs-CZ" dirty="0" smtClean="0"/>
              <a:t> by to kdysi svedly lépe, ovšem se zámlkami, kdežto Kundera píše na plné pecky. Je to četba pro </a:t>
            </a:r>
            <a:r>
              <a:rPr lang="cs-CZ" dirty="0" err="1" smtClean="0"/>
              <a:t>dědky</a:t>
            </a:r>
            <a:r>
              <a:rPr lang="cs-CZ" dirty="0" smtClean="0"/>
              <a:t>, kteří už nemohou, ale tím více o tom mluví, vzpomínajíce na lepší časy, a pro neukojené paničky. Jen tak namátkou: </a:t>
            </a:r>
            <a:r>
              <a:rPr lang="cs-CZ" i="1" dirty="0" smtClean="0"/>
              <a:t>„Všechna léta jejího manželství na ni najednou dopadla jako těžký pytel (sic!).“</a:t>
            </a:r>
            <a:r>
              <a:rPr lang="cs-CZ" dirty="0" smtClean="0"/>
              <a:t> (s. 43) Tak se nám zdá, že bychom už nic jiného nemuseli říkat.</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kýč</a:t>
            </a:r>
            <a:endParaRPr lang="cs-CZ" dirty="0"/>
          </a:p>
        </p:txBody>
      </p:sp>
      <p:sp>
        <p:nvSpPr>
          <p:cNvPr id="4" name="Zástupný symbol pro obsah 3"/>
          <p:cNvSpPr>
            <a:spLocks noGrp="1"/>
          </p:cNvSpPr>
          <p:nvPr>
            <p:ph idx="1"/>
          </p:nvPr>
        </p:nvSpPr>
        <p:spPr/>
        <p:txBody>
          <a:bodyPr>
            <a:normAutofit fontScale="70000" lnSpcReduction="20000"/>
          </a:bodyPr>
          <a:lstStyle/>
          <a:p>
            <a:pPr>
              <a:buNone/>
            </a:pPr>
            <a:r>
              <a:rPr lang="cs-CZ" dirty="0" smtClean="0"/>
              <a:t>	Třetí povídka »Andělé« je trochu komplikovaná a musíme se u ní zdržet déle. Necháme </a:t>
            </a:r>
            <a:r>
              <a:rPr lang="cs-CZ" dirty="0" err="1" smtClean="0"/>
              <a:t>Ionesca</a:t>
            </a:r>
            <a:r>
              <a:rPr lang="cs-CZ" dirty="0" smtClean="0"/>
              <a:t> </a:t>
            </a:r>
            <a:r>
              <a:rPr lang="cs-CZ" dirty="0" err="1" smtClean="0"/>
              <a:t>Ionescem</a:t>
            </a:r>
            <a:r>
              <a:rPr lang="cs-CZ" dirty="0" smtClean="0"/>
              <a:t> i s tou praštěnou učitelkou. Kundera, jako by si nestačil sám, vzal si totiž na pomoc jednu takovou paničku, „vášnivou feministku“, to je česky husu </a:t>
            </a:r>
            <a:r>
              <a:rPr lang="cs-CZ" dirty="0" err="1" smtClean="0"/>
              <a:t>Annie</a:t>
            </a:r>
            <a:r>
              <a:rPr lang="cs-CZ" dirty="0" smtClean="0"/>
              <a:t> </a:t>
            </a:r>
            <a:r>
              <a:rPr lang="cs-CZ" dirty="0" err="1" smtClean="0"/>
              <a:t>Leclercovou</a:t>
            </a:r>
            <a:r>
              <a:rPr lang="cs-CZ" dirty="0" smtClean="0"/>
              <a:t>, </a:t>
            </a:r>
            <a:r>
              <a:rPr lang="cs-CZ" dirty="0" err="1" smtClean="0"/>
              <a:t>ana</a:t>
            </a:r>
            <a:r>
              <a:rPr lang="cs-CZ" dirty="0" smtClean="0"/>
              <a:t> vece: </a:t>
            </a:r>
            <a:r>
              <a:rPr lang="cs-CZ" i="1" dirty="0" smtClean="0"/>
              <a:t>„Pro ženu, pokud se neodcizila své podstatě, je všechno požitkem,</a:t>
            </a:r>
            <a:r>
              <a:rPr lang="cs-CZ" dirty="0" smtClean="0"/>
              <a:t> </a:t>
            </a:r>
            <a:r>
              <a:rPr lang="cs-CZ" i="1" dirty="0" smtClean="0"/>
              <a:t>i  jíst,  pít,  močit,  </a:t>
            </a:r>
            <a:r>
              <a:rPr lang="cs-CZ" i="1" dirty="0" err="1" smtClean="0"/>
              <a:t>defekovat</a:t>
            </a:r>
            <a:r>
              <a:rPr lang="cs-CZ" i="1" dirty="0" smtClean="0"/>
              <a:t>,  dotýkat se,  slyšet nebo prostě být tu... Žít, to je štěstí: vidět, slyšet, pít, jíst, močit, </a:t>
            </a:r>
            <a:r>
              <a:rPr lang="cs-CZ" i="1" dirty="0" err="1" smtClean="0"/>
              <a:t>defekovat</a:t>
            </a:r>
            <a:r>
              <a:rPr lang="cs-CZ" i="1" dirty="0" smtClean="0"/>
              <a:t>, vnořit se do vody a pozorovat oblohu, smát se a </a:t>
            </a:r>
            <a:r>
              <a:rPr lang="cs-CZ" i="1" dirty="0" err="1" smtClean="0"/>
              <a:t>pla</a:t>
            </a:r>
            <a:r>
              <a:rPr lang="cs-CZ" i="1" dirty="0" smtClean="0"/>
              <a:t>- kat. A je-li soulož krásná, tedy proto, že je sumou všech jednotlivých slastí: hmatu, zraku, sluchu, řeči, čichu, ale také pití, </a:t>
            </a:r>
            <a:r>
              <a:rPr lang="cs-CZ" i="1" dirty="0" err="1" smtClean="0"/>
              <a:t>jezení</a:t>
            </a:r>
            <a:r>
              <a:rPr lang="cs-CZ" i="1" dirty="0" smtClean="0"/>
              <a:t>, </a:t>
            </a:r>
            <a:r>
              <a:rPr lang="cs-CZ" i="1" dirty="0" err="1" smtClean="0"/>
              <a:t>defekování</a:t>
            </a:r>
            <a:r>
              <a:rPr lang="cs-CZ" i="1" dirty="0" smtClean="0"/>
              <a:t>, poznávání a tančení. I kojení je rozkoš, i rození je požitek, i menstruování je slast: ten vlahý a jakoby sladký tok krve, ta vlažná slina břicha, to tajemné mléko, ta bolest, jež má palčivou chuť štěstí!“</a:t>
            </a:r>
            <a:r>
              <a:rPr lang="cs-CZ" dirty="0" smtClean="0"/>
              <a:t> (s. 65) </a:t>
            </a:r>
            <a:br>
              <a:rPr lang="cs-CZ" dirty="0" smtClean="0"/>
            </a:br>
            <a:r>
              <a:rPr lang="cs-CZ" dirty="0" smtClean="0"/>
              <a:t>     Říká-li Kundera, že jenom pitomec by se posmíval tomuto manifestu rozkoše, hlásím se vesele mezi pitomce.</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rozpaky</a:t>
            </a:r>
            <a:endParaRPr lang="cs-CZ" dirty="0"/>
          </a:p>
        </p:txBody>
      </p:sp>
      <p:sp>
        <p:nvSpPr>
          <p:cNvPr id="5" name="Zástupný symbol pro obsah 4"/>
          <p:cNvSpPr>
            <a:spLocks noGrp="1"/>
          </p:cNvSpPr>
          <p:nvPr>
            <p:ph idx="1"/>
          </p:nvPr>
        </p:nvSpPr>
        <p:spPr/>
        <p:txBody>
          <a:bodyPr/>
          <a:lstStyle/>
          <a:p>
            <a:endParaRPr lang="cs-CZ" dirty="0"/>
          </a:p>
        </p:txBody>
      </p:sp>
      <p:sp>
        <p:nvSpPr>
          <p:cNvPr id="6" name="Obdélník 5"/>
          <p:cNvSpPr/>
          <p:nvPr/>
        </p:nvSpPr>
        <p:spPr>
          <a:xfrm>
            <a:off x="2286000" y="1443841"/>
            <a:ext cx="4572000" cy="3970318"/>
          </a:xfrm>
          <a:prstGeom prst="rect">
            <a:avLst/>
          </a:prstGeom>
        </p:spPr>
        <p:txBody>
          <a:bodyPr>
            <a:spAutoFit/>
          </a:bodyPr>
          <a:lstStyle/>
          <a:p>
            <a:r>
              <a:rPr lang="cs-CZ" dirty="0" smtClean="0"/>
              <a:t>Kdykoli se potkám s přáteli spisovateli, kteří vydávají v Torontu u </a:t>
            </a:r>
            <a:r>
              <a:rPr lang="cs-CZ" dirty="0" err="1" smtClean="0"/>
              <a:t>Škvoreckých</a:t>
            </a:r>
            <a:r>
              <a:rPr lang="cs-CZ" dirty="0" smtClean="0"/>
              <a:t> nebo píší do šuplíku, nebo dokonce tu a tam se spisovateli tzv. režimovými, kteří vydávají doma a kterých si pochopitelně příliš nevážím, a přijde řeč na Milana Kunderu, cítím chlad – je to celá škála, která jde od znatelného odstupu až k přímému opovržení. Ale nikdo, jak se zdá, se neodvažuje do toho šlápnout – je to zas celá škála: ze solidarity s někdejším soudruhem přes uznání „je to přece jenom emigrant a Čech a bojovník proti režimu“ až k plachému ostychu, že je přece jen proslulý a že se mu závidí ta proslulost.</a:t>
            </a: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1"/>
          </p:nvPr>
        </p:nvSpPr>
        <p:spPr/>
        <p:txBody>
          <a:bodyPr/>
          <a:lstStyle/>
          <a:p>
            <a:pPr>
              <a:buNone/>
            </a:pPr>
            <a:r>
              <a:rPr lang="cs-CZ" smtClean="0"/>
              <a:t>	Co </a:t>
            </a:r>
            <a:r>
              <a:rPr lang="cs-CZ" dirty="0" smtClean="0"/>
              <a:t>říci souhrnně? Je to tak strašně blbé, že něco tak blbého ještě v české literatuře nebylo. To je Kunderův rekord a triumf. Může být jím ovšem také pro svou zálibu v exkrementech </a:t>
            </a:r>
            <a:r>
              <a:rPr lang="cs-CZ" dirty="0" err="1" smtClean="0"/>
              <a:t>předbojovníkem</a:t>
            </a:r>
            <a:r>
              <a:rPr lang="cs-CZ" dirty="0" smtClean="0"/>
              <a:t> tzv. </a:t>
            </a:r>
            <a:r>
              <a:rPr lang="cs-CZ" dirty="0" err="1" smtClean="0"/>
              <a:t>fekalismu</a:t>
            </a:r>
            <a:r>
              <a:rPr lang="cs-CZ" dirty="0" smtClean="0"/>
              <a:t> v literatuře, </a:t>
            </a:r>
            <a:r>
              <a:rPr lang="cs-CZ" dirty="0" err="1" smtClean="0"/>
              <a:t>obrozenským</a:t>
            </a:r>
            <a:r>
              <a:rPr lang="cs-CZ" dirty="0" smtClean="0"/>
              <a:t> názvem </a:t>
            </a:r>
            <a:r>
              <a:rPr lang="cs-CZ" dirty="0" err="1" smtClean="0"/>
              <a:t>hovnomudrctví</a:t>
            </a:r>
            <a:r>
              <a:rPr lang="cs-CZ" dirty="0" smtClean="0"/>
              <a:t> .</a:t>
            </a:r>
          </a:p>
          <a:p>
            <a:pPr>
              <a:buNone/>
            </a:pP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politika</a:t>
            </a:r>
            <a:endParaRPr lang="cs-CZ" dirty="0"/>
          </a:p>
        </p:txBody>
      </p:sp>
      <p:pic>
        <p:nvPicPr>
          <p:cNvPr id="6" name="Zástupný symbol pro obsah 5" descr="KUNDPPT_8.png"/>
          <p:cNvPicPr>
            <a:picLocks noGrp="1" noChangeAspect="1"/>
          </p:cNvPicPr>
          <p:nvPr>
            <p:ph idx="1"/>
          </p:nvPr>
        </p:nvPicPr>
        <p:blipFill>
          <a:blip r:embed="rId2" cstate="print"/>
          <a:stretch>
            <a:fillRect/>
          </a:stretch>
        </p:blipFill>
        <p:spPr>
          <a:xfrm>
            <a:off x="2705100" y="2958306"/>
            <a:ext cx="3733800" cy="18097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postavy</a:t>
            </a:r>
            <a:endParaRPr lang="cs-CZ" dirty="0"/>
          </a:p>
        </p:txBody>
      </p:sp>
      <p:pic>
        <p:nvPicPr>
          <p:cNvPr id="5" name="Zástupný symbol pro obsah 4" descr="KUNDPPT_9.png"/>
          <p:cNvPicPr>
            <a:picLocks noGrp="1" noChangeAspect="1"/>
          </p:cNvPicPr>
          <p:nvPr>
            <p:ph idx="1"/>
          </p:nvPr>
        </p:nvPicPr>
        <p:blipFill>
          <a:blip r:embed="rId2" cstate="print"/>
          <a:stretch>
            <a:fillRect/>
          </a:stretch>
        </p:blipFill>
        <p:spPr>
          <a:xfrm>
            <a:off x="2752725" y="2686844"/>
            <a:ext cx="3638550" cy="23526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postavy</a:t>
            </a:r>
            <a:endParaRPr lang="cs-CZ" dirty="0"/>
          </a:p>
        </p:txBody>
      </p:sp>
      <p:pic>
        <p:nvPicPr>
          <p:cNvPr id="5" name="Zástupný symbol pro obsah 4" descr="KUNDPPT_10.png"/>
          <p:cNvPicPr>
            <a:picLocks noGrp="1" noChangeAspect="1"/>
          </p:cNvPicPr>
          <p:nvPr>
            <p:ph idx="1"/>
          </p:nvPr>
        </p:nvPicPr>
        <p:blipFill>
          <a:blip r:embed="rId2" cstate="print"/>
          <a:stretch>
            <a:fillRect/>
          </a:stretch>
        </p:blipFill>
        <p:spPr>
          <a:xfrm>
            <a:off x="2714625" y="3158331"/>
            <a:ext cx="3714750" cy="14097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postavy</a:t>
            </a:r>
            <a:endParaRPr lang="cs-CZ" dirty="0"/>
          </a:p>
        </p:txBody>
      </p:sp>
      <p:pic>
        <p:nvPicPr>
          <p:cNvPr id="5" name="Zástupný symbol pro obsah 4" descr="KUNDPPT_21.png"/>
          <p:cNvPicPr>
            <a:picLocks noGrp="1" noChangeAspect="1"/>
          </p:cNvPicPr>
          <p:nvPr>
            <p:ph idx="1"/>
          </p:nvPr>
        </p:nvPicPr>
        <p:blipFill>
          <a:blip r:embed="rId2" cstate="print"/>
          <a:stretch>
            <a:fillRect/>
          </a:stretch>
        </p:blipFill>
        <p:spPr>
          <a:xfrm>
            <a:off x="2667000" y="2786856"/>
            <a:ext cx="3810000" cy="21526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láska</a:t>
            </a:r>
            <a:endParaRPr lang="cs-CZ" dirty="0"/>
          </a:p>
        </p:txBody>
      </p:sp>
      <p:pic>
        <p:nvPicPr>
          <p:cNvPr id="5" name="Zástupný symbol pro obsah 4" descr="KUNDPPT_11.png"/>
          <p:cNvPicPr>
            <a:picLocks noGrp="1" noChangeAspect="1"/>
          </p:cNvPicPr>
          <p:nvPr>
            <p:ph idx="1"/>
          </p:nvPr>
        </p:nvPicPr>
        <p:blipFill>
          <a:blip r:embed="rId2" cstate="print"/>
          <a:stretch>
            <a:fillRect/>
          </a:stretch>
        </p:blipFill>
        <p:spPr>
          <a:xfrm>
            <a:off x="2628900" y="2448719"/>
            <a:ext cx="3886200" cy="282892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láska</a:t>
            </a:r>
            <a:endParaRPr lang="cs-CZ" dirty="0"/>
          </a:p>
        </p:txBody>
      </p:sp>
      <p:pic>
        <p:nvPicPr>
          <p:cNvPr id="5" name="Zástupný symbol pro obsah 4" descr="KUNDPPT_12.png"/>
          <p:cNvPicPr>
            <a:picLocks noGrp="1" noChangeAspect="1"/>
          </p:cNvPicPr>
          <p:nvPr>
            <p:ph idx="1"/>
          </p:nvPr>
        </p:nvPicPr>
        <p:blipFill>
          <a:blip r:embed="rId2" cstate="print"/>
          <a:stretch>
            <a:fillRect/>
          </a:stretch>
        </p:blipFill>
        <p:spPr>
          <a:xfrm>
            <a:off x="2657475" y="2839244"/>
            <a:ext cx="3829050" cy="2047875"/>
          </a:xfrm>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235</Words>
  <Application>Microsoft Office PowerPoint</Application>
  <PresentationFormat>Předvádění na obrazovce (4:3)</PresentationFormat>
  <Paragraphs>43</Paragraphs>
  <Slides>30</Slides>
  <Notes>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sady Office</vt:lpstr>
      <vt:lpstr>Domácí ohlas díla Milana Kundery</vt:lpstr>
      <vt:lpstr>rozpaky</vt:lpstr>
      <vt:lpstr>rozpaky</vt:lpstr>
      <vt:lpstr>politika</vt:lpstr>
      <vt:lpstr>postavy</vt:lpstr>
      <vt:lpstr>postavy</vt:lpstr>
      <vt:lpstr>postavy</vt:lpstr>
      <vt:lpstr>láska</vt:lpstr>
      <vt:lpstr>láska</vt:lpstr>
      <vt:lpstr>obscénnost</vt:lpstr>
      <vt:lpstr>Obscénnost - poplatnost</vt:lpstr>
      <vt:lpstr>poplatnost</vt:lpstr>
      <vt:lpstr>obscénnost a filosofie</vt:lpstr>
      <vt:lpstr>M.K. o sobě vs. realita</vt:lpstr>
      <vt:lpstr>M. K. o sobě vs. realita</vt:lpstr>
      <vt:lpstr>M. K. o sobě vs. realita</vt:lpstr>
      <vt:lpstr>M. K. o sobě vs. realita</vt:lpstr>
      <vt:lpstr>přijetí</vt:lpstr>
      <vt:lpstr>M. K. o sobě vs. realita</vt:lpstr>
      <vt:lpstr>M. K. o sobě vs. realita</vt:lpstr>
      <vt:lpstr>M. K. o sobě vs. realita - kýč</vt:lpstr>
      <vt:lpstr>fikce vs. realita</vt:lpstr>
      <vt:lpstr>fikce vs. realita</vt:lpstr>
      <vt:lpstr>fikce vs. realita</vt:lpstr>
      <vt:lpstr>fikce vs. realita</vt:lpstr>
      <vt:lpstr>kýč</vt:lpstr>
      <vt:lpstr>kýč</vt:lpstr>
      <vt:lpstr>kýč</vt:lpstr>
      <vt:lpstr>kýč</vt:lpstr>
      <vt:lpstr>závěr?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Bohumil Fořt</dc:creator>
  <cp:lastModifiedBy>Bohumil Fořt</cp:lastModifiedBy>
  <cp:revision>20</cp:revision>
  <dcterms:created xsi:type="dcterms:W3CDTF">2014-04-13T12:51:11Z</dcterms:created>
  <dcterms:modified xsi:type="dcterms:W3CDTF">2014-04-14T08:08:12Z</dcterms:modified>
</cp:coreProperties>
</file>