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C4987-B17F-4325-AC31-9C2F3AA6EE23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B5-5DA1-41D7-BE93-4E3EE25FD3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5951-0FF1-4C93-912A-50E2230AE4C6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5098A-E61F-4680-A3C2-1D3FB34F05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7604A-F9BC-48A0-AAB6-8E99CC6D6031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D8F76-9287-4A50-A39F-BF1CB6F6E5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8BC8D-CE6F-4205-9CCE-97926A637D9C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72AB7-60DC-47E6-B8E6-45E32B1A42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22201-E39A-4257-893C-D4D6353AC716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63754-E221-4C42-9304-332C275CED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E646-DDFA-4660-ADC8-8522C846122B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81C5C-B252-42FD-B62F-27F43167D9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A5FD0-059F-43D7-B689-26C143525C76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D24CE-53F8-4009-8906-97A13B5EDB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84EBD-1B5A-44F3-A490-41F556C6E2D9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1D95-B98F-4F78-889E-566CD3B1BF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769B6-7948-42CD-959F-76C57ADB3A59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F8ADB-8F6E-41D3-88BE-46F929E12C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12B5A-71ED-43E3-82A7-C766C4CF2623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B017D-A436-4378-9E25-24AED8A955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93006-01A2-48BC-9EE9-7DBC4331F131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F16DF-305D-458E-A718-1504CB6344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B6574B-F7FF-4571-8A42-74B6D5A5FF0E}" type="datetimeFigureOut">
              <a:rPr lang="cs-CZ"/>
              <a:pPr>
                <a:defRPr/>
              </a:pPr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097DE4-9B4E-4F7D-BB60-28862A96AF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Kundera moderní a postmoderní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24. 2. 2014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Brian</a:t>
            </a:r>
            <a:r>
              <a:rPr lang="cs-CZ" dirty="0" smtClean="0"/>
              <a:t> </a:t>
            </a:r>
            <a:r>
              <a:rPr lang="cs-CZ" dirty="0" err="1" smtClean="0"/>
              <a:t>McHale</a:t>
            </a:r>
            <a:r>
              <a:rPr lang="cs-CZ" dirty="0" smtClean="0"/>
              <a:t>: </a:t>
            </a:r>
            <a:r>
              <a:rPr lang="cs-CZ" dirty="0" err="1" smtClean="0"/>
              <a:t>Postmodernist</a:t>
            </a:r>
            <a:r>
              <a:rPr lang="cs-CZ" dirty="0" smtClean="0"/>
              <a:t> Fiction (1987)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Budu </a:t>
            </a:r>
            <a:r>
              <a:rPr lang="cs-CZ" dirty="0"/>
              <a:t>formulovat obecnou tezi o </a:t>
            </a:r>
            <a:r>
              <a:rPr lang="cs-CZ" b="1" dirty="0"/>
              <a:t>modernistické fikci</a:t>
            </a:r>
            <a:r>
              <a:rPr lang="cs-CZ" dirty="0"/>
              <a:t>: dominanta modernistické fikce je epistemologická. To znamená, že modernistická fikce používá strategie, které zakládají otázky typu: „Jak mohu interpretovat tento svět, jehož </a:t>
            </a:r>
            <a:r>
              <a:rPr lang="cs-CZ" dirty="0" smtClean="0"/>
              <a:t>jsem </a:t>
            </a:r>
            <a:r>
              <a:rPr lang="cs-CZ" dirty="0"/>
              <a:t>součástí?“ A můžeme dodat i jiné: </a:t>
            </a:r>
            <a:r>
              <a:rPr lang="cs-CZ" dirty="0" smtClean="0"/>
              <a:t>„Co </a:t>
            </a:r>
            <a:r>
              <a:rPr lang="cs-CZ" dirty="0"/>
              <a:t>je možné poznat?“, „Kdo to může poznat?“, „Jak to může poznat a s jakým stupněm určitosti?“, „Jak může být poznání přeneseno od jednoho člověka na druhého a s jakým stupněm spolehlivosti?“, </a:t>
            </a:r>
            <a:r>
              <a:rPr lang="cs-CZ" dirty="0" smtClean="0"/>
              <a:t>„Jak </a:t>
            </a:r>
            <a:r>
              <a:rPr lang="cs-CZ" dirty="0"/>
              <a:t>se při tomto přenesení proměňuje objekt poznání?“, „Jaké jsou hranice poznatelného?“, atd.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Brian</a:t>
            </a:r>
            <a:r>
              <a:rPr lang="cs-CZ" dirty="0" smtClean="0"/>
              <a:t> </a:t>
            </a:r>
            <a:r>
              <a:rPr lang="cs-CZ" dirty="0" err="1" smtClean="0"/>
              <a:t>McHale</a:t>
            </a:r>
            <a:r>
              <a:rPr lang="cs-CZ" dirty="0" smtClean="0"/>
              <a:t>: </a:t>
            </a:r>
            <a:r>
              <a:rPr lang="cs-CZ" dirty="0" err="1" smtClean="0"/>
              <a:t>Postmodernist</a:t>
            </a:r>
            <a:r>
              <a:rPr lang="cs-CZ" dirty="0" smtClean="0"/>
              <a:t> Fiction (1987)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Dominanta </a:t>
            </a:r>
            <a:r>
              <a:rPr lang="cs-CZ" b="1" dirty="0"/>
              <a:t>postmoderní fikce</a:t>
            </a:r>
            <a:r>
              <a:rPr lang="cs-CZ" dirty="0"/>
              <a:t> je ontologická. To znamená, </a:t>
            </a:r>
            <a:r>
              <a:rPr lang="cs-CZ" dirty="0" smtClean="0"/>
              <a:t>že postmoderní </a:t>
            </a:r>
            <a:r>
              <a:rPr lang="cs-CZ" dirty="0"/>
              <a:t>fikce používá strategie, které zakládají otázky typu: „Jaký je toto svět?“, „Co v něm můžeme udělat?“, „Které z mých já to může udělat?“ Existují i další typicky postmoderní otázky, které se vztahují buď k ontologii literárního textu samotného, nebo k ontologii světa, který tento svět projektuje, například: „Co je svět?“, „Jaké máme druhy světů, jak jsou založeny a jak se liší?“, „Co se stane, když umístíme různé druhy světů do vztahu vzájemné konfrontace, nebo když zpochybníme hranice mezi světy?“, „Jaký je způsob existence textu a jaký je způsob existence světa (nebo světů</a:t>
            </a:r>
            <a:r>
              <a:rPr lang="cs-CZ" dirty="0" smtClean="0"/>
              <a:t>), </a:t>
            </a:r>
            <a:r>
              <a:rPr lang="cs-CZ" dirty="0"/>
              <a:t>k</a:t>
            </a:r>
            <a:r>
              <a:rPr lang="cs-CZ" dirty="0" smtClean="0"/>
              <a:t>terý </a:t>
            </a:r>
            <a:r>
              <a:rPr lang="cs-CZ" dirty="0"/>
              <a:t>tento text projektuje?“, „Jak je tento projektovaný svět strukturován?“, atd.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Linda Hutcheon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Umění</a:t>
            </a:r>
          </a:p>
          <a:p>
            <a:r>
              <a:rPr lang="cs-CZ" smtClean="0"/>
              <a:t>Historie</a:t>
            </a:r>
          </a:p>
          <a:p>
            <a:r>
              <a:rPr lang="cs-CZ" smtClean="0"/>
              <a:t>Věda</a:t>
            </a:r>
          </a:p>
          <a:p>
            <a:pPr>
              <a:buFont typeface="Arial" charset="0"/>
              <a:buNone/>
            </a:pPr>
            <a:r>
              <a:rPr lang="cs-CZ" smtClean="0"/>
              <a:t> </a:t>
            </a:r>
          </a:p>
          <a:p>
            <a:pPr>
              <a:buFont typeface="Arial" charset="0"/>
              <a:buNone/>
            </a:pPr>
            <a:r>
              <a:rPr lang="cs-CZ" smtClean="0"/>
              <a:t>    Otázka už nadále není: „K jakému empirickému objektu jazyk odkazuje?“, nýbrž: „Do jakého kontextu tento jazyk patří?“ 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Linda Hutcheon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Kolážovitost. Parodičnost.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r>
              <a:rPr lang="cs-CZ" smtClean="0"/>
              <a:t>Sebereflexivnost. Reference. Reprezentace.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r>
              <a:rPr lang="cs-CZ" smtClean="0"/>
              <a:t>Političnost. Ideologie.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Postmoderní kontradikce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mtClean="0"/>
              <a:t>fikčnost x nefikčnost</a:t>
            </a:r>
          </a:p>
          <a:p>
            <a:pPr>
              <a:lnSpc>
                <a:spcPct val="90000"/>
              </a:lnSpc>
            </a:pPr>
            <a:r>
              <a:rPr lang="cs-CZ" smtClean="0"/>
              <a:t>subjektivita x objektivita x pluralita</a:t>
            </a:r>
          </a:p>
          <a:p>
            <a:pPr>
              <a:lnSpc>
                <a:spcPct val="90000"/>
              </a:lnSpc>
            </a:pPr>
            <a:r>
              <a:rPr lang="cs-CZ" smtClean="0"/>
              <a:t>elitističnost x masovost</a:t>
            </a:r>
          </a:p>
          <a:p>
            <a:pPr>
              <a:lnSpc>
                <a:spcPct val="90000"/>
              </a:lnSpc>
            </a:pPr>
            <a:r>
              <a:rPr lang="cs-CZ" smtClean="0"/>
              <a:t>život/svět x umění</a:t>
            </a:r>
          </a:p>
          <a:p>
            <a:pPr>
              <a:lnSpc>
                <a:spcPct val="90000"/>
              </a:lnSpc>
            </a:pPr>
            <a:r>
              <a:rPr lang="cs-CZ" smtClean="0"/>
              <a:t>akademičnost x populárnost</a:t>
            </a:r>
          </a:p>
          <a:p>
            <a:pPr>
              <a:lnSpc>
                <a:spcPct val="90000"/>
              </a:lnSpc>
            </a:pPr>
            <a:r>
              <a:rPr lang="cs-CZ" smtClean="0"/>
              <a:t>autor x čtenář</a:t>
            </a:r>
          </a:p>
          <a:p>
            <a:pPr>
              <a:lnSpc>
                <a:spcPct val="90000"/>
              </a:lnSpc>
            </a:pPr>
            <a:r>
              <a:rPr lang="cs-CZ" smtClean="0"/>
              <a:t>minulé x současné</a:t>
            </a:r>
          </a:p>
          <a:p>
            <a:pPr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postmoderní otázky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smtClean="0"/>
          </a:p>
          <a:p>
            <a:r>
              <a:rPr lang="cs-CZ" smtClean="0"/>
              <a:t>Jak je udělána literatura?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r>
              <a:rPr lang="cs-CZ" smtClean="0"/>
              <a:t>Jak je udělána historie?</a:t>
            </a:r>
          </a:p>
          <a:p>
            <a:endParaRPr lang="cs-CZ" smtClean="0"/>
          </a:p>
          <a:p>
            <a:r>
              <a:rPr lang="cs-CZ" smtClean="0"/>
              <a:t>Jak odkazují ke světu?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postmoderní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Jak </a:t>
            </a:r>
            <a:r>
              <a:rPr lang="cs-CZ" dirty="0"/>
              <a:t>je udělána literatura</a:t>
            </a:r>
            <a:r>
              <a:rPr lang="cs-CZ" dirty="0" smtClean="0"/>
              <a:t>?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Jak je udělána historie</a:t>
            </a:r>
            <a:r>
              <a:rPr lang="cs-CZ" dirty="0" smtClean="0"/>
              <a:t>?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Jak odkazují ke světu?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Teze</a:t>
            </a:r>
            <a:r>
              <a:rPr lang="cs-CZ" dirty="0" smtClean="0"/>
              <a:t>: </a:t>
            </a:r>
            <a:r>
              <a:rPr lang="cs-CZ" dirty="0"/>
              <a:t>„Kombinace historiografického přístupu s přístupem postmoderní fikce smývá rozdíly mezi historií a fikcí, mezi světy, které popisujeme, a světy, které utváříme.“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dirty="0" smtClean="0"/>
              <a:t>Postmoderní fikce specifickým způsobem kombinuje fikční i nefikční postupy, kterými popisuje různé politické a historické </a:t>
            </a:r>
            <a:r>
              <a:rPr lang="cs-CZ" sz="2200" dirty="0" smtClean="0"/>
              <a:t>světy. </a:t>
            </a:r>
            <a:br>
              <a:rPr lang="cs-CZ" sz="2200" dirty="0" smtClean="0"/>
            </a:br>
            <a:r>
              <a:rPr lang="cs-CZ" sz="2200" dirty="0" smtClean="0"/>
              <a:t>Zároveň </a:t>
            </a:r>
            <a:r>
              <a:rPr lang="cs-CZ" sz="2200" smtClean="0"/>
              <a:t>je důležité, </a:t>
            </a:r>
            <a:r>
              <a:rPr lang="cs-CZ" sz="2200" b="1" smtClean="0"/>
              <a:t>CO</a:t>
            </a:r>
            <a:r>
              <a:rPr lang="cs-CZ" sz="2200" smtClean="0"/>
              <a:t> </a:t>
            </a:r>
            <a:r>
              <a:rPr lang="cs-CZ" sz="2200" dirty="0" smtClean="0"/>
              <a:t>popisuje a </a:t>
            </a:r>
            <a:r>
              <a:rPr lang="cs-CZ" sz="2200" b="1" dirty="0" smtClean="0"/>
              <a:t>JAK </a:t>
            </a:r>
            <a:r>
              <a:rPr lang="cs-CZ" sz="2200" dirty="0" smtClean="0"/>
              <a:t>to popisuje.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JAK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a) hybridní útvary vzniklé kolážovitou kombinací existujících fikčních i nefikčních literárních forem, postupů a stylů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b) </a:t>
            </a:r>
            <a:r>
              <a:rPr lang="cs-CZ" dirty="0" err="1"/>
              <a:t>sebereflexivní</a:t>
            </a:r>
            <a:r>
              <a:rPr lang="cs-CZ" dirty="0"/>
              <a:t> psaní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c) </a:t>
            </a:r>
            <a:r>
              <a:rPr lang="cs-CZ" dirty="0" smtClean="0"/>
              <a:t>intertextualita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CO</a:t>
            </a:r>
            <a:endParaRPr lang="cs-CZ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a) vytváření alternativních světů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- </a:t>
            </a:r>
            <a:r>
              <a:rPr lang="cs-CZ" dirty="0" err="1"/>
              <a:t>kontrafaktová</a:t>
            </a:r>
            <a:r>
              <a:rPr lang="cs-CZ" dirty="0"/>
              <a:t> historie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- míšení reálně neslučitelných světů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- falzifikace historických světů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b) konkretizace historických světů pomocí fikčních světů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277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Kundera moderní a postmoderní</vt:lpstr>
      <vt:lpstr>Brian McHale: Postmodernist Fiction (1987)</vt:lpstr>
      <vt:lpstr>Brian McHale: Postmodernist Fiction (1987)</vt:lpstr>
      <vt:lpstr>Linda Hutcheon</vt:lpstr>
      <vt:lpstr>Linda Hutcheon</vt:lpstr>
      <vt:lpstr>Postmoderní kontradikce</vt:lpstr>
      <vt:lpstr>postmoderní otázky</vt:lpstr>
      <vt:lpstr>postmoderní otázky</vt:lpstr>
      <vt:lpstr>Postmoderní fikce specifickým způsobem kombinuje fikční i nefikční postupy, kterými popisuje různé politické a historické světy.  Zároveň je důležité, CO popisuje a JAK to popisuje.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Bohumil Fořt</dc:creator>
  <cp:lastModifiedBy>Bohumil Fořt</cp:lastModifiedBy>
  <cp:revision>9</cp:revision>
  <dcterms:created xsi:type="dcterms:W3CDTF">2014-02-22T17:06:29Z</dcterms:created>
  <dcterms:modified xsi:type="dcterms:W3CDTF">2014-03-01T22:55:04Z</dcterms:modified>
</cp:coreProperties>
</file>