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7" r:id="rId3"/>
    <p:sldId id="258" r:id="rId4"/>
    <p:sldId id="267" r:id="rId5"/>
    <p:sldId id="260" r:id="rId6"/>
    <p:sldId id="259" r:id="rId7"/>
    <p:sldId id="261" r:id="rId8"/>
    <p:sldId id="265" r:id="rId9"/>
    <p:sldId id="269" r:id="rId10"/>
    <p:sldId id="262" r:id="rId11"/>
    <p:sldId id="264" r:id="rId12"/>
    <p:sldId id="268" r:id="rId13"/>
    <p:sldId id="266" r:id="rId14"/>
  </p:sldIdLst>
  <p:sldSz cx="9144000" cy="6858000" type="screen4x3"/>
  <p:notesSz cx="6669088"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306" autoAdjust="0"/>
  </p:normalViewPr>
  <p:slideViewPr>
    <p:cSldViewPr>
      <p:cViewPr varScale="1">
        <p:scale>
          <a:sx n="80" d="100"/>
          <a:sy n="80" d="100"/>
        </p:scale>
        <p:origin x="-864" y="-90"/>
      </p:cViewPr>
      <p:guideLst>
        <p:guide orient="horz" pos="2160"/>
        <p:guide pos="2880"/>
      </p:guideLst>
    </p:cSldViewPr>
  </p:slideViewPr>
  <p:notesTextViewPr>
    <p:cViewPr>
      <p:scale>
        <a:sx n="1" d="1"/>
        <a:sy n="1" d="1"/>
      </p:scale>
      <p:origin x="0" y="99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E33F2ED4-49BB-47DB-A94B-9E7F6802BEBC}" type="datetimeFigureOut">
              <a:rPr lang="cs-CZ" smtClean="0"/>
              <a:t>19.2.2014</a:t>
            </a:fld>
            <a:endParaRPr lang="cs-CZ"/>
          </a:p>
        </p:txBody>
      </p:sp>
      <p:sp>
        <p:nvSpPr>
          <p:cNvPr id="4" name="Zástupný symbol pro obrázek snímku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CFCC0CD7-CA9C-4DEF-A5FD-954ECBD74BE7}" type="slidenum">
              <a:rPr lang="cs-CZ" smtClean="0"/>
              <a:t>‹#›</a:t>
            </a:fld>
            <a:endParaRPr lang="cs-CZ"/>
          </a:p>
        </p:txBody>
      </p:sp>
    </p:spTree>
    <p:extLst>
      <p:ext uri="{BB962C8B-B14F-4D97-AF65-F5344CB8AC3E}">
        <p14:creationId xmlns:p14="http://schemas.microsoft.com/office/powerpoint/2010/main" val="2759259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r>
              <a:rPr lang="cs-CZ" dirty="0" err="1" smtClean="0"/>
              <a:t>writing</a:t>
            </a:r>
            <a:r>
              <a:rPr lang="cs-CZ" baseline="0" dirty="0" smtClean="0"/>
              <a:t> </a:t>
            </a:r>
            <a:r>
              <a:rPr lang="cs-CZ" baseline="0" dirty="0" err="1" smtClean="0"/>
              <a:t>what</a:t>
            </a:r>
            <a:r>
              <a:rPr lang="cs-CZ" baseline="0" dirty="0" smtClean="0"/>
              <a:t> </a:t>
            </a:r>
            <a:r>
              <a:rPr lang="cs-CZ" baseline="0" dirty="0" err="1" smtClean="0"/>
              <a:t>is</a:t>
            </a:r>
            <a:r>
              <a:rPr lang="cs-CZ" baseline="0" dirty="0" smtClean="0"/>
              <a:t> </a:t>
            </a:r>
            <a:r>
              <a:rPr lang="cs-CZ" baseline="0" dirty="0" err="1" smtClean="0"/>
              <a:t>Autonomous</a:t>
            </a:r>
            <a:r>
              <a:rPr lang="cs-CZ" baseline="0" dirty="0" smtClean="0"/>
              <a:t> </a:t>
            </a:r>
            <a:r>
              <a:rPr lang="cs-CZ" baseline="0" dirty="0" err="1" smtClean="0"/>
              <a:t>learning</a:t>
            </a:r>
            <a:r>
              <a:rPr lang="cs-CZ" baseline="0" dirty="0" smtClean="0"/>
              <a:t>, </a:t>
            </a:r>
            <a:r>
              <a:rPr lang="cs-CZ" baseline="0" dirty="0" err="1" smtClean="0"/>
              <a:t>what</a:t>
            </a:r>
            <a:r>
              <a:rPr lang="cs-CZ" baseline="0" dirty="0" smtClean="0"/>
              <a:t> do I </a:t>
            </a:r>
            <a:r>
              <a:rPr lang="cs-CZ" baseline="0" dirty="0" err="1" smtClean="0"/>
              <a:t>expect</a:t>
            </a:r>
            <a:r>
              <a:rPr lang="cs-CZ" baseline="0" dirty="0" smtClean="0"/>
              <a:t>???</a:t>
            </a:r>
          </a:p>
          <a:p>
            <a:pPr marL="0" indent="0">
              <a:buFontTx/>
              <a:buNone/>
            </a:pPr>
            <a:endParaRPr lang="cs-CZ" dirty="0" smtClean="0"/>
          </a:p>
          <a:p>
            <a:r>
              <a:rPr lang="cs-CZ" dirty="0" err="1" smtClean="0"/>
              <a:t>Welcome</a:t>
            </a:r>
            <a:endParaRPr lang="cs-CZ" dirty="0" smtClean="0"/>
          </a:p>
          <a:p>
            <a:pPr marL="171450" indent="-171450">
              <a:buFontTx/>
              <a:buChar char="-"/>
            </a:pPr>
            <a:r>
              <a:rPr lang="cs-CZ" baseline="0" dirty="0" smtClean="0"/>
              <a:t>more </a:t>
            </a:r>
            <a:r>
              <a:rPr lang="cs-CZ" baseline="0" dirty="0" err="1" smtClean="0"/>
              <a:t>opportunities</a:t>
            </a:r>
            <a:r>
              <a:rPr lang="cs-CZ" baseline="0" dirty="0" smtClean="0"/>
              <a:t> </a:t>
            </a:r>
            <a:r>
              <a:rPr lang="cs-CZ" baseline="0" dirty="0" err="1" smtClean="0"/>
              <a:t>for</a:t>
            </a:r>
            <a:r>
              <a:rPr lang="cs-CZ" baseline="0" dirty="0" smtClean="0"/>
              <a:t> </a:t>
            </a:r>
            <a:r>
              <a:rPr lang="cs-CZ" baseline="0" dirty="0" err="1" smtClean="0"/>
              <a:t>students</a:t>
            </a:r>
            <a:endParaRPr lang="cs-CZ" baseline="0" dirty="0" smtClean="0"/>
          </a:p>
          <a:p>
            <a:pPr marL="171450" indent="-171450">
              <a:buFontTx/>
              <a:buChar char="-"/>
            </a:pPr>
            <a:r>
              <a:rPr lang="cs-CZ" baseline="0" dirty="0" err="1" smtClean="0"/>
              <a:t>challenge</a:t>
            </a:r>
            <a:r>
              <a:rPr lang="cs-CZ" baseline="0" dirty="0" smtClean="0"/>
              <a:t> </a:t>
            </a:r>
            <a:r>
              <a:rPr lang="cs-CZ" baseline="0" dirty="0" err="1" smtClean="0"/>
              <a:t>for</a:t>
            </a:r>
            <a:r>
              <a:rPr lang="cs-CZ" baseline="0" dirty="0" smtClean="0"/>
              <a:t> </a:t>
            </a:r>
            <a:r>
              <a:rPr lang="cs-CZ" baseline="0" dirty="0" err="1" smtClean="0"/>
              <a:t>both</a:t>
            </a:r>
            <a:r>
              <a:rPr lang="cs-CZ" baseline="0" dirty="0" smtClean="0"/>
              <a:t> </a:t>
            </a:r>
            <a:r>
              <a:rPr lang="cs-CZ" baseline="0" dirty="0" err="1" smtClean="0"/>
              <a:t>students</a:t>
            </a:r>
            <a:r>
              <a:rPr lang="cs-CZ" baseline="0" dirty="0" smtClean="0"/>
              <a:t> and </a:t>
            </a:r>
            <a:r>
              <a:rPr lang="cs-CZ" baseline="0" dirty="0" err="1" smtClean="0"/>
              <a:t>teachers</a:t>
            </a:r>
            <a:endParaRPr lang="cs-CZ"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cs-CZ" baseline="0" dirty="0" err="1" smtClean="0"/>
              <a:t>new</a:t>
            </a:r>
            <a:r>
              <a:rPr lang="cs-CZ" baseline="0" dirty="0" smtClean="0"/>
              <a:t> </a:t>
            </a:r>
            <a:r>
              <a:rPr lang="cs-CZ" baseline="0" dirty="0" err="1" smtClean="0"/>
              <a:t>approach</a:t>
            </a:r>
            <a:r>
              <a:rPr lang="cs-CZ" baseline="0" dirty="0" smtClean="0"/>
              <a:t>, </a:t>
            </a:r>
            <a:r>
              <a:rPr lang="cs-CZ" baseline="0" dirty="0" err="1" smtClean="0"/>
              <a:t>based</a:t>
            </a:r>
            <a:r>
              <a:rPr lang="cs-CZ" baseline="0" dirty="0" smtClean="0"/>
              <a:t> on ALMS, </a:t>
            </a:r>
            <a:r>
              <a:rPr lang="cs-CZ" baseline="0" dirty="0" err="1" smtClean="0"/>
              <a:t>Helsinki</a:t>
            </a:r>
            <a:r>
              <a:rPr lang="cs-CZ" baseline="0" dirty="0" smtClean="0"/>
              <a:t> – </a:t>
            </a:r>
            <a:r>
              <a:rPr lang="cs-CZ" baseline="0" dirty="0" err="1" smtClean="0"/>
              <a:t>started</a:t>
            </a:r>
            <a:r>
              <a:rPr lang="cs-CZ" baseline="0" dirty="0" smtClean="0"/>
              <a:t> in 1990´s</a:t>
            </a:r>
          </a:p>
          <a:p>
            <a:pPr marL="171450" indent="-171450">
              <a:buFontTx/>
              <a:buChar char="-"/>
            </a:pPr>
            <a:r>
              <a:rPr lang="cs-CZ" dirty="0" err="1" smtClean="0"/>
              <a:t>piloting</a:t>
            </a:r>
            <a:r>
              <a:rPr lang="cs-CZ" dirty="0" smtClean="0"/>
              <a:t> </a:t>
            </a:r>
            <a:r>
              <a:rPr lang="cs-CZ" dirty="0" err="1" smtClean="0"/>
              <a:t>this</a:t>
            </a:r>
            <a:r>
              <a:rPr lang="cs-CZ" dirty="0" smtClean="0"/>
              <a:t> term</a:t>
            </a:r>
            <a:r>
              <a:rPr lang="cs-CZ" baseline="0" dirty="0" smtClean="0"/>
              <a:t> and </a:t>
            </a:r>
            <a:r>
              <a:rPr lang="cs-CZ" baseline="0" dirty="0" err="1" smtClean="0"/>
              <a:t>hopefully</a:t>
            </a:r>
            <a:r>
              <a:rPr lang="cs-CZ" baseline="0" dirty="0" smtClean="0"/>
              <a:t> </a:t>
            </a:r>
            <a:r>
              <a:rPr lang="cs-CZ" baseline="0" dirty="0" err="1" smtClean="0"/>
              <a:t>will</a:t>
            </a:r>
            <a:r>
              <a:rPr lang="cs-CZ" baseline="0" dirty="0" smtClean="0"/>
              <a:t> </a:t>
            </a:r>
            <a:r>
              <a:rPr lang="cs-CZ" baseline="0" dirty="0" err="1" smtClean="0"/>
              <a:t>be</a:t>
            </a:r>
            <a:r>
              <a:rPr lang="cs-CZ" baseline="0" dirty="0" smtClean="0"/>
              <a:t> </a:t>
            </a:r>
            <a:r>
              <a:rPr lang="cs-CZ" baseline="0" dirty="0" err="1" smtClean="0"/>
              <a:t>opening</a:t>
            </a:r>
            <a:r>
              <a:rPr lang="cs-CZ" baseline="0" dirty="0" smtClean="0"/>
              <a:t> more in </a:t>
            </a:r>
            <a:r>
              <a:rPr lang="cs-CZ" baseline="0" dirty="0" err="1" smtClean="0"/>
              <a:t>the</a:t>
            </a:r>
            <a:r>
              <a:rPr lang="cs-CZ" baseline="0" dirty="0" smtClean="0"/>
              <a:t> </a:t>
            </a:r>
            <a:r>
              <a:rPr lang="cs-CZ" baseline="0" dirty="0" err="1" smtClean="0"/>
              <a:t>future</a:t>
            </a:r>
            <a:r>
              <a:rPr lang="cs-CZ" baseline="0" dirty="0" smtClean="0"/>
              <a:t> – </a:t>
            </a:r>
            <a:r>
              <a:rPr lang="cs-CZ" baseline="0" dirty="0" err="1" smtClean="0"/>
              <a:t>specialised</a:t>
            </a:r>
            <a:r>
              <a:rPr lang="cs-CZ" baseline="0" dirty="0" smtClean="0"/>
              <a:t> </a:t>
            </a:r>
            <a:r>
              <a:rPr lang="cs-CZ" baseline="0" dirty="0" err="1" smtClean="0"/>
              <a:t>for</a:t>
            </a:r>
            <a:r>
              <a:rPr lang="cs-CZ" baseline="0" dirty="0" smtClean="0"/>
              <a:t> </a:t>
            </a:r>
            <a:r>
              <a:rPr lang="cs-CZ" baseline="0" dirty="0" err="1" smtClean="0"/>
              <a:t>different</a:t>
            </a:r>
            <a:r>
              <a:rPr lang="cs-CZ" baseline="0" dirty="0" smtClean="0"/>
              <a:t> </a:t>
            </a:r>
            <a:r>
              <a:rPr lang="cs-CZ" baseline="0" dirty="0" err="1" smtClean="0"/>
              <a:t>faculties</a:t>
            </a:r>
            <a:endParaRPr lang="cs-CZ" baseline="0" dirty="0" smtClean="0"/>
          </a:p>
          <a:p>
            <a:pPr marL="0" indent="0">
              <a:buFontTx/>
              <a:buNone/>
            </a:pPr>
            <a:endParaRPr lang="cs-CZ" baseline="0" dirty="0" smtClean="0"/>
          </a:p>
          <a:p>
            <a:pPr marL="0" indent="0">
              <a:buFontTx/>
              <a:buNone/>
            </a:pPr>
            <a:r>
              <a:rPr lang="cs-CZ" baseline="0" dirty="0" smtClean="0"/>
              <a:t>Intro</a:t>
            </a:r>
          </a:p>
          <a:p>
            <a:pPr marL="171450" indent="-171450">
              <a:buFontTx/>
              <a:buChar char="-"/>
            </a:pPr>
            <a:r>
              <a:rPr lang="cs-CZ" baseline="0" dirty="0" smtClean="0"/>
              <a:t>Martina Š.S. a Lenka Z.L.</a:t>
            </a:r>
          </a:p>
          <a:p>
            <a:pPr marL="171450" indent="-171450">
              <a:buFontTx/>
              <a:buChar char="-"/>
            </a:pPr>
            <a:r>
              <a:rPr lang="cs-CZ" baseline="0" dirty="0" err="1" smtClean="0"/>
              <a:t>Icebreaker</a:t>
            </a:r>
            <a:r>
              <a:rPr lang="cs-CZ" baseline="0" dirty="0" smtClean="0"/>
              <a:t> – </a:t>
            </a:r>
            <a:r>
              <a:rPr lang="cs-CZ" baseline="0" dirty="0" err="1" smtClean="0"/>
              <a:t>find</a:t>
            </a:r>
            <a:r>
              <a:rPr lang="cs-CZ" baseline="0" dirty="0" smtClean="0"/>
              <a:t> </a:t>
            </a:r>
            <a:r>
              <a:rPr lang="cs-CZ" baseline="0" dirty="0" err="1" smtClean="0"/>
              <a:t>somebody</a:t>
            </a:r>
            <a:r>
              <a:rPr lang="cs-CZ" baseline="0" dirty="0" smtClean="0"/>
              <a:t> </a:t>
            </a:r>
            <a:r>
              <a:rPr lang="cs-CZ" baseline="0" dirty="0" err="1" smtClean="0"/>
              <a:t>who</a:t>
            </a:r>
            <a:endParaRPr lang="cs-CZ"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1</a:t>
            </a:fld>
            <a:endParaRPr lang="cs-CZ"/>
          </a:p>
        </p:txBody>
      </p:sp>
    </p:spTree>
    <p:extLst>
      <p:ext uri="{BB962C8B-B14F-4D97-AF65-F5344CB8AC3E}">
        <p14:creationId xmlns:p14="http://schemas.microsoft.com/office/powerpoint/2010/main" val="94223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900" b="1" dirty="0" smtClean="0"/>
              <a:t>CHECKLIST – </a:t>
            </a:r>
            <a:r>
              <a:rPr lang="cs-CZ" sz="900" b="1" dirty="0" err="1" smtClean="0"/>
              <a:t>will</a:t>
            </a:r>
            <a:r>
              <a:rPr lang="cs-CZ" sz="900" b="1" dirty="0" smtClean="0"/>
              <a:t> </a:t>
            </a:r>
            <a:r>
              <a:rPr lang="cs-CZ" sz="900" b="1" dirty="0" err="1" smtClean="0"/>
              <a:t>help</a:t>
            </a:r>
            <a:r>
              <a:rPr lang="cs-CZ" sz="900" b="1" dirty="0" smtClean="0"/>
              <a:t> </a:t>
            </a:r>
            <a:r>
              <a:rPr lang="cs-CZ" sz="900" b="1" dirty="0" err="1" smtClean="0"/>
              <a:t>everybody</a:t>
            </a:r>
            <a:r>
              <a:rPr lang="cs-CZ" sz="900" b="1" dirty="0" smtClean="0"/>
              <a:t> to </a:t>
            </a:r>
            <a:r>
              <a:rPr lang="cs-CZ" sz="900" b="1" dirty="0" err="1" smtClean="0"/>
              <a:t>remember</a:t>
            </a:r>
            <a:r>
              <a:rPr lang="cs-CZ" sz="900" b="1" dirty="0" smtClean="0"/>
              <a:t> </a:t>
            </a:r>
            <a:r>
              <a:rPr lang="cs-CZ" sz="900" b="1" dirty="0" err="1" smtClean="0"/>
              <a:t>everything</a:t>
            </a:r>
            <a:r>
              <a:rPr lang="cs-CZ" sz="900" b="1" dirty="0" smtClean="0"/>
              <a:t>…</a:t>
            </a:r>
          </a:p>
          <a:p>
            <a:r>
              <a:rPr lang="cs-CZ" sz="900" b="1" dirty="0" smtClean="0"/>
              <a:t>1st </a:t>
            </a:r>
            <a:r>
              <a:rPr lang="cs-CZ" sz="900" b="1" dirty="0" err="1" smtClean="0"/>
              <a:t>introductory</a:t>
            </a:r>
            <a:r>
              <a:rPr lang="cs-CZ" sz="900" b="1" dirty="0" smtClean="0"/>
              <a:t> session</a:t>
            </a:r>
          </a:p>
          <a:p>
            <a:pPr marL="171450" indent="-171450">
              <a:buFontTx/>
              <a:buChar char="-"/>
            </a:pPr>
            <a:r>
              <a:rPr lang="cs-CZ" sz="900" b="0" dirty="0" smtClean="0"/>
              <a:t>input on </a:t>
            </a:r>
            <a:r>
              <a:rPr lang="cs-CZ" sz="900" b="0" dirty="0" err="1" smtClean="0"/>
              <a:t>learner</a:t>
            </a:r>
            <a:r>
              <a:rPr lang="cs-CZ" sz="900" b="0" dirty="0" smtClean="0"/>
              <a:t> autonomy, CEFR,</a:t>
            </a:r>
            <a:r>
              <a:rPr lang="cs-CZ" sz="900" b="0" baseline="0" dirty="0" smtClean="0"/>
              <a:t> </a:t>
            </a:r>
            <a:r>
              <a:rPr lang="cs-CZ" sz="900" b="0" baseline="0" dirty="0" err="1" smtClean="0"/>
              <a:t>self</a:t>
            </a:r>
            <a:r>
              <a:rPr lang="cs-CZ" sz="900" b="0" baseline="0" dirty="0" smtClean="0"/>
              <a:t> </a:t>
            </a:r>
            <a:r>
              <a:rPr lang="cs-CZ" sz="900" b="0" baseline="0" dirty="0" err="1" smtClean="0"/>
              <a:t>reflection</a:t>
            </a:r>
            <a:r>
              <a:rPr lang="cs-CZ" sz="900" b="0" baseline="0" dirty="0" smtClean="0"/>
              <a:t>, </a:t>
            </a:r>
            <a:endParaRPr lang="cs-CZ" sz="900" b="0" dirty="0" smtClean="0"/>
          </a:p>
          <a:p>
            <a:pPr marL="0" indent="0">
              <a:buFontTx/>
              <a:buNone/>
            </a:pPr>
            <a:r>
              <a:rPr lang="cs-CZ" sz="900" b="1" dirty="0" smtClean="0"/>
              <a:t>2nd </a:t>
            </a:r>
            <a:r>
              <a:rPr lang="cs-CZ" sz="900" b="1" dirty="0" err="1" smtClean="0"/>
              <a:t>introductory</a:t>
            </a:r>
            <a:r>
              <a:rPr lang="cs-CZ" sz="900" b="1" dirty="0" smtClean="0"/>
              <a:t> session (2nd </a:t>
            </a:r>
            <a:r>
              <a:rPr lang="cs-CZ" sz="900" b="1" dirty="0" err="1" smtClean="0"/>
              <a:t>October</a:t>
            </a:r>
            <a:r>
              <a:rPr lang="cs-CZ" sz="900" b="1" dirty="0" smtClean="0"/>
              <a:t>)</a:t>
            </a:r>
          </a:p>
          <a:p>
            <a:pPr marL="171450" indent="-171450">
              <a:buFontTx/>
              <a:buChar char="-"/>
            </a:pPr>
            <a:r>
              <a:rPr lang="cs-CZ" sz="900" b="0" dirty="0" err="1" smtClean="0"/>
              <a:t>learning</a:t>
            </a:r>
            <a:r>
              <a:rPr lang="cs-CZ" sz="900" b="0" dirty="0" smtClean="0"/>
              <a:t> </a:t>
            </a:r>
            <a:r>
              <a:rPr lang="cs-CZ" sz="900" b="0" dirty="0" err="1" smtClean="0"/>
              <a:t>styles</a:t>
            </a:r>
            <a:r>
              <a:rPr lang="cs-CZ" sz="900" b="0" dirty="0" smtClean="0"/>
              <a:t>, </a:t>
            </a:r>
            <a:r>
              <a:rPr lang="cs-CZ" sz="900" b="0" dirty="0" err="1" smtClean="0"/>
              <a:t>multiple</a:t>
            </a:r>
            <a:r>
              <a:rPr lang="cs-CZ" sz="900" b="0" dirty="0" smtClean="0"/>
              <a:t> </a:t>
            </a:r>
            <a:r>
              <a:rPr lang="cs-CZ" sz="900" b="0" dirty="0" err="1" smtClean="0"/>
              <a:t>intelligencies</a:t>
            </a:r>
            <a:r>
              <a:rPr lang="cs-CZ" sz="900" b="0" dirty="0" smtClean="0"/>
              <a:t>, </a:t>
            </a:r>
            <a:r>
              <a:rPr lang="cs-CZ" sz="900" b="0" dirty="0" err="1" smtClean="0"/>
              <a:t>contract</a:t>
            </a:r>
            <a:r>
              <a:rPr lang="cs-CZ" sz="900" b="0" dirty="0" smtClean="0"/>
              <a:t>, </a:t>
            </a:r>
            <a:r>
              <a:rPr lang="cs-CZ" sz="900" b="0" dirty="0" err="1" smtClean="0"/>
              <a:t>selection</a:t>
            </a:r>
            <a:r>
              <a:rPr lang="cs-CZ" sz="900" b="0" dirty="0" smtClean="0"/>
              <a:t> </a:t>
            </a:r>
            <a:r>
              <a:rPr lang="cs-CZ" sz="900" b="0" dirty="0" err="1" smtClean="0"/>
              <a:t>of</a:t>
            </a:r>
            <a:r>
              <a:rPr lang="cs-CZ" sz="900" b="0" dirty="0" smtClean="0"/>
              <a:t> </a:t>
            </a:r>
            <a:r>
              <a:rPr lang="cs-CZ" sz="900" b="0" dirty="0" err="1" smtClean="0"/>
              <a:t>modules</a:t>
            </a:r>
            <a:r>
              <a:rPr lang="cs-CZ" sz="900" b="0" dirty="0" smtClean="0"/>
              <a:t> and </a:t>
            </a:r>
            <a:r>
              <a:rPr lang="cs-CZ" sz="900" b="0" dirty="0" err="1" smtClean="0"/>
              <a:t>showers</a:t>
            </a:r>
            <a:r>
              <a:rPr lang="cs-CZ" sz="900" b="0" dirty="0" smtClean="0"/>
              <a:t>, </a:t>
            </a:r>
            <a:r>
              <a:rPr lang="cs-CZ" sz="900" b="0" dirty="0" err="1" smtClean="0"/>
              <a:t>booking</a:t>
            </a:r>
            <a:r>
              <a:rPr lang="cs-CZ" sz="900" b="0" dirty="0" smtClean="0"/>
              <a:t> </a:t>
            </a:r>
            <a:r>
              <a:rPr lang="cs-CZ" sz="900" b="0" dirty="0" err="1" smtClean="0"/>
              <a:t>your</a:t>
            </a:r>
            <a:r>
              <a:rPr lang="cs-CZ" sz="900" b="0" dirty="0" smtClean="0"/>
              <a:t> </a:t>
            </a:r>
            <a:r>
              <a:rPr lang="cs-CZ" sz="900" b="0" dirty="0" err="1" smtClean="0"/>
              <a:t>first</a:t>
            </a:r>
            <a:r>
              <a:rPr lang="cs-CZ" sz="900" b="0" dirty="0" smtClean="0"/>
              <a:t> </a:t>
            </a:r>
            <a:r>
              <a:rPr lang="cs-CZ" sz="900" b="0" dirty="0" err="1" smtClean="0"/>
              <a:t>individual</a:t>
            </a:r>
            <a:r>
              <a:rPr lang="cs-CZ" sz="900" b="0" dirty="0" smtClean="0"/>
              <a:t> </a:t>
            </a:r>
            <a:r>
              <a:rPr lang="cs-CZ" sz="900" b="0" dirty="0" err="1" smtClean="0"/>
              <a:t>counselling</a:t>
            </a:r>
            <a:endParaRPr lang="cs-CZ" sz="900" b="0" dirty="0" smtClean="0"/>
          </a:p>
          <a:p>
            <a:pPr marL="0" indent="0">
              <a:buFontTx/>
              <a:buNone/>
            </a:pPr>
            <a:r>
              <a:rPr lang="cs-CZ" sz="900" b="1" dirty="0" smtClean="0"/>
              <a:t>1st </a:t>
            </a:r>
            <a:r>
              <a:rPr lang="cs-CZ" sz="900" b="1" dirty="0" err="1" smtClean="0"/>
              <a:t>individual</a:t>
            </a:r>
            <a:r>
              <a:rPr lang="cs-CZ" sz="900" b="1" dirty="0" smtClean="0"/>
              <a:t> </a:t>
            </a:r>
            <a:r>
              <a:rPr lang="cs-CZ" sz="900" b="1" dirty="0" err="1" smtClean="0"/>
              <a:t>counselling</a:t>
            </a:r>
            <a:endParaRPr lang="cs-CZ" sz="900" b="1" dirty="0" smtClean="0"/>
          </a:p>
          <a:p>
            <a:r>
              <a:rPr lang="cs-CZ" sz="900" b="1" dirty="0" smtClean="0"/>
              <a:t>- </a:t>
            </a:r>
            <a:r>
              <a:rPr lang="cs-CZ" sz="900" b="0" dirty="0" smtClean="0"/>
              <a:t> </a:t>
            </a:r>
            <a:r>
              <a:rPr lang="cs-CZ" sz="900" b="0" dirty="0" err="1" smtClean="0"/>
              <a:t>goals</a:t>
            </a:r>
            <a:r>
              <a:rPr lang="cs-CZ" sz="900" b="0" dirty="0" smtClean="0"/>
              <a:t>, </a:t>
            </a:r>
            <a:r>
              <a:rPr lang="cs-CZ" sz="900" b="0" dirty="0" err="1" smtClean="0"/>
              <a:t>contract</a:t>
            </a:r>
            <a:r>
              <a:rPr lang="cs-CZ" sz="900" b="0" dirty="0" smtClean="0"/>
              <a:t> </a:t>
            </a:r>
            <a:r>
              <a:rPr lang="cs-CZ" sz="900" b="0" dirty="0" err="1" smtClean="0"/>
              <a:t>check</a:t>
            </a:r>
            <a:r>
              <a:rPr lang="cs-CZ" sz="900" b="0" dirty="0" smtClean="0"/>
              <a:t>, </a:t>
            </a:r>
            <a:r>
              <a:rPr lang="cs-CZ" sz="900" b="0" dirty="0" err="1" smtClean="0"/>
              <a:t>language</a:t>
            </a:r>
            <a:r>
              <a:rPr lang="cs-CZ" sz="900" b="0" dirty="0" smtClean="0"/>
              <a:t> </a:t>
            </a:r>
            <a:r>
              <a:rPr lang="cs-CZ" sz="900" b="0" dirty="0" err="1" smtClean="0"/>
              <a:t>learning</a:t>
            </a:r>
            <a:r>
              <a:rPr lang="cs-CZ" sz="900" b="0" dirty="0" smtClean="0"/>
              <a:t> </a:t>
            </a:r>
            <a:r>
              <a:rPr lang="cs-CZ" sz="900" b="0" dirty="0" err="1" smtClean="0"/>
              <a:t>history</a:t>
            </a:r>
            <a:r>
              <a:rPr lang="cs-CZ" sz="900" b="0" dirty="0" smtClean="0"/>
              <a:t>, log style</a:t>
            </a:r>
          </a:p>
          <a:p>
            <a:r>
              <a:rPr lang="cs-CZ" sz="900" b="1" dirty="0" smtClean="0"/>
              <a:t>min. 2 </a:t>
            </a:r>
            <a:r>
              <a:rPr lang="cs-CZ" sz="900" b="1" dirty="0" err="1" smtClean="0"/>
              <a:t>modules</a:t>
            </a:r>
            <a:r>
              <a:rPr lang="cs-CZ" sz="900" b="1" dirty="0" smtClean="0"/>
              <a:t> </a:t>
            </a:r>
            <a:r>
              <a:rPr lang="cs-CZ" sz="900" b="1" dirty="0" err="1" smtClean="0"/>
              <a:t>of</a:t>
            </a:r>
            <a:r>
              <a:rPr lang="cs-CZ" sz="900" b="1" dirty="0" smtClean="0"/>
              <a:t> </a:t>
            </a:r>
            <a:r>
              <a:rPr lang="cs-CZ" sz="900" b="1" dirty="0" err="1" smtClean="0"/>
              <a:t>your</a:t>
            </a:r>
            <a:r>
              <a:rPr lang="cs-CZ" sz="900" b="1" dirty="0" smtClean="0"/>
              <a:t> </a:t>
            </a:r>
            <a:r>
              <a:rPr lang="cs-CZ" sz="900" b="1" dirty="0" err="1" smtClean="0"/>
              <a:t>choice</a:t>
            </a:r>
            <a:endParaRPr lang="cs-CZ" sz="900" b="1" dirty="0" smtClean="0"/>
          </a:p>
          <a:p>
            <a:pPr marL="171450" indent="-171450">
              <a:buFontTx/>
              <a:buChar char="-"/>
            </a:pPr>
            <a:r>
              <a:rPr lang="cs-CZ" sz="900" b="0" dirty="0" smtClean="0"/>
              <a:t>Up to </a:t>
            </a:r>
            <a:r>
              <a:rPr lang="cs-CZ" sz="900" b="0" dirty="0" err="1" smtClean="0"/>
              <a:t>you</a:t>
            </a:r>
            <a:r>
              <a:rPr lang="cs-CZ" sz="900" b="0" dirty="0" smtClean="0"/>
              <a:t> , </a:t>
            </a:r>
            <a:r>
              <a:rPr lang="cs-CZ" sz="900" b="0" dirty="0" err="1" smtClean="0"/>
              <a:t>possibility</a:t>
            </a:r>
            <a:r>
              <a:rPr lang="cs-CZ" sz="900" b="0" dirty="0" smtClean="0"/>
              <a:t> to start </a:t>
            </a:r>
            <a:r>
              <a:rPr lang="cs-CZ" sz="900" b="0" dirty="0" err="1" smtClean="0"/>
              <a:t>your</a:t>
            </a:r>
            <a:r>
              <a:rPr lang="cs-CZ" sz="900" b="0" dirty="0" smtClean="0"/>
              <a:t> </a:t>
            </a:r>
            <a:r>
              <a:rPr lang="cs-CZ" sz="900" b="0" dirty="0" err="1" smtClean="0"/>
              <a:t>own</a:t>
            </a:r>
            <a:r>
              <a:rPr lang="cs-CZ" sz="900" b="0" dirty="0" smtClean="0"/>
              <a:t> </a:t>
            </a:r>
            <a:r>
              <a:rPr lang="cs-CZ" sz="900" b="0" dirty="0" err="1" smtClean="0"/>
              <a:t>modules</a:t>
            </a:r>
            <a:r>
              <a:rPr lang="cs-CZ" sz="900" b="0" dirty="0" smtClean="0"/>
              <a:t> – </a:t>
            </a:r>
            <a:r>
              <a:rPr lang="cs-CZ" sz="900" b="0" dirty="0" err="1" smtClean="0"/>
              <a:t>where</a:t>
            </a:r>
            <a:r>
              <a:rPr lang="cs-CZ" sz="900" b="0" dirty="0" smtClean="0"/>
              <a:t>? </a:t>
            </a:r>
            <a:r>
              <a:rPr lang="cs-CZ" sz="900" b="0" dirty="0" err="1" smtClean="0"/>
              <a:t>Language</a:t>
            </a:r>
            <a:r>
              <a:rPr lang="cs-CZ" sz="900" b="0" dirty="0" smtClean="0"/>
              <a:t> Centre – </a:t>
            </a:r>
            <a:r>
              <a:rPr lang="cs-CZ" sz="900" b="0" dirty="0" err="1" smtClean="0"/>
              <a:t>the</a:t>
            </a:r>
            <a:r>
              <a:rPr lang="cs-CZ" sz="900" b="0" smtClean="0"/>
              <a:t> </a:t>
            </a:r>
            <a:r>
              <a:rPr lang="cs-CZ" sz="900" b="0" smtClean="0"/>
              <a:t>study</a:t>
            </a:r>
            <a:endParaRPr lang="cs-CZ" sz="900" b="0" dirty="0" smtClean="0"/>
          </a:p>
          <a:p>
            <a:r>
              <a:rPr lang="cs-CZ" sz="900" b="1" dirty="0" smtClean="0"/>
              <a:t>2nd </a:t>
            </a:r>
            <a:r>
              <a:rPr lang="cs-CZ" sz="900" b="1" dirty="0" err="1" smtClean="0"/>
              <a:t>individual</a:t>
            </a:r>
            <a:r>
              <a:rPr lang="cs-CZ" sz="900" b="1" dirty="0" smtClean="0"/>
              <a:t> </a:t>
            </a:r>
            <a:r>
              <a:rPr lang="cs-CZ" sz="900" b="1" dirty="0" err="1" smtClean="0"/>
              <a:t>counselling</a:t>
            </a:r>
            <a:endParaRPr lang="cs-CZ" sz="900" b="1" dirty="0" smtClean="0"/>
          </a:p>
          <a:p>
            <a:r>
              <a:rPr lang="cs-CZ" sz="900" b="0" dirty="0" smtClean="0"/>
              <a:t>- Are</a:t>
            </a:r>
            <a:r>
              <a:rPr lang="cs-CZ" sz="900" b="0" baseline="0" dirty="0" smtClean="0"/>
              <a:t> </a:t>
            </a:r>
            <a:r>
              <a:rPr lang="cs-CZ" sz="900" b="0" baseline="0" dirty="0" err="1" smtClean="0"/>
              <a:t>you</a:t>
            </a:r>
            <a:r>
              <a:rPr lang="cs-CZ" sz="900" b="0" baseline="0" dirty="0" smtClean="0"/>
              <a:t> </a:t>
            </a:r>
            <a:r>
              <a:rPr lang="cs-CZ" sz="900" b="0" baseline="0" dirty="0" err="1" smtClean="0"/>
              <a:t>making</a:t>
            </a:r>
            <a:r>
              <a:rPr lang="cs-CZ" sz="900" b="0" baseline="0" dirty="0" smtClean="0"/>
              <a:t> </a:t>
            </a:r>
            <a:r>
              <a:rPr lang="cs-CZ" sz="900" b="0" baseline="0" dirty="0" err="1" smtClean="0"/>
              <a:t>progress</a:t>
            </a:r>
            <a:r>
              <a:rPr lang="cs-CZ" sz="900" b="0" baseline="0" dirty="0" smtClean="0"/>
              <a:t>? </a:t>
            </a:r>
            <a:r>
              <a:rPr lang="cs-CZ" sz="900" b="0" baseline="0" dirty="0" err="1" smtClean="0"/>
              <a:t>Feelings</a:t>
            </a:r>
            <a:r>
              <a:rPr lang="cs-CZ" sz="900" b="0" baseline="0" dirty="0" smtClean="0"/>
              <a:t>? </a:t>
            </a:r>
            <a:r>
              <a:rPr lang="cs-CZ" sz="900" b="0" baseline="0" dirty="0" err="1" smtClean="0"/>
              <a:t>Needs</a:t>
            </a:r>
            <a:r>
              <a:rPr lang="cs-CZ" sz="900" b="0" baseline="0" dirty="0" smtClean="0"/>
              <a:t>? </a:t>
            </a:r>
            <a:r>
              <a:rPr lang="cs-CZ" sz="900" b="0" baseline="0" dirty="0" err="1" smtClean="0"/>
              <a:t>Comments</a:t>
            </a:r>
            <a:r>
              <a:rPr lang="cs-CZ" sz="900" b="0" baseline="0" dirty="0" smtClean="0"/>
              <a:t>…</a:t>
            </a:r>
            <a:endParaRPr lang="cs-CZ" sz="900" b="0" dirty="0" smtClean="0"/>
          </a:p>
          <a:p>
            <a:r>
              <a:rPr lang="cs-CZ" sz="900" b="1" dirty="0" err="1" smtClean="0"/>
              <a:t>writing</a:t>
            </a:r>
            <a:r>
              <a:rPr lang="cs-CZ" sz="900" b="1" dirty="0" smtClean="0"/>
              <a:t> a log</a:t>
            </a:r>
          </a:p>
          <a:p>
            <a:r>
              <a:rPr lang="cs-CZ" sz="900" b="0" dirty="0" smtClean="0"/>
              <a:t>- </a:t>
            </a:r>
            <a:r>
              <a:rPr lang="cs-CZ" sz="900" b="0" dirty="0" err="1" smtClean="0"/>
              <a:t>Brought</a:t>
            </a:r>
            <a:r>
              <a:rPr lang="cs-CZ" sz="900" b="0" dirty="0" smtClean="0"/>
              <a:t> to </a:t>
            </a:r>
            <a:r>
              <a:rPr lang="cs-CZ" sz="900" b="0" dirty="0" err="1" smtClean="0"/>
              <a:t>every</a:t>
            </a:r>
            <a:r>
              <a:rPr lang="cs-CZ" sz="900" b="0" dirty="0" smtClean="0"/>
              <a:t> </a:t>
            </a:r>
            <a:r>
              <a:rPr lang="cs-CZ" sz="900" b="0" dirty="0" err="1" smtClean="0"/>
              <a:t>counselling</a:t>
            </a:r>
            <a:r>
              <a:rPr lang="cs-CZ" sz="900" b="0" dirty="0" smtClean="0"/>
              <a:t>, </a:t>
            </a:r>
            <a:r>
              <a:rPr lang="cs-CZ" sz="900" b="0" dirty="0" err="1" smtClean="0"/>
              <a:t>for</a:t>
            </a:r>
            <a:r>
              <a:rPr lang="cs-CZ" sz="900" b="0" dirty="0" smtClean="0"/>
              <a:t> </a:t>
            </a:r>
            <a:r>
              <a:rPr lang="cs-CZ" sz="900" b="0" dirty="0" err="1" smtClean="0"/>
              <a:t>your</a:t>
            </a:r>
            <a:r>
              <a:rPr lang="cs-CZ" sz="900" b="0" dirty="0" smtClean="0"/>
              <a:t> </a:t>
            </a:r>
            <a:r>
              <a:rPr lang="cs-CZ" sz="900" b="0" dirty="0" err="1" smtClean="0"/>
              <a:t>own</a:t>
            </a:r>
            <a:r>
              <a:rPr lang="cs-CZ" sz="900" b="0" dirty="0" smtClean="0"/>
              <a:t> </a:t>
            </a:r>
            <a:r>
              <a:rPr lang="cs-CZ" sz="900" b="0" dirty="0" err="1" smtClean="0"/>
              <a:t>record</a:t>
            </a:r>
            <a:r>
              <a:rPr lang="cs-CZ" sz="900" b="0" dirty="0" smtClean="0"/>
              <a:t> – </a:t>
            </a:r>
            <a:r>
              <a:rPr lang="cs-CZ" sz="900" b="0" dirty="0" err="1" smtClean="0"/>
              <a:t>learning</a:t>
            </a:r>
            <a:r>
              <a:rPr lang="cs-CZ" sz="900" b="0" dirty="0" smtClean="0"/>
              <a:t> </a:t>
            </a:r>
            <a:r>
              <a:rPr lang="cs-CZ" sz="900" b="0" dirty="0" err="1" smtClean="0"/>
              <a:t>diary</a:t>
            </a:r>
            <a:r>
              <a:rPr lang="cs-CZ" sz="900" b="0" dirty="0" smtClean="0"/>
              <a:t> (</a:t>
            </a:r>
            <a:r>
              <a:rPr lang="cs-CZ" sz="900" b="0" dirty="0" err="1" smtClean="0"/>
              <a:t>from</a:t>
            </a:r>
            <a:r>
              <a:rPr lang="cs-CZ" sz="900" b="0" dirty="0" smtClean="0"/>
              <a:t> </a:t>
            </a:r>
            <a:r>
              <a:rPr lang="cs-CZ" sz="900" b="0" dirty="0" err="1" smtClean="0"/>
              <a:t>creative</a:t>
            </a:r>
            <a:r>
              <a:rPr lang="cs-CZ" sz="900" b="0" dirty="0" smtClean="0"/>
              <a:t> and </a:t>
            </a:r>
            <a:r>
              <a:rPr lang="cs-CZ" sz="900" b="0" dirty="0" err="1" smtClean="0"/>
              <a:t>illustrative</a:t>
            </a:r>
            <a:r>
              <a:rPr lang="cs-CZ" sz="900" b="0" dirty="0" smtClean="0"/>
              <a:t> </a:t>
            </a:r>
            <a:r>
              <a:rPr lang="cs-CZ" sz="900" b="0" dirty="0" err="1" smtClean="0"/>
              <a:t>ones</a:t>
            </a:r>
            <a:r>
              <a:rPr lang="cs-CZ" sz="900" b="0" dirty="0" smtClean="0"/>
              <a:t> </a:t>
            </a:r>
            <a:r>
              <a:rPr lang="cs-CZ" sz="900" b="0" dirty="0" err="1" smtClean="0"/>
              <a:t>with</a:t>
            </a:r>
            <a:r>
              <a:rPr lang="cs-CZ" sz="900" b="0" dirty="0" smtClean="0"/>
              <a:t> </a:t>
            </a:r>
            <a:r>
              <a:rPr lang="cs-CZ" sz="900" b="0" dirty="0" err="1" smtClean="0"/>
              <a:t>pictures</a:t>
            </a:r>
            <a:r>
              <a:rPr lang="cs-CZ" sz="900" b="0" dirty="0" smtClean="0"/>
              <a:t>, </a:t>
            </a:r>
            <a:r>
              <a:rPr lang="cs-CZ" sz="900" b="0" dirty="0" err="1" smtClean="0"/>
              <a:t>stickers</a:t>
            </a:r>
            <a:r>
              <a:rPr lang="cs-CZ" sz="900" b="0" dirty="0" smtClean="0"/>
              <a:t>, </a:t>
            </a:r>
            <a:r>
              <a:rPr lang="cs-CZ" sz="900" b="0" dirty="0" err="1" smtClean="0"/>
              <a:t>tickets</a:t>
            </a:r>
            <a:r>
              <a:rPr lang="cs-CZ" sz="900" b="0" dirty="0" smtClean="0"/>
              <a:t>, </a:t>
            </a:r>
            <a:r>
              <a:rPr lang="cs-CZ" sz="900" b="0" dirty="0" err="1" smtClean="0"/>
              <a:t>posters</a:t>
            </a:r>
            <a:r>
              <a:rPr lang="cs-CZ" sz="900" b="0" dirty="0" smtClean="0"/>
              <a:t>… to </a:t>
            </a:r>
            <a:r>
              <a:rPr lang="cs-CZ" sz="900" b="0" dirty="0" err="1" smtClean="0"/>
              <a:t>sobre</a:t>
            </a:r>
            <a:r>
              <a:rPr lang="cs-CZ" sz="900" b="0" dirty="0" smtClean="0"/>
              <a:t> </a:t>
            </a:r>
            <a:r>
              <a:rPr lang="cs-CZ" sz="900" b="0" dirty="0" err="1" smtClean="0"/>
              <a:t>ones</a:t>
            </a:r>
            <a:r>
              <a:rPr lang="cs-CZ" sz="900" b="0" dirty="0" smtClean="0"/>
              <a:t>, </a:t>
            </a:r>
            <a:r>
              <a:rPr lang="cs-CZ" sz="900" b="0" dirty="0" err="1" smtClean="0"/>
              <a:t>or</a:t>
            </a:r>
            <a:r>
              <a:rPr lang="cs-CZ" sz="900" b="0" dirty="0" smtClean="0"/>
              <a:t> </a:t>
            </a:r>
            <a:r>
              <a:rPr lang="cs-CZ" sz="900" b="0" dirty="0" err="1" smtClean="0"/>
              <a:t>even</a:t>
            </a:r>
            <a:r>
              <a:rPr lang="cs-CZ" sz="900" b="0" dirty="0" smtClean="0"/>
              <a:t> </a:t>
            </a:r>
            <a:r>
              <a:rPr lang="cs-CZ" sz="900" b="0" dirty="0" err="1" smtClean="0"/>
              <a:t>electronic</a:t>
            </a:r>
            <a:r>
              <a:rPr lang="cs-CZ" sz="900" b="0" dirty="0" smtClean="0"/>
              <a:t> </a:t>
            </a:r>
            <a:r>
              <a:rPr lang="cs-CZ" sz="900" b="0" dirty="0" err="1" smtClean="0"/>
              <a:t>ones</a:t>
            </a:r>
            <a:r>
              <a:rPr lang="cs-CZ" sz="900" b="0" dirty="0" smtClean="0"/>
              <a:t> – blog?) </a:t>
            </a:r>
          </a:p>
          <a:p>
            <a:r>
              <a:rPr lang="cs-CZ" sz="900" b="1" dirty="0" smtClean="0"/>
              <a:t>3rd </a:t>
            </a:r>
            <a:r>
              <a:rPr lang="cs-CZ" sz="900" b="1" dirty="0" err="1" smtClean="0"/>
              <a:t>individual</a:t>
            </a:r>
            <a:r>
              <a:rPr lang="cs-CZ" sz="900" b="1" dirty="0" smtClean="0"/>
              <a:t> </a:t>
            </a:r>
            <a:r>
              <a:rPr lang="cs-CZ" sz="900" b="1" dirty="0" err="1" smtClean="0"/>
              <a:t>counselling</a:t>
            </a:r>
            <a:endParaRPr lang="cs-CZ" sz="900" b="1" dirty="0" smtClean="0"/>
          </a:p>
          <a:p>
            <a:r>
              <a:rPr lang="cs-CZ" sz="900" b="0" dirty="0" smtClean="0"/>
              <a:t>- </a:t>
            </a:r>
            <a:r>
              <a:rPr lang="cs-CZ" sz="900" b="0" dirty="0" err="1" smtClean="0"/>
              <a:t>assessment</a:t>
            </a:r>
            <a:r>
              <a:rPr lang="cs-CZ" sz="900" b="0" dirty="0" smtClean="0"/>
              <a:t>, </a:t>
            </a:r>
            <a:r>
              <a:rPr lang="cs-CZ" sz="900" b="0" dirty="0" err="1" smtClean="0"/>
              <a:t>comparing</a:t>
            </a:r>
            <a:r>
              <a:rPr lang="cs-CZ" sz="900" b="0" baseline="0" dirty="0" smtClean="0"/>
              <a:t> a </a:t>
            </a:r>
            <a:r>
              <a:rPr lang="cs-CZ" sz="900" b="0" baseline="0" dirty="0" err="1" smtClean="0"/>
              <a:t>contract</a:t>
            </a:r>
            <a:r>
              <a:rPr lang="cs-CZ" sz="900" b="0" baseline="0" dirty="0" smtClean="0"/>
              <a:t> and </a:t>
            </a:r>
            <a:r>
              <a:rPr lang="cs-CZ" sz="900" b="0" baseline="0" dirty="0" err="1" smtClean="0"/>
              <a:t>completion</a:t>
            </a:r>
            <a:r>
              <a:rPr lang="cs-CZ" sz="900" b="0" baseline="0" dirty="0" smtClean="0"/>
              <a:t> </a:t>
            </a:r>
            <a:r>
              <a:rPr lang="cs-CZ" sz="900" b="0" baseline="0" dirty="0" err="1" smtClean="0"/>
              <a:t>form</a:t>
            </a:r>
            <a:r>
              <a:rPr lang="cs-CZ" sz="900" b="0" baseline="0" dirty="0" smtClean="0"/>
              <a:t> (</a:t>
            </a:r>
            <a:r>
              <a:rPr lang="cs-CZ" sz="900" b="0" baseline="0" dirty="0" err="1" smtClean="0"/>
              <a:t>plan</a:t>
            </a:r>
            <a:r>
              <a:rPr lang="cs-CZ" sz="900" b="0" baseline="0" dirty="0" smtClean="0"/>
              <a:t> and report), </a:t>
            </a:r>
            <a:r>
              <a:rPr lang="cs-CZ" sz="900" b="0" baseline="0" dirty="0" err="1" smtClean="0"/>
              <a:t>evaluation</a:t>
            </a:r>
            <a:r>
              <a:rPr lang="cs-CZ" sz="900" b="0" baseline="0" dirty="0" smtClean="0"/>
              <a:t> </a:t>
            </a:r>
            <a:r>
              <a:rPr lang="cs-CZ" sz="900" b="0" baseline="0" dirty="0" err="1" smtClean="0"/>
              <a:t>form</a:t>
            </a:r>
            <a:r>
              <a:rPr lang="cs-CZ" sz="900" b="0" baseline="0" dirty="0" smtClean="0"/>
              <a:t> as a feedback </a:t>
            </a:r>
            <a:r>
              <a:rPr lang="cs-CZ" sz="900" b="0" baseline="0" dirty="0" err="1" smtClean="0"/>
              <a:t>for</a:t>
            </a:r>
            <a:r>
              <a:rPr lang="cs-CZ" sz="900" b="0" baseline="0" dirty="0" smtClean="0"/>
              <a:t> </a:t>
            </a:r>
            <a:r>
              <a:rPr lang="cs-CZ" sz="900" b="0" baseline="0" dirty="0" err="1" smtClean="0"/>
              <a:t>us</a:t>
            </a:r>
            <a:endParaRPr lang="cs-CZ" sz="900" b="0" dirty="0" smtClean="0"/>
          </a:p>
          <a:p>
            <a:endParaRPr lang="cs-CZ"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cs-CZ" b="1" i="1" dirty="0" smtClean="0"/>
              <a:t>!!! </a:t>
            </a:r>
            <a:r>
              <a:rPr lang="cs-CZ" b="1" i="1" dirty="0" err="1" smtClean="0"/>
              <a:t>Brainstorm</a:t>
            </a:r>
            <a:r>
              <a:rPr lang="cs-CZ" b="1" i="1" dirty="0" smtClean="0"/>
              <a:t> </a:t>
            </a:r>
            <a:r>
              <a:rPr lang="cs-CZ" b="1" i="1" dirty="0" err="1" smtClean="0"/>
              <a:t>models</a:t>
            </a:r>
            <a:r>
              <a:rPr lang="cs-CZ" b="1" i="1" dirty="0" smtClean="0"/>
              <a:t> </a:t>
            </a:r>
            <a:r>
              <a:rPr lang="cs-CZ" b="1" i="1" dirty="0" err="1" smtClean="0"/>
              <a:t>options</a:t>
            </a:r>
            <a:r>
              <a:rPr lang="cs-CZ" b="1" i="1" dirty="0" smtClean="0"/>
              <a:t> – </a:t>
            </a:r>
            <a:r>
              <a:rPr lang="cs-CZ" b="1" i="1" dirty="0" err="1" smtClean="0"/>
              <a:t>which</a:t>
            </a:r>
            <a:r>
              <a:rPr lang="cs-CZ" b="1" i="1" dirty="0" smtClean="0"/>
              <a:t> </a:t>
            </a:r>
            <a:r>
              <a:rPr lang="cs-CZ" b="1" i="1" dirty="0" err="1" smtClean="0"/>
              <a:t>one</a:t>
            </a:r>
            <a:r>
              <a:rPr lang="cs-CZ" b="1" i="1" dirty="0" smtClean="0"/>
              <a:t> </a:t>
            </a:r>
            <a:r>
              <a:rPr lang="cs-CZ" b="1" i="1" dirty="0" err="1" smtClean="0"/>
              <a:t>wold</a:t>
            </a:r>
            <a:r>
              <a:rPr lang="cs-CZ" b="1" i="1" dirty="0" smtClean="0"/>
              <a:t> </a:t>
            </a:r>
            <a:r>
              <a:rPr lang="cs-CZ" b="1" i="1" dirty="0" err="1" smtClean="0"/>
              <a:t>you</a:t>
            </a:r>
            <a:r>
              <a:rPr lang="cs-CZ" b="1" i="1" dirty="0" smtClean="0"/>
              <a:t> </a:t>
            </a:r>
            <a:r>
              <a:rPr lang="cs-CZ" b="1" i="1" dirty="0" err="1" smtClean="0"/>
              <a:t>like</a:t>
            </a:r>
            <a:r>
              <a:rPr lang="cs-CZ" b="1" i="1" dirty="0" smtClean="0"/>
              <a:t>???</a:t>
            </a:r>
            <a:r>
              <a:rPr lang="cs-CZ" b="1" i="1" baseline="0" dirty="0" smtClean="0"/>
              <a:t> - </a:t>
            </a:r>
            <a:r>
              <a:rPr lang="cs-CZ" b="1" i="1" baseline="0" dirty="0" err="1" smtClean="0"/>
              <a:t>groups</a:t>
            </a:r>
            <a:endParaRPr lang="cs-CZ"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10</a:t>
            </a:fld>
            <a:endParaRPr lang="cs-CZ"/>
          </a:p>
        </p:txBody>
      </p:sp>
    </p:spTree>
    <p:extLst>
      <p:ext uri="{BB962C8B-B14F-4D97-AF65-F5344CB8AC3E}">
        <p14:creationId xmlns:p14="http://schemas.microsoft.com/office/powerpoint/2010/main" val="14903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mtClean="0"/>
              <a:t>SILL vypracovat doma - HW!!!</a:t>
            </a:r>
            <a:endParaRPr lang="cs-CZ" dirty="0" smtClean="0"/>
          </a:p>
          <a:p>
            <a:endParaRPr lang="cs-CZ" dirty="0" smtClean="0"/>
          </a:p>
          <a:p>
            <a:r>
              <a:rPr lang="cs-CZ" dirty="0" err="1" smtClean="0"/>
              <a:t>We</a:t>
            </a:r>
            <a:r>
              <a:rPr lang="cs-CZ" dirty="0" smtClean="0"/>
              <a:t> are </a:t>
            </a:r>
            <a:r>
              <a:rPr lang="cs-CZ" dirty="0" err="1" smtClean="0"/>
              <a:t>going</a:t>
            </a:r>
            <a:r>
              <a:rPr lang="cs-CZ" dirty="0" smtClean="0"/>
              <a:t> to split </a:t>
            </a:r>
            <a:r>
              <a:rPr lang="cs-CZ" dirty="0" err="1" smtClean="0"/>
              <a:t>you</a:t>
            </a:r>
            <a:r>
              <a:rPr lang="cs-CZ" dirty="0" smtClean="0"/>
              <a:t> </a:t>
            </a:r>
            <a:r>
              <a:rPr lang="cs-CZ" dirty="0" err="1" smtClean="0"/>
              <a:t>into</a:t>
            </a:r>
            <a:r>
              <a:rPr lang="cs-CZ" dirty="0" smtClean="0"/>
              <a:t> </a:t>
            </a:r>
            <a:r>
              <a:rPr lang="cs-CZ" dirty="0" err="1" smtClean="0"/>
              <a:t>two</a:t>
            </a:r>
            <a:r>
              <a:rPr lang="cs-CZ" dirty="0" smtClean="0"/>
              <a:t> </a:t>
            </a:r>
            <a:r>
              <a:rPr lang="cs-CZ" dirty="0" err="1" smtClean="0"/>
              <a:t>groups</a:t>
            </a:r>
            <a:r>
              <a:rPr lang="cs-CZ" dirty="0" smtClean="0"/>
              <a:t> in IS </a:t>
            </a:r>
            <a:r>
              <a:rPr lang="cs-CZ" dirty="0" err="1" smtClean="0"/>
              <a:t>of</a:t>
            </a:r>
            <a:r>
              <a:rPr lang="cs-CZ" dirty="0" smtClean="0"/>
              <a:t> </a:t>
            </a:r>
            <a:r>
              <a:rPr lang="cs-CZ" dirty="0" err="1" smtClean="0"/>
              <a:t>equal</a:t>
            </a:r>
            <a:r>
              <a:rPr lang="cs-CZ" dirty="0" smtClean="0"/>
              <a:t> </a:t>
            </a:r>
            <a:r>
              <a:rPr lang="cs-CZ" dirty="0" err="1" smtClean="0"/>
              <a:t>size</a:t>
            </a:r>
            <a:r>
              <a:rPr lang="cs-CZ" dirty="0" smtClean="0"/>
              <a:t> – </a:t>
            </a:r>
            <a:r>
              <a:rPr lang="cs-CZ" dirty="0" err="1" smtClean="0"/>
              <a:t>for</a:t>
            </a:r>
            <a:r>
              <a:rPr lang="cs-CZ" dirty="0" smtClean="0"/>
              <a:t> </a:t>
            </a:r>
            <a:r>
              <a:rPr lang="cs-CZ" dirty="0" err="1" smtClean="0"/>
              <a:t>the</a:t>
            </a:r>
            <a:r>
              <a:rPr lang="cs-CZ" dirty="0" smtClean="0"/>
              <a:t> </a:t>
            </a:r>
            <a:r>
              <a:rPr lang="cs-CZ" dirty="0" err="1" smtClean="0"/>
              <a:t>counsellings</a:t>
            </a:r>
            <a:r>
              <a:rPr lang="cs-CZ" dirty="0" smtClean="0"/>
              <a:t> !!!</a:t>
            </a:r>
          </a:p>
          <a:p>
            <a:r>
              <a:rPr lang="cs-CZ" dirty="0" err="1" smtClean="0"/>
              <a:t>We</a:t>
            </a:r>
            <a:r>
              <a:rPr lang="cs-CZ" dirty="0" smtClean="0"/>
              <a:t> are </a:t>
            </a:r>
            <a:r>
              <a:rPr lang="cs-CZ" dirty="0" err="1" smtClean="0"/>
              <a:t>going</a:t>
            </a:r>
            <a:r>
              <a:rPr lang="cs-CZ" dirty="0" smtClean="0"/>
              <a:t> to </a:t>
            </a:r>
            <a:r>
              <a:rPr lang="cs-CZ" dirty="0" err="1" smtClean="0"/>
              <a:t>upload</a:t>
            </a:r>
            <a:r>
              <a:rPr lang="cs-CZ" dirty="0" smtClean="0"/>
              <a:t> </a:t>
            </a:r>
            <a:r>
              <a:rPr lang="cs-CZ" dirty="0" err="1" smtClean="0"/>
              <a:t>this</a:t>
            </a:r>
            <a:r>
              <a:rPr lang="cs-CZ" dirty="0" smtClean="0"/>
              <a:t> </a:t>
            </a:r>
            <a:r>
              <a:rPr lang="cs-CZ" dirty="0" err="1" smtClean="0"/>
              <a:t>ppt</a:t>
            </a:r>
            <a:r>
              <a:rPr lang="cs-CZ" dirty="0" smtClean="0"/>
              <a:t> to </a:t>
            </a:r>
            <a:r>
              <a:rPr lang="cs-CZ" dirty="0" err="1" smtClean="0"/>
              <a:t>the</a:t>
            </a:r>
            <a:r>
              <a:rPr lang="cs-CZ" dirty="0" smtClean="0"/>
              <a:t> </a:t>
            </a:r>
            <a:r>
              <a:rPr lang="cs-CZ" dirty="0" err="1" smtClean="0"/>
              <a:t>folder</a:t>
            </a:r>
            <a:r>
              <a:rPr lang="cs-CZ" dirty="0" smtClean="0"/>
              <a:t> in Studijní materiály.</a:t>
            </a:r>
            <a:endParaRPr lang="cs-CZ"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11</a:t>
            </a:fld>
            <a:endParaRPr lang="cs-CZ"/>
          </a:p>
        </p:txBody>
      </p:sp>
    </p:spTree>
    <p:extLst>
      <p:ext uri="{BB962C8B-B14F-4D97-AF65-F5344CB8AC3E}">
        <p14:creationId xmlns:p14="http://schemas.microsoft.com/office/powerpoint/2010/main" val="14903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smtClean="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12</a:t>
            </a:fld>
            <a:endParaRPr lang="cs-CZ"/>
          </a:p>
        </p:txBody>
      </p:sp>
    </p:spTree>
    <p:extLst>
      <p:ext uri="{BB962C8B-B14F-4D97-AF65-F5344CB8AC3E}">
        <p14:creationId xmlns:p14="http://schemas.microsoft.com/office/powerpoint/2010/main" val="149035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smtClean="0"/>
          </a:p>
          <a:p>
            <a:r>
              <a:rPr lang="cs-CZ" dirty="0" err="1" smtClean="0"/>
              <a:t>We</a:t>
            </a:r>
            <a:r>
              <a:rPr lang="cs-CZ" dirty="0" smtClean="0"/>
              <a:t> are </a:t>
            </a:r>
            <a:r>
              <a:rPr lang="cs-CZ" dirty="0" err="1" smtClean="0"/>
              <a:t>going</a:t>
            </a:r>
            <a:r>
              <a:rPr lang="cs-CZ" dirty="0" smtClean="0"/>
              <a:t> to split </a:t>
            </a:r>
            <a:r>
              <a:rPr lang="cs-CZ" dirty="0" err="1" smtClean="0"/>
              <a:t>you</a:t>
            </a:r>
            <a:r>
              <a:rPr lang="cs-CZ" dirty="0" smtClean="0"/>
              <a:t> </a:t>
            </a:r>
            <a:r>
              <a:rPr lang="cs-CZ" dirty="0" err="1" smtClean="0"/>
              <a:t>into</a:t>
            </a:r>
            <a:r>
              <a:rPr lang="cs-CZ" dirty="0" smtClean="0"/>
              <a:t> </a:t>
            </a:r>
            <a:r>
              <a:rPr lang="cs-CZ" dirty="0" err="1" smtClean="0"/>
              <a:t>two</a:t>
            </a:r>
            <a:r>
              <a:rPr lang="cs-CZ" dirty="0" smtClean="0"/>
              <a:t> </a:t>
            </a:r>
            <a:r>
              <a:rPr lang="cs-CZ" dirty="0" err="1" smtClean="0"/>
              <a:t>groups</a:t>
            </a:r>
            <a:r>
              <a:rPr lang="cs-CZ" dirty="0" smtClean="0"/>
              <a:t> in IS </a:t>
            </a:r>
            <a:r>
              <a:rPr lang="cs-CZ" dirty="0" err="1" smtClean="0"/>
              <a:t>of</a:t>
            </a:r>
            <a:r>
              <a:rPr lang="cs-CZ" dirty="0" smtClean="0"/>
              <a:t> </a:t>
            </a:r>
            <a:r>
              <a:rPr lang="cs-CZ" dirty="0" err="1" smtClean="0"/>
              <a:t>equal</a:t>
            </a:r>
            <a:r>
              <a:rPr lang="cs-CZ" dirty="0" smtClean="0"/>
              <a:t> </a:t>
            </a:r>
            <a:r>
              <a:rPr lang="cs-CZ" dirty="0" err="1" smtClean="0"/>
              <a:t>size</a:t>
            </a:r>
            <a:r>
              <a:rPr lang="cs-CZ" dirty="0" smtClean="0"/>
              <a:t> – </a:t>
            </a:r>
            <a:r>
              <a:rPr lang="cs-CZ" dirty="0" err="1" smtClean="0"/>
              <a:t>for</a:t>
            </a:r>
            <a:r>
              <a:rPr lang="cs-CZ" dirty="0" smtClean="0"/>
              <a:t> </a:t>
            </a:r>
            <a:r>
              <a:rPr lang="cs-CZ" dirty="0" err="1" smtClean="0"/>
              <a:t>the</a:t>
            </a:r>
            <a:r>
              <a:rPr lang="cs-CZ" dirty="0" smtClean="0"/>
              <a:t> </a:t>
            </a:r>
            <a:r>
              <a:rPr lang="cs-CZ" dirty="0" err="1" smtClean="0"/>
              <a:t>counsellings</a:t>
            </a:r>
            <a:r>
              <a:rPr lang="cs-CZ" dirty="0" smtClean="0"/>
              <a:t> !!!</a:t>
            </a:r>
            <a:endParaRPr lang="cs-CZ"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13</a:t>
            </a:fld>
            <a:endParaRPr lang="cs-CZ"/>
          </a:p>
        </p:txBody>
      </p:sp>
    </p:spTree>
    <p:extLst>
      <p:ext uri="{BB962C8B-B14F-4D97-AF65-F5344CB8AC3E}">
        <p14:creationId xmlns:p14="http://schemas.microsoft.com/office/powerpoint/2010/main" val="14903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Outline</a:t>
            </a:r>
            <a:endParaRPr lang="cs-CZ" dirty="0" smtClean="0"/>
          </a:p>
          <a:p>
            <a:endParaRPr lang="cs-CZ" dirty="0" smtClean="0"/>
          </a:p>
          <a:p>
            <a:r>
              <a:rPr lang="cs-CZ" dirty="0" err="1" smtClean="0"/>
              <a:t>Stay</a:t>
            </a:r>
            <a:r>
              <a:rPr lang="cs-CZ" dirty="0" smtClean="0"/>
              <a:t> </a:t>
            </a:r>
            <a:r>
              <a:rPr lang="cs-CZ" dirty="0" err="1" smtClean="0"/>
              <a:t>here</a:t>
            </a:r>
            <a:r>
              <a:rPr lang="cs-CZ" dirty="0" smtClean="0"/>
              <a:t> </a:t>
            </a:r>
            <a:r>
              <a:rPr lang="cs-CZ" dirty="0" err="1" smtClean="0"/>
              <a:t>today</a:t>
            </a:r>
            <a:r>
              <a:rPr lang="cs-CZ" dirty="0" smtClean="0"/>
              <a:t>, as</a:t>
            </a:r>
            <a:r>
              <a:rPr lang="cs-CZ" baseline="0" dirty="0" smtClean="0"/>
              <a:t> </a:t>
            </a:r>
            <a:r>
              <a:rPr lang="cs-CZ" baseline="0" dirty="0" err="1" smtClean="0"/>
              <a:t>we</a:t>
            </a:r>
            <a:r>
              <a:rPr lang="cs-CZ" baseline="0" dirty="0" smtClean="0"/>
              <a:t> </a:t>
            </a:r>
            <a:r>
              <a:rPr lang="cs-CZ" baseline="0" dirty="0" err="1" smtClean="0"/>
              <a:t>believe</a:t>
            </a:r>
            <a:r>
              <a:rPr lang="cs-CZ" baseline="0" dirty="0" smtClean="0"/>
              <a:t> </a:t>
            </a:r>
            <a:r>
              <a:rPr lang="cs-CZ" baseline="0" dirty="0" err="1" smtClean="0"/>
              <a:t>it</a:t>
            </a:r>
            <a:r>
              <a:rPr lang="cs-CZ" baseline="0" dirty="0" smtClean="0"/>
              <a:t> </a:t>
            </a:r>
            <a:r>
              <a:rPr lang="cs-CZ" baseline="0" dirty="0" err="1" smtClean="0"/>
              <a:t>is</a:t>
            </a:r>
            <a:r>
              <a:rPr lang="cs-CZ" baseline="0" dirty="0" smtClean="0"/>
              <a:t> </a:t>
            </a:r>
            <a:r>
              <a:rPr lang="cs-CZ" baseline="0" dirty="0" err="1" smtClean="0"/>
              <a:t>going</a:t>
            </a:r>
            <a:r>
              <a:rPr lang="cs-CZ" baseline="0" dirty="0" smtClean="0"/>
              <a:t> to </a:t>
            </a:r>
            <a:r>
              <a:rPr lang="cs-CZ" baseline="0" dirty="0" err="1" smtClean="0"/>
              <a:t>be</a:t>
            </a:r>
            <a:r>
              <a:rPr lang="cs-CZ" baseline="0" dirty="0" smtClean="0"/>
              <a:t> </a:t>
            </a:r>
            <a:r>
              <a:rPr lang="cs-CZ" baseline="0" dirty="0" err="1" smtClean="0"/>
              <a:t>beficial</a:t>
            </a:r>
            <a:r>
              <a:rPr lang="cs-CZ" baseline="0" dirty="0" smtClean="0"/>
              <a:t> </a:t>
            </a:r>
            <a:r>
              <a:rPr lang="cs-CZ" baseline="0" dirty="0" err="1" smtClean="0"/>
              <a:t>for</a:t>
            </a:r>
            <a:r>
              <a:rPr lang="cs-CZ" baseline="0" dirty="0" smtClean="0"/>
              <a:t> </a:t>
            </a:r>
            <a:r>
              <a:rPr lang="cs-CZ" baseline="0" dirty="0" err="1" smtClean="0"/>
              <a:t>you</a:t>
            </a:r>
            <a:r>
              <a:rPr lang="cs-CZ" baseline="0" dirty="0" smtClean="0"/>
              <a:t> not </a:t>
            </a:r>
            <a:r>
              <a:rPr lang="cs-CZ" baseline="0" dirty="0" err="1" smtClean="0"/>
              <a:t>only</a:t>
            </a:r>
            <a:r>
              <a:rPr lang="cs-CZ" baseline="0" dirty="0" smtClean="0"/>
              <a:t> </a:t>
            </a:r>
            <a:r>
              <a:rPr lang="cs-CZ" baseline="0" dirty="0" err="1" smtClean="0"/>
              <a:t>if</a:t>
            </a:r>
            <a:r>
              <a:rPr lang="cs-CZ" baseline="0" dirty="0" smtClean="0"/>
              <a:t> </a:t>
            </a:r>
            <a:r>
              <a:rPr lang="cs-CZ" baseline="0" dirty="0" err="1" smtClean="0"/>
              <a:t>you</a:t>
            </a:r>
            <a:r>
              <a:rPr lang="cs-CZ" baseline="0" dirty="0" smtClean="0"/>
              <a:t> </a:t>
            </a:r>
            <a:r>
              <a:rPr lang="cs-CZ" baseline="0" dirty="0" err="1" smtClean="0"/>
              <a:t>decide</a:t>
            </a:r>
            <a:r>
              <a:rPr lang="cs-CZ" baseline="0" dirty="0" smtClean="0"/>
              <a:t> to také </a:t>
            </a:r>
            <a:r>
              <a:rPr lang="cs-CZ" baseline="0" dirty="0" err="1" smtClean="0"/>
              <a:t>this</a:t>
            </a:r>
            <a:r>
              <a:rPr lang="cs-CZ" baseline="0" dirty="0" smtClean="0"/>
              <a:t> </a:t>
            </a:r>
            <a:r>
              <a:rPr lang="cs-CZ" baseline="0" dirty="0" err="1" smtClean="0"/>
              <a:t>course</a:t>
            </a:r>
            <a:r>
              <a:rPr lang="cs-CZ" baseline="0" dirty="0" smtClean="0"/>
              <a:t> BUT </a:t>
            </a:r>
            <a:r>
              <a:rPr lang="cs-CZ" baseline="0" dirty="0" err="1" smtClean="0"/>
              <a:t>if</a:t>
            </a:r>
            <a:r>
              <a:rPr lang="cs-CZ" baseline="0" dirty="0" smtClean="0"/>
              <a:t> </a:t>
            </a:r>
            <a:r>
              <a:rPr lang="cs-CZ" baseline="0" dirty="0" err="1" smtClean="0"/>
              <a:t>after</a:t>
            </a:r>
            <a:r>
              <a:rPr lang="cs-CZ" baseline="0" dirty="0" smtClean="0"/>
              <a:t> </a:t>
            </a:r>
            <a:r>
              <a:rPr lang="cs-CZ" baseline="0" dirty="0" err="1" smtClean="0"/>
              <a:t>today</a:t>
            </a:r>
            <a:r>
              <a:rPr lang="cs-CZ" baseline="0" dirty="0" smtClean="0"/>
              <a:t> </a:t>
            </a:r>
            <a:r>
              <a:rPr lang="cs-CZ" baseline="0" dirty="0" err="1" smtClean="0"/>
              <a:t>you</a:t>
            </a:r>
            <a:r>
              <a:rPr lang="cs-CZ" baseline="0" dirty="0" smtClean="0"/>
              <a:t> </a:t>
            </a:r>
            <a:r>
              <a:rPr lang="cs-CZ" baseline="0" dirty="0" err="1" smtClean="0"/>
              <a:t>feel</a:t>
            </a:r>
            <a:r>
              <a:rPr lang="cs-CZ" baseline="0" dirty="0" smtClean="0"/>
              <a:t> </a:t>
            </a:r>
            <a:r>
              <a:rPr lang="cs-CZ" baseline="0" dirty="0" err="1" smtClean="0"/>
              <a:t>like</a:t>
            </a:r>
            <a:r>
              <a:rPr lang="cs-CZ" baseline="0" dirty="0" smtClean="0"/>
              <a:t> </a:t>
            </a:r>
            <a:r>
              <a:rPr lang="cs-CZ" baseline="0" dirty="0" err="1" smtClean="0"/>
              <a:t>this</a:t>
            </a:r>
            <a:r>
              <a:rPr lang="cs-CZ" baseline="0" dirty="0" smtClean="0"/>
              <a:t> </a:t>
            </a:r>
            <a:r>
              <a:rPr lang="cs-CZ" baseline="0" dirty="0" err="1" smtClean="0"/>
              <a:t>is</a:t>
            </a:r>
            <a:r>
              <a:rPr lang="cs-CZ" baseline="0" dirty="0" smtClean="0"/>
              <a:t> not </a:t>
            </a:r>
            <a:r>
              <a:rPr lang="cs-CZ" baseline="0" dirty="0" err="1" smtClean="0"/>
              <a:t>for</a:t>
            </a:r>
            <a:r>
              <a:rPr lang="cs-CZ" baseline="0" dirty="0" smtClean="0"/>
              <a:t> </a:t>
            </a:r>
            <a:r>
              <a:rPr lang="cs-CZ" baseline="0" dirty="0" err="1" smtClean="0"/>
              <a:t>you</a:t>
            </a:r>
            <a:r>
              <a:rPr lang="cs-CZ" baseline="0" dirty="0" smtClean="0"/>
              <a:t> </a:t>
            </a:r>
            <a:r>
              <a:rPr lang="cs-CZ" baseline="0" dirty="0" err="1" smtClean="0"/>
              <a:t>for</a:t>
            </a:r>
            <a:r>
              <a:rPr lang="cs-CZ" baseline="0" dirty="0" smtClean="0"/>
              <a:t> </a:t>
            </a:r>
            <a:r>
              <a:rPr lang="cs-CZ" baseline="0" dirty="0" err="1" smtClean="0"/>
              <a:t>whatever</a:t>
            </a:r>
            <a:r>
              <a:rPr lang="cs-CZ" baseline="0" dirty="0" smtClean="0"/>
              <a:t> </a:t>
            </a:r>
            <a:r>
              <a:rPr lang="cs-CZ" baseline="0" dirty="0" err="1" smtClean="0"/>
              <a:t>reason</a:t>
            </a:r>
            <a:r>
              <a:rPr lang="cs-CZ" baseline="0" dirty="0" smtClean="0"/>
              <a:t>, </a:t>
            </a:r>
            <a:r>
              <a:rPr lang="cs-CZ" baseline="0" dirty="0" err="1" smtClean="0"/>
              <a:t>then</a:t>
            </a:r>
            <a:r>
              <a:rPr lang="cs-CZ" baseline="0" dirty="0" smtClean="0"/>
              <a:t> </a:t>
            </a:r>
            <a:r>
              <a:rPr lang="cs-CZ" baseline="0" dirty="0" err="1" smtClean="0"/>
              <a:t>quit</a:t>
            </a:r>
            <a:r>
              <a:rPr lang="cs-CZ" baseline="0" dirty="0" smtClean="0"/>
              <a:t> and </a:t>
            </a:r>
            <a:r>
              <a:rPr lang="cs-CZ" baseline="0" dirty="0" err="1" smtClean="0"/>
              <a:t>cancel</a:t>
            </a:r>
            <a:r>
              <a:rPr lang="cs-CZ" baseline="0" dirty="0" smtClean="0"/>
              <a:t> </a:t>
            </a:r>
            <a:r>
              <a:rPr lang="cs-CZ" baseline="0" dirty="0" err="1" smtClean="0"/>
              <a:t>your</a:t>
            </a:r>
            <a:r>
              <a:rPr lang="cs-CZ" baseline="0" dirty="0" smtClean="0"/>
              <a:t> </a:t>
            </a:r>
            <a:r>
              <a:rPr lang="cs-CZ" baseline="0" dirty="0" err="1" smtClean="0"/>
              <a:t>enrolment</a:t>
            </a:r>
            <a:r>
              <a:rPr lang="cs-CZ" baseline="0" dirty="0" smtClean="0"/>
              <a:t>. </a:t>
            </a:r>
            <a:r>
              <a:rPr lang="cs-CZ" baseline="0" dirty="0" err="1" smtClean="0"/>
              <a:t>Autonomous</a:t>
            </a:r>
            <a:r>
              <a:rPr lang="cs-CZ" baseline="0" dirty="0" smtClean="0"/>
              <a:t> </a:t>
            </a:r>
            <a:r>
              <a:rPr lang="cs-CZ" baseline="0" dirty="0" err="1" smtClean="0"/>
              <a:t>learning</a:t>
            </a:r>
            <a:r>
              <a:rPr lang="cs-CZ" baseline="0" dirty="0" smtClean="0"/>
              <a:t> </a:t>
            </a:r>
            <a:r>
              <a:rPr lang="cs-CZ" baseline="0" dirty="0" err="1" smtClean="0"/>
              <a:t>is</a:t>
            </a:r>
            <a:r>
              <a:rPr lang="cs-CZ" baseline="0" dirty="0" smtClean="0"/>
              <a:t> not </a:t>
            </a:r>
            <a:r>
              <a:rPr lang="cs-CZ" baseline="0" dirty="0" err="1" smtClean="0"/>
              <a:t>for</a:t>
            </a:r>
            <a:r>
              <a:rPr lang="cs-CZ" baseline="0" dirty="0" smtClean="0"/>
              <a:t> </a:t>
            </a:r>
            <a:r>
              <a:rPr lang="cs-CZ" baseline="0" dirty="0" err="1" smtClean="0"/>
              <a:t>everybody</a:t>
            </a:r>
            <a:r>
              <a:rPr lang="cs-CZ" baseline="0" dirty="0" smtClean="0"/>
              <a:t>. Not </a:t>
            </a:r>
            <a:r>
              <a:rPr lang="cs-CZ" baseline="0" dirty="0" err="1" smtClean="0"/>
              <a:t>for</a:t>
            </a:r>
            <a:r>
              <a:rPr lang="cs-CZ" baseline="0" dirty="0" smtClean="0"/>
              <a:t> </a:t>
            </a:r>
            <a:r>
              <a:rPr lang="cs-CZ" baseline="0" dirty="0" err="1" smtClean="0"/>
              <a:t>every</a:t>
            </a:r>
            <a:r>
              <a:rPr lang="cs-CZ" baseline="0" dirty="0" smtClean="0"/>
              <a:t> student and not </a:t>
            </a:r>
            <a:r>
              <a:rPr lang="cs-CZ" baseline="0" dirty="0" err="1" smtClean="0"/>
              <a:t>for</a:t>
            </a:r>
            <a:r>
              <a:rPr lang="cs-CZ" baseline="0" dirty="0" smtClean="0"/>
              <a:t> </a:t>
            </a:r>
            <a:r>
              <a:rPr lang="cs-CZ" baseline="0" dirty="0" err="1" smtClean="0"/>
              <a:t>every</a:t>
            </a:r>
            <a:r>
              <a:rPr lang="cs-CZ" baseline="0" dirty="0" smtClean="0"/>
              <a:t> </a:t>
            </a:r>
            <a:r>
              <a:rPr lang="cs-CZ" baseline="0" dirty="0" err="1" smtClean="0"/>
              <a:t>teacher</a:t>
            </a:r>
            <a:r>
              <a:rPr lang="cs-CZ" baseline="0" dirty="0" smtClean="0"/>
              <a:t>. </a:t>
            </a:r>
            <a:r>
              <a:rPr lang="cs-CZ" baseline="0" dirty="0" err="1" smtClean="0"/>
              <a:t>There</a:t>
            </a:r>
            <a:r>
              <a:rPr lang="cs-CZ" baseline="0" dirty="0" smtClean="0"/>
              <a:t> are </a:t>
            </a:r>
            <a:r>
              <a:rPr lang="cs-CZ" baseline="0" dirty="0" err="1" smtClean="0"/>
              <a:t>about</a:t>
            </a:r>
            <a:r>
              <a:rPr lang="cs-CZ" baseline="0" dirty="0" smtClean="0"/>
              <a:t> 60 </a:t>
            </a:r>
            <a:r>
              <a:rPr lang="cs-CZ" baseline="0" dirty="0" err="1" smtClean="0"/>
              <a:t>teachers</a:t>
            </a:r>
            <a:r>
              <a:rPr lang="cs-CZ" baseline="0" dirty="0" smtClean="0"/>
              <a:t> </a:t>
            </a:r>
            <a:r>
              <a:rPr lang="cs-CZ" baseline="0" dirty="0" err="1" smtClean="0"/>
              <a:t>of</a:t>
            </a:r>
            <a:r>
              <a:rPr lang="cs-CZ" baseline="0" dirty="0" smtClean="0"/>
              <a:t> </a:t>
            </a:r>
            <a:r>
              <a:rPr lang="cs-CZ" baseline="0" dirty="0" err="1" smtClean="0"/>
              <a:t>English</a:t>
            </a:r>
            <a:r>
              <a:rPr lang="cs-CZ" baseline="0" dirty="0" smtClean="0"/>
              <a:t> </a:t>
            </a:r>
            <a:r>
              <a:rPr lang="cs-CZ" baseline="0" dirty="0" err="1" smtClean="0"/>
              <a:t>at</a:t>
            </a:r>
            <a:r>
              <a:rPr lang="cs-CZ" baseline="0" dirty="0" smtClean="0"/>
              <a:t> </a:t>
            </a:r>
            <a:r>
              <a:rPr lang="cs-CZ" baseline="0" dirty="0" err="1" smtClean="0"/>
              <a:t>our</a:t>
            </a:r>
            <a:r>
              <a:rPr lang="cs-CZ" baseline="0" dirty="0" smtClean="0"/>
              <a:t> </a:t>
            </a:r>
            <a:r>
              <a:rPr lang="cs-CZ" baseline="0" dirty="0" err="1" smtClean="0"/>
              <a:t>Language</a:t>
            </a:r>
            <a:r>
              <a:rPr lang="cs-CZ" baseline="0" dirty="0" smtClean="0"/>
              <a:t> centre and </a:t>
            </a:r>
            <a:r>
              <a:rPr lang="cs-CZ" baseline="0" dirty="0" err="1" smtClean="0"/>
              <a:t>only</a:t>
            </a:r>
            <a:r>
              <a:rPr lang="cs-CZ" baseline="0" dirty="0" smtClean="0"/>
              <a:t> 1/5 </a:t>
            </a:r>
            <a:r>
              <a:rPr lang="cs-CZ" baseline="0" dirty="0" err="1" smtClean="0"/>
              <a:t>taking</a:t>
            </a:r>
            <a:r>
              <a:rPr lang="cs-CZ" baseline="0" dirty="0" smtClean="0"/>
              <a:t> part in </a:t>
            </a:r>
            <a:r>
              <a:rPr lang="cs-CZ" baseline="0" dirty="0" err="1" smtClean="0"/>
              <a:t>this</a:t>
            </a:r>
            <a:r>
              <a:rPr lang="cs-CZ" baseline="0" dirty="0" smtClean="0"/>
              <a:t> </a:t>
            </a:r>
            <a:r>
              <a:rPr lang="cs-CZ" baseline="0" dirty="0" err="1" smtClean="0"/>
              <a:t>course</a:t>
            </a:r>
            <a:r>
              <a:rPr lang="cs-CZ" baseline="0" dirty="0" smtClean="0"/>
              <a:t>. </a:t>
            </a:r>
            <a:endParaRPr lang="cs-CZ"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2</a:t>
            </a:fld>
            <a:endParaRPr lang="cs-CZ"/>
          </a:p>
        </p:txBody>
      </p:sp>
    </p:spTree>
    <p:extLst>
      <p:ext uri="{BB962C8B-B14F-4D97-AF65-F5344CB8AC3E}">
        <p14:creationId xmlns:p14="http://schemas.microsoft.com/office/powerpoint/2010/main" val="14903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smtClean="0"/>
          </a:p>
          <a:p>
            <a:endParaRPr lang="cs-CZ" baseline="0" dirty="0" smtClean="0"/>
          </a:p>
          <a:p>
            <a:r>
              <a:rPr lang="cs-CZ" baseline="0" dirty="0" err="1" smtClean="0"/>
              <a:t>Discussion</a:t>
            </a:r>
            <a:r>
              <a:rPr lang="cs-CZ" baseline="0" dirty="0" smtClean="0"/>
              <a:t> – </a:t>
            </a:r>
            <a:r>
              <a:rPr lang="cs-CZ" baseline="0" dirty="0" err="1" smtClean="0"/>
              <a:t>groupwork</a:t>
            </a:r>
            <a:r>
              <a:rPr lang="cs-CZ" baseline="0" dirty="0" smtClean="0"/>
              <a:t>?  - </a:t>
            </a:r>
            <a:r>
              <a:rPr lang="cs-CZ" baseline="0" dirty="0" err="1" smtClean="0"/>
              <a:t>groups</a:t>
            </a:r>
            <a:r>
              <a:rPr lang="cs-CZ" baseline="0" dirty="0" smtClean="0"/>
              <a:t> </a:t>
            </a:r>
            <a:r>
              <a:rPr lang="cs-CZ" baseline="0" dirty="0" err="1" smtClean="0"/>
              <a:t>of</a:t>
            </a:r>
            <a:r>
              <a:rPr lang="cs-CZ" baseline="0" dirty="0" smtClean="0"/>
              <a:t> 4</a:t>
            </a:r>
          </a:p>
          <a:p>
            <a:r>
              <a:rPr lang="cs-CZ" baseline="0" dirty="0" err="1" smtClean="0"/>
              <a:t>What</a:t>
            </a:r>
            <a:r>
              <a:rPr lang="cs-CZ" baseline="0" dirty="0" smtClean="0"/>
              <a:t> </a:t>
            </a:r>
            <a:r>
              <a:rPr lang="cs-CZ" baseline="0" dirty="0" err="1" smtClean="0"/>
              <a:t>is</a:t>
            </a:r>
            <a:r>
              <a:rPr lang="cs-CZ" baseline="0" dirty="0" smtClean="0"/>
              <a:t> </a:t>
            </a:r>
            <a:r>
              <a:rPr lang="cs-CZ" baseline="0" dirty="0" err="1" smtClean="0"/>
              <a:t>the</a:t>
            </a:r>
            <a:r>
              <a:rPr lang="cs-CZ" baseline="0" dirty="0" smtClean="0"/>
              <a:t> </a:t>
            </a:r>
            <a:r>
              <a:rPr lang="cs-CZ" b="1" u="sng" baseline="0" dirty="0" err="1" smtClean="0"/>
              <a:t>traditional</a:t>
            </a:r>
            <a:r>
              <a:rPr lang="cs-CZ" baseline="0" dirty="0" smtClean="0"/>
              <a:t> role </a:t>
            </a:r>
            <a:r>
              <a:rPr lang="cs-CZ" baseline="0" dirty="0" err="1" smtClean="0"/>
              <a:t>of</a:t>
            </a:r>
            <a:r>
              <a:rPr lang="cs-CZ" baseline="0" dirty="0" smtClean="0"/>
              <a:t> a TEACHER and STUDENT?  </a:t>
            </a:r>
            <a:r>
              <a:rPr lang="cs-CZ" baseline="0" dirty="0" err="1" smtClean="0"/>
              <a:t>What</a:t>
            </a:r>
            <a:r>
              <a:rPr lang="cs-CZ" baseline="0" dirty="0" smtClean="0"/>
              <a:t> </a:t>
            </a:r>
            <a:r>
              <a:rPr lang="cs-CZ" baseline="0" dirty="0" err="1" smtClean="0"/>
              <a:t>is</a:t>
            </a:r>
            <a:r>
              <a:rPr lang="cs-CZ" baseline="0" dirty="0" smtClean="0"/>
              <a:t> </a:t>
            </a:r>
            <a:r>
              <a:rPr lang="cs-CZ" baseline="0" dirty="0" err="1" smtClean="0"/>
              <a:t>traditionally</a:t>
            </a:r>
            <a:r>
              <a:rPr lang="cs-CZ" baseline="0" dirty="0" smtClean="0"/>
              <a:t> </a:t>
            </a:r>
            <a:r>
              <a:rPr lang="cs-CZ" baseline="0" dirty="0" err="1" smtClean="0"/>
              <a:t>expected</a:t>
            </a:r>
            <a:r>
              <a:rPr lang="cs-CZ" baseline="0" dirty="0" smtClean="0"/>
              <a:t> </a:t>
            </a:r>
            <a:r>
              <a:rPr lang="cs-CZ" baseline="0" dirty="0" err="1" smtClean="0"/>
              <a:t>from</a:t>
            </a:r>
            <a:r>
              <a:rPr lang="cs-CZ" baseline="0" dirty="0" smtClean="0"/>
              <a:t> a TEACHER and STUDENT?</a:t>
            </a:r>
            <a:endParaRPr lang="cs-CZ"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3</a:t>
            </a:fld>
            <a:endParaRPr lang="cs-CZ"/>
          </a:p>
        </p:txBody>
      </p:sp>
    </p:spTree>
    <p:extLst>
      <p:ext uri="{BB962C8B-B14F-4D97-AF65-F5344CB8AC3E}">
        <p14:creationId xmlns:p14="http://schemas.microsoft.com/office/powerpoint/2010/main" val="14903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Henri</a:t>
            </a:r>
            <a:r>
              <a:rPr lang="cs-CZ" baseline="0" dirty="0" smtClean="0"/>
              <a:t> Holec  - </a:t>
            </a:r>
            <a:r>
              <a:rPr lang="cs-CZ" baseline="0" dirty="0" err="1" smtClean="0"/>
              <a:t>father</a:t>
            </a:r>
            <a:r>
              <a:rPr lang="cs-CZ" baseline="0" dirty="0" smtClean="0"/>
              <a:t> </a:t>
            </a:r>
            <a:r>
              <a:rPr lang="cs-CZ" baseline="0" dirty="0" err="1" smtClean="0"/>
              <a:t>of</a:t>
            </a:r>
            <a:r>
              <a:rPr lang="cs-CZ" baseline="0" dirty="0" smtClean="0"/>
              <a:t> </a:t>
            </a:r>
            <a:r>
              <a:rPr lang="cs-CZ" baseline="0" dirty="0" err="1" smtClean="0"/>
              <a:t>learner</a:t>
            </a:r>
            <a:r>
              <a:rPr lang="cs-CZ" baseline="0" dirty="0" smtClean="0"/>
              <a:t> autonomy, </a:t>
            </a:r>
            <a:r>
              <a:rPr lang="cs-CZ" baseline="0" dirty="0" err="1" smtClean="0"/>
              <a:t>autonomous</a:t>
            </a:r>
            <a:r>
              <a:rPr lang="cs-CZ" baseline="0" dirty="0" smtClean="0"/>
              <a:t> </a:t>
            </a:r>
            <a:r>
              <a:rPr lang="cs-CZ" baseline="0" dirty="0" err="1" smtClean="0"/>
              <a:t>learning</a:t>
            </a:r>
            <a:r>
              <a:rPr lang="cs-CZ" baseline="0" dirty="0" smtClean="0"/>
              <a:t>…</a:t>
            </a:r>
          </a:p>
          <a:p>
            <a:endParaRPr lang="cs-CZ" baseline="0" dirty="0" smtClean="0"/>
          </a:p>
          <a:p>
            <a:r>
              <a:rPr lang="cs-CZ" baseline="0" dirty="0" err="1" smtClean="0"/>
              <a:t>be</a:t>
            </a:r>
            <a:r>
              <a:rPr lang="cs-CZ" baseline="0" dirty="0" smtClean="0"/>
              <a:t> in </a:t>
            </a:r>
            <a:r>
              <a:rPr lang="cs-CZ" baseline="0" dirty="0" err="1" smtClean="0"/>
              <a:t>charge</a:t>
            </a:r>
            <a:r>
              <a:rPr lang="cs-CZ" baseline="0" dirty="0" smtClean="0"/>
              <a:t> = </a:t>
            </a:r>
            <a:r>
              <a:rPr lang="cs-CZ" baseline="0" dirty="0" err="1" smtClean="0"/>
              <a:t>setting</a:t>
            </a:r>
            <a:r>
              <a:rPr lang="cs-CZ" baseline="0" dirty="0" smtClean="0"/>
              <a:t> </a:t>
            </a:r>
            <a:r>
              <a:rPr lang="cs-CZ" baseline="0" dirty="0" err="1" smtClean="0"/>
              <a:t>the</a:t>
            </a:r>
            <a:r>
              <a:rPr lang="cs-CZ" baseline="0" dirty="0" smtClean="0"/>
              <a:t> </a:t>
            </a:r>
            <a:r>
              <a:rPr lang="cs-CZ" baseline="0" dirty="0" err="1" smtClean="0"/>
              <a:t>goals</a:t>
            </a:r>
            <a:r>
              <a:rPr lang="cs-CZ" baseline="0" dirty="0" smtClean="0"/>
              <a:t>, </a:t>
            </a:r>
            <a:r>
              <a:rPr lang="cs-CZ" baseline="0" dirty="0" err="1" smtClean="0"/>
              <a:t>taking</a:t>
            </a:r>
            <a:r>
              <a:rPr lang="cs-CZ" baseline="0" dirty="0" smtClean="0"/>
              <a:t> </a:t>
            </a:r>
            <a:r>
              <a:rPr lang="cs-CZ" baseline="0" dirty="0" err="1" smtClean="0"/>
              <a:t>the</a:t>
            </a:r>
            <a:r>
              <a:rPr lang="cs-CZ" baseline="0" dirty="0" smtClean="0"/>
              <a:t> </a:t>
            </a:r>
            <a:r>
              <a:rPr lang="cs-CZ" baseline="0" dirty="0" err="1" smtClean="0"/>
              <a:t>responsibility</a:t>
            </a:r>
            <a:r>
              <a:rPr lang="cs-CZ" baseline="0" dirty="0" smtClean="0"/>
              <a:t> </a:t>
            </a:r>
            <a:r>
              <a:rPr lang="cs-CZ" baseline="0" dirty="0" err="1" smtClean="0"/>
              <a:t>for</a:t>
            </a:r>
            <a:r>
              <a:rPr lang="cs-CZ" baseline="0" dirty="0" smtClean="0"/>
              <a:t> </a:t>
            </a:r>
            <a:r>
              <a:rPr lang="cs-CZ" baseline="0" dirty="0" err="1" smtClean="0"/>
              <a:t>decision</a:t>
            </a:r>
            <a:r>
              <a:rPr lang="cs-CZ" baseline="0" dirty="0" smtClean="0"/>
              <a:t> </a:t>
            </a:r>
            <a:r>
              <a:rPr lang="cs-CZ" baseline="0" dirty="0" err="1" smtClean="0"/>
              <a:t>making</a:t>
            </a:r>
            <a:r>
              <a:rPr lang="cs-CZ" baseline="0" dirty="0" smtClean="0"/>
              <a:t>, </a:t>
            </a:r>
            <a:r>
              <a:rPr lang="cs-CZ" baseline="0" dirty="0" err="1" smtClean="0"/>
              <a:t>accepting</a:t>
            </a:r>
            <a:r>
              <a:rPr lang="cs-CZ" baseline="0" dirty="0" smtClean="0"/>
              <a:t> </a:t>
            </a:r>
            <a:r>
              <a:rPr lang="cs-CZ" baseline="0" dirty="0" err="1" smtClean="0"/>
              <a:t>the</a:t>
            </a:r>
            <a:r>
              <a:rPr lang="cs-CZ" baseline="0" dirty="0" smtClean="0"/>
              <a:t> </a:t>
            </a:r>
            <a:r>
              <a:rPr lang="cs-CZ" baseline="0" dirty="0" err="1" smtClean="0"/>
              <a:t>consequences</a:t>
            </a:r>
            <a:r>
              <a:rPr lang="cs-CZ" baseline="0" dirty="0" smtClean="0"/>
              <a:t> </a:t>
            </a:r>
            <a:r>
              <a:rPr lang="cs-CZ" baseline="0" dirty="0" err="1" smtClean="0"/>
              <a:t>of</a:t>
            </a:r>
            <a:r>
              <a:rPr lang="cs-CZ" baseline="0" dirty="0" smtClean="0"/>
              <a:t> </a:t>
            </a:r>
            <a:r>
              <a:rPr lang="cs-CZ" baseline="0" dirty="0" err="1" smtClean="0"/>
              <a:t>one´s</a:t>
            </a:r>
            <a:r>
              <a:rPr lang="cs-CZ" baseline="0" dirty="0" smtClean="0"/>
              <a:t> </a:t>
            </a:r>
            <a:r>
              <a:rPr lang="cs-CZ" baseline="0" dirty="0" err="1" smtClean="0"/>
              <a:t>decisions</a:t>
            </a:r>
            <a:r>
              <a:rPr lang="cs-CZ" baseline="0" dirty="0" smtClean="0"/>
              <a:t>, </a:t>
            </a:r>
            <a:r>
              <a:rPr lang="cs-CZ" baseline="0" dirty="0" err="1" smtClean="0"/>
              <a:t>adjusting</a:t>
            </a:r>
            <a:r>
              <a:rPr lang="cs-CZ" baseline="0" dirty="0" smtClean="0"/>
              <a:t> </a:t>
            </a:r>
            <a:r>
              <a:rPr lang="cs-CZ" baseline="0" dirty="0" err="1" smtClean="0"/>
              <a:t>learning</a:t>
            </a:r>
            <a:r>
              <a:rPr lang="cs-CZ" baseline="0" dirty="0" smtClean="0"/>
              <a:t> to </a:t>
            </a:r>
            <a:r>
              <a:rPr lang="cs-CZ" baseline="0" dirty="0" err="1" smtClean="0"/>
              <a:t>one´s</a:t>
            </a:r>
            <a:r>
              <a:rPr lang="cs-CZ" baseline="0" dirty="0" smtClean="0"/>
              <a:t> </a:t>
            </a:r>
            <a:r>
              <a:rPr lang="cs-CZ" baseline="0" dirty="0" err="1" smtClean="0"/>
              <a:t>abilities</a:t>
            </a:r>
            <a:r>
              <a:rPr lang="cs-CZ" baseline="0" dirty="0" smtClean="0"/>
              <a:t> and </a:t>
            </a:r>
            <a:r>
              <a:rPr lang="cs-CZ" baseline="0" dirty="0" err="1" smtClean="0"/>
              <a:t>needs</a:t>
            </a:r>
            <a:r>
              <a:rPr lang="cs-CZ" baseline="0" dirty="0" smtClean="0"/>
              <a:t>, instant </a:t>
            </a:r>
            <a:r>
              <a:rPr lang="cs-CZ" baseline="0" dirty="0" err="1" smtClean="0"/>
              <a:t>self-reflection</a:t>
            </a:r>
            <a:r>
              <a:rPr lang="cs-CZ" baseline="0" dirty="0" smtClean="0"/>
              <a:t> and monitoring </a:t>
            </a:r>
            <a:r>
              <a:rPr lang="cs-CZ" baseline="0" dirty="0" err="1" smtClean="0"/>
              <a:t>one´s</a:t>
            </a:r>
            <a:r>
              <a:rPr lang="cs-CZ" baseline="0" dirty="0" smtClean="0"/>
              <a:t> </a:t>
            </a:r>
            <a:r>
              <a:rPr lang="cs-CZ" baseline="0" dirty="0" err="1" smtClean="0"/>
              <a:t>progress</a:t>
            </a:r>
            <a:r>
              <a:rPr lang="cs-CZ" baseline="0" dirty="0" smtClean="0"/>
              <a:t>, </a:t>
            </a:r>
            <a:r>
              <a:rPr lang="cs-CZ" baseline="0" dirty="0" err="1" smtClean="0"/>
              <a:t>self</a:t>
            </a:r>
            <a:r>
              <a:rPr lang="cs-CZ" baseline="0" dirty="0" smtClean="0"/>
              <a:t> </a:t>
            </a:r>
            <a:r>
              <a:rPr lang="cs-CZ" baseline="0" dirty="0" err="1" smtClean="0"/>
              <a:t>assessment</a:t>
            </a:r>
            <a:r>
              <a:rPr lang="cs-CZ" baseline="0" dirty="0" smtClean="0"/>
              <a:t>…</a:t>
            </a:r>
          </a:p>
          <a:p>
            <a:endParaRPr lang="cs-CZ" baseline="0" dirty="0" smtClean="0"/>
          </a:p>
          <a:p>
            <a:endParaRPr lang="cs-CZ" baseline="0" dirty="0" smtClean="0"/>
          </a:p>
          <a:p>
            <a:endParaRPr lang="cs-CZ"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4</a:t>
            </a:fld>
            <a:endParaRPr lang="cs-CZ"/>
          </a:p>
        </p:txBody>
      </p:sp>
    </p:spTree>
    <p:extLst>
      <p:ext uri="{BB962C8B-B14F-4D97-AF65-F5344CB8AC3E}">
        <p14:creationId xmlns:p14="http://schemas.microsoft.com/office/powerpoint/2010/main" val="14903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r>
              <a:rPr lang="cs-CZ" baseline="0" dirty="0" err="1" smtClean="0"/>
              <a:t>you</a:t>
            </a:r>
            <a:r>
              <a:rPr lang="cs-CZ" baseline="0" dirty="0" smtClean="0"/>
              <a:t> are not </a:t>
            </a:r>
            <a:r>
              <a:rPr lang="cs-CZ" baseline="0" dirty="0" err="1" smtClean="0"/>
              <a:t>alone</a:t>
            </a:r>
            <a:r>
              <a:rPr lang="cs-CZ" baseline="0" dirty="0" smtClean="0"/>
              <a:t> in </a:t>
            </a:r>
            <a:r>
              <a:rPr lang="cs-CZ" baseline="0" dirty="0" err="1" smtClean="0"/>
              <a:t>autonomous</a:t>
            </a:r>
            <a:r>
              <a:rPr lang="cs-CZ" baseline="0" dirty="0" smtClean="0"/>
              <a:t> </a:t>
            </a:r>
            <a:r>
              <a:rPr lang="cs-CZ" baseline="0" dirty="0" err="1" smtClean="0"/>
              <a:t>learning</a:t>
            </a:r>
            <a:endParaRPr lang="cs-CZ" baseline="0" dirty="0" smtClean="0"/>
          </a:p>
          <a:p>
            <a:pPr marL="171450" indent="-171450">
              <a:buFontTx/>
              <a:buChar char="-"/>
            </a:pPr>
            <a:r>
              <a:rPr lang="cs-CZ" baseline="0" dirty="0" smtClean="0"/>
              <a:t>NOT independent </a:t>
            </a:r>
            <a:r>
              <a:rPr lang="cs-CZ" baseline="0" dirty="0" err="1" smtClean="0"/>
              <a:t>learning</a:t>
            </a:r>
            <a:r>
              <a:rPr lang="cs-CZ" baseline="0" dirty="0" smtClean="0"/>
              <a:t> (</a:t>
            </a:r>
            <a:r>
              <a:rPr lang="cs-CZ" baseline="0" dirty="0" err="1" smtClean="0"/>
              <a:t>requirements</a:t>
            </a:r>
            <a:r>
              <a:rPr lang="cs-CZ" baseline="0" dirty="0" smtClean="0"/>
              <a:t> and </a:t>
            </a:r>
            <a:r>
              <a:rPr lang="cs-CZ" baseline="0" dirty="0" err="1" smtClean="0"/>
              <a:t>limits</a:t>
            </a:r>
            <a:r>
              <a:rPr lang="cs-CZ" baseline="0" dirty="0" smtClean="0"/>
              <a:t> </a:t>
            </a:r>
            <a:r>
              <a:rPr lang="cs-CZ" baseline="0" dirty="0" err="1" smtClean="0"/>
              <a:t>given</a:t>
            </a:r>
            <a:r>
              <a:rPr lang="cs-CZ" baseline="0" dirty="0" smtClean="0"/>
              <a:t> by </a:t>
            </a:r>
            <a:r>
              <a:rPr lang="cs-CZ" baseline="0" dirty="0" err="1" smtClean="0"/>
              <a:t>faculties</a:t>
            </a:r>
            <a:r>
              <a:rPr lang="cs-CZ" baseline="0" dirty="0" smtClean="0"/>
              <a:t>, </a:t>
            </a:r>
            <a:r>
              <a:rPr lang="cs-CZ" baseline="0" dirty="0" err="1" smtClean="0"/>
              <a:t>peers</a:t>
            </a:r>
            <a:r>
              <a:rPr lang="cs-CZ" baseline="0" dirty="0" smtClean="0"/>
              <a:t>, major </a:t>
            </a:r>
            <a:r>
              <a:rPr lang="cs-CZ" baseline="0" dirty="0" err="1" smtClean="0"/>
              <a:t>subjects</a:t>
            </a:r>
            <a:r>
              <a:rPr lang="cs-CZ" baseline="0" dirty="0" smtClean="0"/>
              <a:t>, </a:t>
            </a:r>
            <a:r>
              <a:rPr lang="cs-CZ" baseline="0" dirty="0" err="1" smtClean="0"/>
              <a:t>labour</a:t>
            </a:r>
            <a:r>
              <a:rPr lang="cs-CZ" baseline="0" dirty="0" smtClean="0"/>
              <a:t> market…)</a:t>
            </a:r>
          </a:p>
          <a:p>
            <a:pPr marL="171450" indent="-171450">
              <a:buFontTx/>
              <a:buChar char="-"/>
            </a:pPr>
            <a:r>
              <a:rPr lang="cs-CZ" baseline="0" dirty="0" smtClean="0"/>
              <a:t>TODAY - </a:t>
            </a:r>
            <a:r>
              <a:rPr lang="cs-CZ" baseline="0" dirty="0" err="1" smtClean="0"/>
              <a:t>quite</a:t>
            </a:r>
            <a:r>
              <a:rPr lang="cs-CZ" baseline="0" dirty="0" smtClean="0"/>
              <a:t> </a:t>
            </a:r>
            <a:r>
              <a:rPr lang="cs-CZ" baseline="0" dirty="0" err="1" smtClean="0"/>
              <a:t>traditional</a:t>
            </a:r>
            <a:r>
              <a:rPr lang="cs-CZ" baseline="0" dirty="0" smtClean="0"/>
              <a:t>, </a:t>
            </a:r>
            <a:r>
              <a:rPr lang="cs-CZ" baseline="0" dirty="0" err="1" smtClean="0"/>
              <a:t>frontal</a:t>
            </a:r>
            <a:r>
              <a:rPr lang="cs-CZ" baseline="0" dirty="0" smtClean="0"/>
              <a:t> </a:t>
            </a:r>
            <a:r>
              <a:rPr lang="cs-CZ" baseline="0" dirty="0" err="1" smtClean="0"/>
              <a:t>today</a:t>
            </a:r>
            <a:r>
              <a:rPr lang="cs-CZ" baseline="0" dirty="0" smtClean="0"/>
              <a:t> but </a:t>
            </a:r>
            <a:r>
              <a:rPr lang="cs-CZ" baseline="0" dirty="0" err="1" smtClean="0"/>
              <a:t>the</a:t>
            </a:r>
            <a:r>
              <a:rPr lang="cs-CZ" baseline="0" dirty="0" smtClean="0"/>
              <a:t> rest </a:t>
            </a:r>
            <a:r>
              <a:rPr lang="cs-CZ" baseline="0" dirty="0" err="1" smtClean="0"/>
              <a:t>of</a:t>
            </a:r>
            <a:r>
              <a:rPr lang="cs-CZ" baseline="0" dirty="0" smtClean="0"/>
              <a:t> </a:t>
            </a:r>
            <a:r>
              <a:rPr lang="cs-CZ" baseline="0" dirty="0" err="1" smtClean="0"/>
              <a:t>the</a:t>
            </a:r>
            <a:r>
              <a:rPr lang="cs-CZ" baseline="0" dirty="0" smtClean="0"/>
              <a:t> term </a:t>
            </a:r>
            <a:r>
              <a:rPr lang="cs-CZ" baseline="0" dirty="0" err="1" smtClean="0"/>
              <a:t>will</a:t>
            </a:r>
            <a:r>
              <a:rPr lang="cs-CZ" baseline="0" dirty="0" smtClean="0"/>
              <a:t> </a:t>
            </a:r>
            <a:r>
              <a:rPr lang="cs-CZ" baseline="0" dirty="0" err="1" smtClean="0"/>
              <a:t>be</a:t>
            </a:r>
            <a:r>
              <a:rPr lang="cs-CZ" baseline="0" dirty="0" smtClean="0"/>
              <a:t> very </a:t>
            </a:r>
            <a:r>
              <a:rPr lang="cs-CZ" baseline="0" dirty="0" err="1" smtClean="0"/>
              <a:t>different</a:t>
            </a:r>
            <a:r>
              <a:rPr lang="cs-CZ" baseline="0" dirty="0" smtClean="0"/>
              <a:t> </a:t>
            </a:r>
            <a:r>
              <a:rPr lang="cs-CZ" baseline="0" dirty="0" err="1" smtClean="0"/>
              <a:t>from</a:t>
            </a:r>
            <a:r>
              <a:rPr lang="cs-CZ" baseline="0" dirty="0" smtClean="0"/>
              <a:t> </a:t>
            </a:r>
            <a:r>
              <a:rPr lang="cs-CZ" baseline="0" dirty="0" err="1" smtClean="0"/>
              <a:t>usual</a:t>
            </a:r>
            <a:r>
              <a:rPr lang="cs-CZ" baseline="0" dirty="0" smtClean="0"/>
              <a:t> </a:t>
            </a:r>
            <a:r>
              <a:rPr lang="cs-CZ" baseline="0" dirty="0" err="1" smtClean="0"/>
              <a:t>classes</a:t>
            </a:r>
            <a:endParaRPr lang="cs-CZ" baseline="0" dirty="0" smtClean="0"/>
          </a:p>
          <a:p>
            <a:pPr marL="171450" indent="-171450">
              <a:buFontTx/>
              <a:buChar char="-"/>
            </a:pPr>
            <a:r>
              <a:rPr lang="cs-CZ" baseline="0" dirty="0" err="1" smtClean="0"/>
              <a:t>Mindset</a:t>
            </a:r>
            <a:r>
              <a:rPr lang="cs-CZ" baseline="0" dirty="0" smtClean="0"/>
              <a:t> – </a:t>
            </a:r>
            <a:r>
              <a:rPr lang="cs-CZ" baseline="0" dirty="0" err="1" smtClean="0"/>
              <a:t>you</a:t>
            </a:r>
            <a:r>
              <a:rPr lang="cs-CZ" baseline="0" dirty="0" smtClean="0"/>
              <a:t> </a:t>
            </a:r>
            <a:r>
              <a:rPr lang="cs-CZ" baseline="0" dirty="0" err="1" smtClean="0"/>
              <a:t>decide</a:t>
            </a:r>
            <a:r>
              <a:rPr lang="cs-CZ" baseline="0" dirty="0" smtClean="0"/>
              <a:t> </a:t>
            </a:r>
            <a:r>
              <a:rPr lang="cs-CZ" baseline="0" dirty="0" err="1" smtClean="0"/>
              <a:t>where</a:t>
            </a:r>
            <a:r>
              <a:rPr lang="cs-CZ" baseline="0" dirty="0" smtClean="0"/>
              <a:t> </a:t>
            </a:r>
            <a:r>
              <a:rPr lang="cs-CZ" baseline="0" dirty="0" err="1" smtClean="0"/>
              <a:t>you</a:t>
            </a:r>
            <a:r>
              <a:rPr lang="cs-CZ" baseline="0" dirty="0" smtClean="0"/>
              <a:t> are </a:t>
            </a:r>
            <a:r>
              <a:rPr lang="cs-CZ" baseline="0" dirty="0" err="1" smtClean="0"/>
              <a:t>going</a:t>
            </a:r>
            <a:r>
              <a:rPr lang="cs-CZ" baseline="0" dirty="0" smtClean="0"/>
              <a:t> to go and </a:t>
            </a:r>
            <a:r>
              <a:rPr lang="cs-CZ" baseline="0" dirty="0" err="1" smtClean="0"/>
              <a:t>how</a:t>
            </a:r>
            <a:r>
              <a:rPr lang="cs-CZ" baseline="0" dirty="0" smtClean="0"/>
              <a:t> </a:t>
            </a:r>
            <a:r>
              <a:rPr lang="cs-CZ" baseline="0" dirty="0" err="1" smtClean="0"/>
              <a:t>you</a:t>
            </a:r>
            <a:r>
              <a:rPr lang="cs-CZ" baseline="0" dirty="0" smtClean="0"/>
              <a:t> are </a:t>
            </a:r>
            <a:r>
              <a:rPr lang="cs-CZ" baseline="0" dirty="0" err="1" smtClean="0"/>
              <a:t>going</a:t>
            </a:r>
            <a:r>
              <a:rPr lang="cs-CZ" baseline="0" dirty="0" smtClean="0"/>
              <a:t> to </a:t>
            </a:r>
            <a:r>
              <a:rPr lang="cs-CZ" baseline="0" dirty="0" err="1" smtClean="0"/>
              <a:t>travel</a:t>
            </a:r>
            <a:endParaRPr lang="cs-CZ" baseline="0" dirty="0" smtClean="0"/>
          </a:p>
          <a:p>
            <a:pPr marL="171450" indent="-171450">
              <a:buFontTx/>
              <a:buChar char="-"/>
            </a:pPr>
            <a:r>
              <a:rPr lang="cs-CZ" baseline="0" dirty="0" err="1" smtClean="0"/>
              <a:t>The</a:t>
            </a:r>
            <a:r>
              <a:rPr lang="cs-CZ" baseline="0" dirty="0" smtClean="0"/>
              <a:t> </a:t>
            </a:r>
            <a:r>
              <a:rPr lang="cs-CZ" baseline="0" dirty="0" err="1" smtClean="0"/>
              <a:t>only</a:t>
            </a:r>
            <a:r>
              <a:rPr lang="cs-CZ" baseline="0" dirty="0" smtClean="0"/>
              <a:t> </a:t>
            </a:r>
            <a:r>
              <a:rPr lang="cs-CZ" baseline="0" dirty="0" err="1" smtClean="0"/>
              <a:t>way</a:t>
            </a:r>
            <a:r>
              <a:rPr lang="cs-CZ" baseline="0" dirty="0" smtClean="0"/>
              <a:t> to </a:t>
            </a:r>
            <a:r>
              <a:rPr lang="cs-CZ" baseline="0" dirty="0" err="1" smtClean="0"/>
              <a:t>learn</a:t>
            </a:r>
            <a:r>
              <a:rPr lang="cs-CZ" baseline="0" dirty="0" smtClean="0"/>
              <a:t> </a:t>
            </a:r>
            <a:r>
              <a:rPr lang="cs-CZ" baseline="0" dirty="0" err="1" smtClean="0"/>
              <a:t>successfully</a:t>
            </a:r>
            <a:r>
              <a:rPr lang="cs-CZ" baseline="0" dirty="0" smtClean="0"/>
              <a:t> in </a:t>
            </a:r>
            <a:r>
              <a:rPr lang="cs-CZ" baseline="0" dirty="0" err="1" smtClean="0"/>
              <a:t>the</a:t>
            </a:r>
            <a:r>
              <a:rPr lang="cs-CZ" baseline="0" dirty="0" smtClean="0"/>
              <a:t> long term</a:t>
            </a:r>
          </a:p>
          <a:p>
            <a:pPr marL="171450" indent="-171450">
              <a:buFontTx/>
              <a:buChar char="-"/>
            </a:pPr>
            <a:r>
              <a:rPr lang="cs-CZ" baseline="0" dirty="0" err="1" smtClean="0"/>
              <a:t>Process</a:t>
            </a:r>
            <a:r>
              <a:rPr lang="cs-CZ" baseline="0" dirty="0" smtClean="0"/>
              <a:t> </a:t>
            </a:r>
            <a:r>
              <a:rPr lang="cs-CZ" baseline="0" dirty="0" err="1" smtClean="0"/>
              <a:t>of</a:t>
            </a:r>
            <a:r>
              <a:rPr lang="cs-CZ" baseline="0" dirty="0" smtClean="0"/>
              <a:t> </a:t>
            </a:r>
            <a:r>
              <a:rPr lang="cs-CZ" baseline="0" dirty="0" err="1" smtClean="0"/>
              <a:t>discovery</a:t>
            </a:r>
            <a:endParaRPr lang="cs-CZ" baseline="0" dirty="0" smtClean="0"/>
          </a:p>
          <a:p>
            <a:pPr marL="171450" indent="-171450">
              <a:buFontTx/>
              <a:buChar char="-"/>
            </a:pPr>
            <a:r>
              <a:rPr lang="cs-CZ" baseline="0" dirty="0" err="1" smtClean="0"/>
              <a:t>Freedom</a:t>
            </a:r>
            <a:r>
              <a:rPr lang="cs-CZ" baseline="0" dirty="0" smtClean="0"/>
              <a:t> </a:t>
            </a:r>
            <a:r>
              <a:rPr lang="cs-CZ" baseline="0" dirty="0" err="1" smtClean="0"/>
              <a:t>from</a:t>
            </a:r>
            <a:r>
              <a:rPr lang="cs-CZ" baseline="0" dirty="0" smtClean="0"/>
              <a:t> </a:t>
            </a:r>
            <a:r>
              <a:rPr lang="cs-CZ" baseline="0" dirty="0" err="1" smtClean="0"/>
              <a:t>being</a:t>
            </a:r>
            <a:r>
              <a:rPr lang="cs-CZ" baseline="0" dirty="0" smtClean="0"/>
              <a:t> </a:t>
            </a:r>
            <a:r>
              <a:rPr lang="cs-CZ" baseline="0" dirty="0" err="1" smtClean="0"/>
              <a:t>told</a:t>
            </a:r>
            <a:r>
              <a:rPr lang="cs-CZ" baseline="0" dirty="0" smtClean="0"/>
              <a:t> </a:t>
            </a:r>
            <a:r>
              <a:rPr lang="cs-CZ" baseline="0" dirty="0" err="1" smtClean="0"/>
              <a:t>what</a:t>
            </a:r>
            <a:r>
              <a:rPr lang="cs-CZ" baseline="0" dirty="0" smtClean="0"/>
              <a:t> to do and </a:t>
            </a:r>
            <a:r>
              <a:rPr lang="cs-CZ" baseline="0" dirty="0" err="1" smtClean="0"/>
              <a:t>freedom</a:t>
            </a:r>
            <a:r>
              <a:rPr lang="cs-CZ" baseline="0" dirty="0" smtClean="0"/>
              <a:t> to do </a:t>
            </a:r>
            <a:r>
              <a:rPr lang="cs-CZ" baseline="0" dirty="0" err="1" smtClean="0"/>
              <a:t>what</a:t>
            </a:r>
            <a:r>
              <a:rPr lang="cs-CZ" baseline="0" dirty="0" smtClean="0"/>
              <a:t> </a:t>
            </a:r>
            <a:r>
              <a:rPr lang="cs-CZ" baseline="0" dirty="0" err="1" smtClean="0"/>
              <a:t>you</a:t>
            </a:r>
            <a:r>
              <a:rPr lang="cs-CZ" baseline="0" dirty="0" smtClean="0"/>
              <a:t> </a:t>
            </a:r>
            <a:r>
              <a:rPr lang="cs-CZ" baseline="0" dirty="0" err="1" smtClean="0"/>
              <a:t>think</a:t>
            </a:r>
            <a:r>
              <a:rPr lang="cs-CZ" baseline="0" dirty="0" smtClean="0"/>
              <a:t> </a:t>
            </a:r>
            <a:r>
              <a:rPr lang="cs-CZ" baseline="0" dirty="0" err="1" smtClean="0"/>
              <a:t>is</a:t>
            </a:r>
            <a:r>
              <a:rPr lang="cs-CZ" baseline="0" dirty="0" smtClean="0"/>
              <a:t> </a:t>
            </a:r>
            <a:r>
              <a:rPr lang="cs-CZ" baseline="0" dirty="0" err="1" smtClean="0"/>
              <a:t>best</a:t>
            </a:r>
            <a:r>
              <a:rPr lang="cs-CZ" baseline="0" dirty="0" smtClean="0"/>
              <a:t> </a:t>
            </a:r>
            <a:r>
              <a:rPr lang="cs-CZ" baseline="0" dirty="0" err="1" smtClean="0"/>
              <a:t>for</a:t>
            </a:r>
            <a:r>
              <a:rPr lang="cs-CZ" baseline="0" dirty="0" smtClean="0"/>
              <a:t> </a:t>
            </a:r>
            <a:r>
              <a:rPr lang="cs-CZ" baseline="0" dirty="0" err="1" smtClean="0"/>
              <a:t>you</a:t>
            </a:r>
            <a:endParaRPr lang="cs-CZ" baseline="0" dirty="0" smtClean="0"/>
          </a:p>
          <a:p>
            <a:pPr marL="171450" indent="-171450">
              <a:buFontTx/>
              <a:buChar char="-"/>
            </a:pPr>
            <a:r>
              <a:rPr lang="cs-CZ" baseline="0" dirty="0" smtClean="0"/>
              <a:t>NOT </a:t>
            </a:r>
            <a:r>
              <a:rPr lang="cs-CZ" baseline="0" dirty="0" err="1" smtClean="0"/>
              <a:t>about</a:t>
            </a:r>
            <a:r>
              <a:rPr lang="cs-CZ" baseline="0" dirty="0" smtClean="0"/>
              <a:t> </a:t>
            </a:r>
            <a:r>
              <a:rPr lang="cs-CZ" baseline="0" dirty="0" err="1" smtClean="0"/>
              <a:t>learning</a:t>
            </a:r>
            <a:r>
              <a:rPr lang="cs-CZ" baseline="0" dirty="0" smtClean="0"/>
              <a:t> </a:t>
            </a:r>
            <a:r>
              <a:rPr lang="cs-CZ" baseline="0" dirty="0" err="1" smtClean="0"/>
              <a:t>English</a:t>
            </a:r>
            <a:r>
              <a:rPr lang="cs-CZ" baseline="0" dirty="0" smtClean="0"/>
              <a:t> </a:t>
            </a:r>
            <a:r>
              <a:rPr lang="cs-CZ" baseline="0" dirty="0" err="1" smtClean="0"/>
              <a:t>only</a:t>
            </a:r>
            <a:r>
              <a:rPr lang="cs-CZ" baseline="0" dirty="0" smtClean="0"/>
              <a:t> – </a:t>
            </a:r>
            <a:r>
              <a:rPr lang="cs-CZ" baseline="0" dirty="0" err="1" smtClean="0"/>
              <a:t>learning</a:t>
            </a:r>
            <a:r>
              <a:rPr lang="cs-CZ" baseline="0" dirty="0" smtClean="0"/>
              <a:t> in </a:t>
            </a:r>
            <a:r>
              <a:rPr lang="cs-CZ" baseline="0" dirty="0" err="1" smtClean="0"/>
              <a:t>general</a:t>
            </a:r>
            <a:r>
              <a:rPr lang="cs-CZ" baseline="0" dirty="0" smtClean="0"/>
              <a:t> and </a:t>
            </a:r>
            <a:r>
              <a:rPr lang="cs-CZ" baseline="0" dirty="0" err="1" smtClean="0"/>
              <a:t>self</a:t>
            </a:r>
            <a:r>
              <a:rPr lang="cs-CZ" baseline="0" dirty="0" smtClean="0"/>
              <a:t> </a:t>
            </a:r>
            <a:r>
              <a:rPr lang="cs-CZ" baseline="0" dirty="0" err="1" smtClean="0"/>
              <a:t>development</a:t>
            </a:r>
            <a:r>
              <a:rPr lang="cs-CZ" baseline="0" dirty="0" smtClean="0"/>
              <a:t> </a:t>
            </a:r>
            <a:r>
              <a:rPr lang="cs-CZ" baseline="0" dirty="0" err="1" smtClean="0"/>
              <a:t>will</a:t>
            </a:r>
            <a:r>
              <a:rPr lang="cs-CZ" baseline="0" dirty="0" smtClean="0"/>
              <a:t> </a:t>
            </a:r>
            <a:r>
              <a:rPr lang="cs-CZ" baseline="0" dirty="0" err="1" smtClean="0"/>
              <a:t>be</a:t>
            </a:r>
            <a:r>
              <a:rPr lang="cs-CZ" baseline="0" dirty="0" smtClean="0"/>
              <a:t> </a:t>
            </a:r>
            <a:r>
              <a:rPr lang="cs-CZ" baseline="0" dirty="0" err="1" smtClean="0"/>
              <a:t>influenced</a:t>
            </a:r>
            <a:endParaRPr lang="cs-CZ" baseline="0" dirty="0" smtClean="0"/>
          </a:p>
          <a:p>
            <a:pPr marL="171450" indent="-171450">
              <a:buFontTx/>
              <a:buChar char="-"/>
            </a:pPr>
            <a:r>
              <a:rPr lang="cs-CZ" baseline="0" dirty="0" err="1" smtClean="0"/>
              <a:t>One</a:t>
            </a:r>
            <a:r>
              <a:rPr lang="cs-CZ" baseline="0" dirty="0" smtClean="0"/>
              <a:t> </a:t>
            </a:r>
            <a:r>
              <a:rPr lang="cs-CZ" baseline="0" dirty="0" err="1" smtClean="0"/>
              <a:t>is</a:t>
            </a:r>
            <a:r>
              <a:rPr lang="cs-CZ" baseline="0" dirty="0" smtClean="0"/>
              <a:t> in </a:t>
            </a:r>
            <a:r>
              <a:rPr lang="cs-CZ" baseline="0" dirty="0" err="1" smtClean="0"/>
              <a:t>control</a:t>
            </a:r>
            <a:r>
              <a:rPr lang="cs-CZ" baseline="0" dirty="0" smtClean="0"/>
              <a:t> </a:t>
            </a:r>
            <a:r>
              <a:rPr lang="cs-CZ" baseline="0" dirty="0" err="1" smtClean="0"/>
              <a:t>of</a:t>
            </a:r>
            <a:r>
              <a:rPr lang="cs-CZ" baseline="0" dirty="0" smtClean="0"/>
              <a:t> his / her </a:t>
            </a:r>
            <a:r>
              <a:rPr lang="cs-CZ" baseline="0" dirty="0" err="1" smtClean="0"/>
              <a:t>life</a:t>
            </a:r>
            <a:r>
              <a:rPr lang="cs-CZ" baseline="0" dirty="0" smtClean="0"/>
              <a:t>, </a:t>
            </a:r>
            <a:r>
              <a:rPr lang="cs-CZ" baseline="0" dirty="0" err="1" smtClean="0"/>
              <a:t>learning</a:t>
            </a:r>
            <a:r>
              <a:rPr lang="cs-CZ" baseline="0" dirty="0" smtClean="0"/>
              <a:t>, </a:t>
            </a:r>
            <a:r>
              <a:rPr lang="cs-CZ" baseline="0" dirty="0" err="1" smtClean="0"/>
              <a:t>direction</a:t>
            </a:r>
            <a:r>
              <a:rPr lang="cs-CZ" baseline="0" dirty="0" smtClean="0"/>
              <a:t>…</a:t>
            </a:r>
          </a:p>
          <a:p>
            <a:pPr marL="171450" indent="-171450">
              <a:buFontTx/>
              <a:buChar char="-"/>
            </a:pPr>
            <a:endParaRPr lang="cs-CZ" baseline="0" dirty="0" smtClean="0"/>
          </a:p>
          <a:p>
            <a:pPr marL="0" indent="0">
              <a:buFontTx/>
              <a:buNone/>
            </a:pPr>
            <a:r>
              <a:rPr lang="cs-CZ" baseline="0" dirty="0" smtClean="0"/>
              <a:t>NEEDS ANALYSIS!!!</a:t>
            </a:r>
          </a:p>
          <a:p>
            <a:pPr marL="171450" indent="-171450">
              <a:buFontTx/>
              <a:buChar char="-"/>
            </a:pPr>
            <a:endParaRPr lang="cs-CZ" baseline="0" dirty="0" smtClean="0"/>
          </a:p>
          <a:p>
            <a:pPr marL="171450" indent="-171450">
              <a:buFontTx/>
              <a:buChar char="-"/>
            </a:pPr>
            <a:endParaRPr lang="cs-CZ" baseline="0" dirty="0" smtClean="0"/>
          </a:p>
          <a:p>
            <a:pPr marL="171450" indent="-171450">
              <a:buFontTx/>
              <a:buChar char="-"/>
            </a:pPr>
            <a:r>
              <a:rPr lang="cs-CZ" baseline="0" dirty="0" smtClean="0"/>
              <a:t>TEACHER</a:t>
            </a:r>
          </a:p>
          <a:p>
            <a:pPr marL="171450" indent="-171450">
              <a:buFontTx/>
              <a:buChar char="-"/>
            </a:pPr>
            <a:r>
              <a:rPr lang="cs-CZ" baseline="0" dirty="0" smtClean="0"/>
              <a:t>Not </a:t>
            </a:r>
            <a:r>
              <a:rPr lang="cs-CZ" baseline="0" dirty="0" err="1" smtClean="0"/>
              <a:t>the</a:t>
            </a:r>
            <a:r>
              <a:rPr lang="cs-CZ" baseline="0" dirty="0" smtClean="0"/>
              <a:t> </a:t>
            </a:r>
            <a:r>
              <a:rPr lang="cs-CZ" baseline="0" dirty="0" err="1" smtClean="0"/>
              <a:t>only</a:t>
            </a:r>
            <a:r>
              <a:rPr lang="cs-CZ" baseline="0" dirty="0" smtClean="0"/>
              <a:t> </a:t>
            </a:r>
            <a:r>
              <a:rPr lang="cs-CZ" baseline="0" dirty="0" err="1" smtClean="0"/>
              <a:t>authority</a:t>
            </a:r>
            <a:r>
              <a:rPr lang="cs-CZ" baseline="0" dirty="0" smtClean="0"/>
              <a:t>, </a:t>
            </a:r>
            <a:r>
              <a:rPr lang="cs-CZ" baseline="0" dirty="0" err="1" smtClean="0"/>
              <a:t>facilitator</a:t>
            </a:r>
            <a:r>
              <a:rPr lang="cs-CZ" baseline="0" dirty="0" smtClean="0"/>
              <a:t>, partner</a:t>
            </a:r>
          </a:p>
          <a:p>
            <a:pPr marL="171450" indent="-171450">
              <a:buFontTx/>
              <a:buChar char="-"/>
            </a:pPr>
            <a:r>
              <a:rPr lang="cs-CZ" baseline="0" dirty="0" err="1" smtClean="0"/>
              <a:t>Tourguide</a:t>
            </a:r>
            <a:r>
              <a:rPr lang="cs-CZ" baseline="0" dirty="0" smtClean="0"/>
              <a:t> – </a:t>
            </a:r>
            <a:r>
              <a:rPr lang="cs-CZ" baseline="0" dirty="0" err="1" smtClean="0"/>
              <a:t>can</a:t>
            </a:r>
            <a:r>
              <a:rPr lang="cs-CZ" baseline="0" dirty="0" smtClean="0"/>
              <a:t> </a:t>
            </a:r>
            <a:r>
              <a:rPr lang="cs-CZ" baseline="0" dirty="0" err="1" smtClean="0"/>
              <a:t>help</a:t>
            </a:r>
            <a:r>
              <a:rPr lang="cs-CZ" baseline="0" dirty="0" smtClean="0"/>
              <a:t> </a:t>
            </a:r>
          </a:p>
          <a:p>
            <a:pPr marL="171450" indent="-171450">
              <a:buFontTx/>
              <a:buChar char="-"/>
            </a:pPr>
            <a:endParaRPr lang="cs-CZ" baseline="0" dirty="0" smtClean="0"/>
          </a:p>
          <a:p>
            <a:pPr marL="171450" indent="-171450">
              <a:buFontTx/>
              <a:buChar char="-"/>
            </a:pPr>
            <a:r>
              <a:rPr lang="cs-CZ" baseline="0" dirty="0" smtClean="0"/>
              <a:t>STUDENT</a:t>
            </a:r>
          </a:p>
          <a:p>
            <a:pPr marL="171450" indent="-171450">
              <a:buFontTx/>
              <a:buChar char="-"/>
            </a:pPr>
            <a:r>
              <a:rPr lang="cs-CZ" baseline="0" dirty="0" smtClean="0"/>
              <a:t>Partner, expert on his / her </a:t>
            </a:r>
            <a:r>
              <a:rPr lang="cs-CZ" baseline="0" dirty="0" err="1" smtClean="0"/>
              <a:t>own</a:t>
            </a:r>
            <a:r>
              <a:rPr lang="cs-CZ" baseline="0" dirty="0" smtClean="0"/>
              <a:t> </a:t>
            </a:r>
            <a:r>
              <a:rPr lang="cs-CZ" baseline="0" dirty="0" err="1" smtClean="0"/>
              <a:t>learning</a:t>
            </a:r>
            <a:endParaRPr lang="cs-CZ" baseline="0" dirty="0" smtClean="0"/>
          </a:p>
          <a:p>
            <a:pPr marL="171450" indent="-171450">
              <a:buFontTx/>
              <a:buChar char="-"/>
            </a:pPr>
            <a:endParaRPr lang="cs-CZ"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cs-CZ" b="1" i="1" baseline="0" dirty="0" smtClean="0"/>
              <a:t>To </a:t>
            </a:r>
            <a:r>
              <a:rPr lang="cs-CZ" b="1" i="1" baseline="0" dirty="0" err="1" smtClean="0"/>
              <a:t>have</a:t>
            </a:r>
            <a:r>
              <a:rPr lang="cs-CZ" b="1" i="1" baseline="0" dirty="0" smtClean="0"/>
              <a:t> </a:t>
            </a:r>
            <a:r>
              <a:rPr lang="cs-CZ" b="1" i="1" baseline="0" dirty="0" err="1" smtClean="0"/>
              <a:t>the</a:t>
            </a:r>
            <a:r>
              <a:rPr lang="cs-CZ" b="1" i="1" baseline="0" dirty="0" smtClean="0"/>
              <a:t> </a:t>
            </a:r>
            <a:r>
              <a:rPr lang="cs-CZ" b="1" i="1" baseline="0" dirty="0" err="1" smtClean="0"/>
              <a:t>instruments</a:t>
            </a:r>
            <a:r>
              <a:rPr lang="cs-CZ" b="1" i="1" baseline="0" dirty="0" smtClean="0"/>
              <a:t> and </a:t>
            </a:r>
            <a:r>
              <a:rPr lang="cs-CZ" b="1" i="1" baseline="0" dirty="0" err="1" smtClean="0"/>
              <a:t>tools</a:t>
            </a:r>
            <a:r>
              <a:rPr lang="cs-CZ" b="1" i="1" baseline="0" dirty="0" smtClean="0"/>
              <a:t>, </a:t>
            </a:r>
            <a:r>
              <a:rPr lang="cs-CZ" b="1" i="1" baseline="0" dirty="0" err="1" smtClean="0"/>
              <a:t>different</a:t>
            </a:r>
            <a:r>
              <a:rPr lang="cs-CZ" b="1" i="1" baseline="0" dirty="0" smtClean="0"/>
              <a:t> </a:t>
            </a:r>
            <a:r>
              <a:rPr lang="cs-CZ" b="1" i="1" baseline="0" dirty="0" err="1" smtClean="0"/>
              <a:t>perspective</a:t>
            </a:r>
            <a:r>
              <a:rPr lang="cs-CZ" b="1" i="1" baseline="0" dirty="0" smtClean="0"/>
              <a:t> – </a:t>
            </a:r>
            <a:r>
              <a:rPr lang="cs-CZ" b="1" i="1" baseline="0" dirty="0" err="1" smtClean="0"/>
              <a:t>the</a:t>
            </a:r>
            <a:r>
              <a:rPr lang="cs-CZ" b="1" i="1" baseline="0" dirty="0" smtClean="0"/>
              <a:t> session </a:t>
            </a:r>
            <a:r>
              <a:rPr lang="cs-CZ" b="1" i="1" baseline="0" dirty="0" err="1" smtClean="0"/>
              <a:t>today</a:t>
            </a:r>
            <a:r>
              <a:rPr lang="cs-CZ" b="1" i="1" baseline="0" dirty="0" smtClean="0"/>
              <a:t> </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cs-CZ" b="1" i="1"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cs-CZ" b="1" i="0" baseline="0" dirty="0" smtClean="0"/>
              <a:t>CEFR </a:t>
            </a:r>
            <a:r>
              <a:rPr lang="cs-CZ" b="1" i="0" baseline="0" dirty="0" err="1" smtClean="0"/>
              <a:t>activity</a:t>
            </a:r>
            <a:endParaRPr lang="cs-CZ" b="1" i="0"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cs-CZ" baseline="0" dirty="0" smtClean="0"/>
          </a:p>
          <a:p>
            <a:pPr marL="171450" indent="-171450">
              <a:buFontTx/>
              <a:buChar char="-"/>
            </a:pPr>
            <a:endParaRPr lang="cs-CZ"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5</a:t>
            </a:fld>
            <a:endParaRPr lang="cs-CZ"/>
          </a:p>
        </p:txBody>
      </p:sp>
    </p:spTree>
    <p:extLst>
      <p:ext uri="{BB962C8B-B14F-4D97-AF65-F5344CB8AC3E}">
        <p14:creationId xmlns:p14="http://schemas.microsoft.com/office/powerpoint/2010/main" val="14903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dirty="0" err="1" smtClean="0"/>
              <a:t>Taking</a:t>
            </a:r>
            <a:r>
              <a:rPr lang="cs-CZ" b="0" dirty="0" smtClean="0"/>
              <a:t> </a:t>
            </a:r>
            <a:r>
              <a:rPr lang="cs-CZ" b="0" dirty="0" err="1" smtClean="0"/>
              <a:t>resposibility</a:t>
            </a:r>
            <a:r>
              <a:rPr lang="cs-CZ" b="0" dirty="0" smtClean="0"/>
              <a:t>, </a:t>
            </a:r>
            <a:r>
              <a:rPr lang="cs-CZ" b="0" dirty="0" err="1" smtClean="0"/>
              <a:t>active</a:t>
            </a:r>
            <a:r>
              <a:rPr lang="cs-CZ" b="0" dirty="0" smtClean="0"/>
              <a:t> part, </a:t>
            </a:r>
            <a:r>
              <a:rPr lang="cs-CZ" b="0" dirty="0" err="1" smtClean="0"/>
              <a:t>being</a:t>
            </a:r>
            <a:r>
              <a:rPr lang="cs-CZ" b="0" dirty="0" smtClean="0"/>
              <a:t> pro-</a:t>
            </a:r>
            <a:r>
              <a:rPr lang="cs-CZ" b="0" dirty="0" err="1" smtClean="0"/>
              <a:t>active</a:t>
            </a:r>
            <a:r>
              <a:rPr lang="cs-CZ" b="0" dirty="0" smtClean="0"/>
              <a:t>,</a:t>
            </a:r>
            <a:r>
              <a:rPr lang="cs-CZ" b="0" baseline="0" dirty="0" smtClean="0"/>
              <a:t> </a:t>
            </a:r>
            <a:r>
              <a:rPr lang="cs-CZ" b="0" baseline="0" dirty="0" err="1" smtClean="0"/>
              <a:t>making</a:t>
            </a:r>
            <a:r>
              <a:rPr lang="cs-CZ" b="0" baseline="0" dirty="0" smtClean="0"/>
              <a:t> </a:t>
            </a:r>
            <a:r>
              <a:rPr lang="cs-CZ" b="0" baseline="0" dirty="0" err="1" smtClean="0"/>
              <a:t>decisions</a:t>
            </a:r>
            <a:r>
              <a:rPr lang="cs-CZ" b="0" baseline="0" dirty="0" smtClean="0"/>
              <a:t>, </a:t>
            </a:r>
            <a:r>
              <a:rPr lang="cs-CZ" b="0" baseline="0" dirty="0" err="1" smtClean="0"/>
              <a:t>accepting</a:t>
            </a:r>
            <a:r>
              <a:rPr lang="cs-CZ" b="0" baseline="0" dirty="0" smtClean="0"/>
              <a:t> </a:t>
            </a:r>
            <a:r>
              <a:rPr lang="cs-CZ" b="0" baseline="0" dirty="0" err="1" smtClean="0"/>
              <a:t>the</a:t>
            </a:r>
            <a:r>
              <a:rPr lang="cs-CZ" b="0" baseline="0" dirty="0" smtClean="0"/>
              <a:t> </a:t>
            </a:r>
            <a:r>
              <a:rPr lang="cs-CZ" b="0" baseline="0" dirty="0" err="1" smtClean="0"/>
              <a:t>consequences</a:t>
            </a:r>
            <a:r>
              <a:rPr lang="cs-CZ" b="0" baseline="0" dirty="0" smtClean="0"/>
              <a:t> </a:t>
            </a:r>
            <a:r>
              <a:rPr lang="cs-CZ" b="0" baseline="0" dirty="0" err="1" smtClean="0"/>
              <a:t>of</a:t>
            </a:r>
            <a:r>
              <a:rPr lang="cs-CZ" b="0" baseline="0" dirty="0" smtClean="0"/>
              <a:t> </a:t>
            </a:r>
            <a:r>
              <a:rPr lang="cs-CZ" b="0" baseline="0" dirty="0" err="1" smtClean="0"/>
              <a:t>those</a:t>
            </a:r>
            <a:r>
              <a:rPr lang="cs-CZ" b="0" baseline="0" dirty="0" smtClean="0"/>
              <a:t> </a:t>
            </a:r>
            <a:r>
              <a:rPr lang="cs-CZ" b="0" baseline="0" dirty="0" err="1" smtClean="0"/>
              <a:t>decisions</a:t>
            </a:r>
            <a:r>
              <a:rPr lang="cs-CZ" b="0" baseline="0" dirty="0" smtClean="0"/>
              <a:t>…</a:t>
            </a:r>
            <a:endParaRPr lang="cs-CZ" b="0" dirty="0" smtClean="0"/>
          </a:p>
          <a:p>
            <a:endParaRPr lang="cs-CZ" b="1" dirty="0" smtClean="0"/>
          </a:p>
          <a:p>
            <a:r>
              <a:rPr lang="cs-CZ" b="1" dirty="0" smtClean="0"/>
              <a:t>PLANNING</a:t>
            </a:r>
          </a:p>
          <a:p>
            <a:r>
              <a:rPr lang="en-US" sz="1200" b="0" i="0" u="none" strike="noStrike" kern="1200" baseline="0" dirty="0" smtClean="0">
                <a:solidFill>
                  <a:schemeClr val="tx1"/>
                </a:solidFill>
                <a:latin typeface="+mn-lt"/>
                <a:ea typeface="+mn-ea"/>
                <a:cs typeface="+mn-cs"/>
              </a:rPr>
              <a:t>Understand “goals” and illustrate and/or describe their own personal goals for participation in English</a:t>
            </a:r>
          </a:p>
          <a:p>
            <a:r>
              <a:rPr lang="cs-CZ" sz="1200" b="0" i="0" u="none" strike="noStrike" kern="1200" baseline="0" dirty="0" err="1" smtClean="0">
                <a:solidFill>
                  <a:schemeClr val="tx1"/>
                </a:solidFill>
                <a:latin typeface="+mn-lt"/>
                <a:ea typeface="+mn-ea"/>
                <a:cs typeface="+mn-cs"/>
              </a:rPr>
              <a:t>classes</a:t>
            </a:r>
            <a:r>
              <a:rPr lang="cs-CZ"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 Set goals related to working, parenting, and/or participating in their community.</a:t>
            </a:r>
          </a:p>
          <a:p>
            <a:r>
              <a:rPr lang="en-US" sz="1200" b="0" i="0" u="none" strike="noStrike" kern="1200" baseline="0" dirty="0" smtClean="0">
                <a:solidFill>
                  <a:schemeClr val="tx1"/>
                </a:solidFill>
                <a:latin typeface="+mn-lt"/>
                <a:ea typeface="+mn-ea"/>
                <a:cs typeface="+mn-cs"/>
              </a:rPr>
              <a:t>• Differentiate between long and short-term goals.</a:t>
            </a:r>
          </a:p>
          <a:p>
            <a:r>
              <a:rPr lang="en-US" sz="1200" b="0" i="0" u="none" strike="noStrike" kern="1200" baseline="0" dirty="0" smtClean="0">
                <a:solidFill>
                  <a:schemeClr val="tx1"/>
                </a:solidFill>
                <a:latin typeface="+mn-lt"/>
                <a:ea typeface="+mn-ea"/>
                <a:cs typeface="+mn-cs"/>
              </a:rPr>
              <a:t>• Outline activities that will help them achieve their goals.</a:t>
            </a:r>
          </a:p>
          <a:p>
            <a:r>
              <a:rPr lang="en-US" sz="1200" b="0" i="0" u="none" strike="noStrike" kern="1200" baseline="0" dirty="0" smtClean="0">
                <a:solidFill>
                  <a:schemeClr val="tx1"/>
                </a:solidFill>
                <a:latin typeface="+mn-lt"/>
                <a:ea typeface="+mn-ea"/>
                <a:cs typeface="+mn-cs"/>
              </a:rPr>
              <a:t>• Identify obstacles to meeting their goals.</a:t>
            </a:r>
          </a:p>
          <a:p>
            <a:r>
              <a:rPr lang="en-US" sz="1200" b="0" i="0" u="none" strike="noStrike" kern="1200" baseline="0" dirty="0" smtClean="0">
                <a:solidFill>
                  <a:schemeClr val="tx1"/>
                </a:solidFill>
                <a:latin typeface="+mn-lt"/>
                <a:ea typeface="+mn-ea"/>
                <a:cs typeface="+mn-cs"/>
              </a:rPr>
              <a:t>• Identify community resources and sources of support for meeting their goals.</a:t>
            </a:r>
          </a:p>
          <a:p>
            <a:r>
              <a:rPr lang="en-US" sz="1200" b="0" i="0" u="none" strike="noStrike" kern="1200" baseline="0" dirty="0" smtClean="0">
                <a:solidFill>
                  <a:schemeClr val="tx1"/>
                </a:solidFill>
                <a:latin typeface="+mn-lt"/>
                <a:ea typeface="+mn-ea"/>
                <a:cs typeface="+mn-cs"/>
              </a:rPr>
              <a:t>• Develop and practice skills necessary to achieving their personal goals.</a:t>
            </a:r>
            <a:endParaRPr lang="cs-CZ" sz="1200" b="0" i="0" u="none" strike="noStrike" kern="1200" baseline="0" dirty="0" smtClean="0">
              <a:solidFill>
                <a:schemeClr val="tx1"/>
              </a:solidFill>
              <a:latin typeface="+mn-lt"/>
              <a:ea typeface="+mn-ea"/>
              <a:cs typeface="+mn-cs"/>
            </a:endParaRPr>
          </a:p>
          <a:p>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Review and update learning goals throughout the program.</a:t>
            </a:r>
          </a:p>
          <a:p>
            <a:r>
              <a:rPr lang="en-US" sz="1200" b="0" i="0" u="none" strike="noStrike" kern="1200" baseline="0" dirty="0" smtClean="0">
                <a:solidFill>
                  <a:schemeClr val="tx1"/>
                </a:solidFill>
                <a:latin typeface="+mn-lt"/>
                <a:ea typeface="+mn-ea"/>
                <a:cs typeface="+mn-cs"/>
              </a:rPr>
              <a:t>• Revise course of action for meeting goals.</a:t>
            </a:r>
          </a:p>
          <a:p>
            <a:r>
              <a:rPr lang="en-US" sz="1200" b="0" i="0" u="none" strike="noStrike" kern="1200" baseline="0" dirty="0" smtClean="0">
                <a:solidFill>
                  <a:schemeClr val="tx1"/>
                </a:solidFill>
                <a:latin typeface="+mn-lt"/>
                <a:ea typeface="+mn-ea"/>
                <a:cs typeface="+mn-cs"/>
              </a:rPr>
              <a:t>• Identify and develop new strategies to achieve learning goals.</a:t>
            </a:r>
          </a:p>
          <a:p>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Explore</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additional</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educational</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opportunities</a:t>
            </a:r>
            <a:r>
              <a:rPr lang="cs-CZ" sz="1200" b="0" i="0" u="none" strike="noStrike" kern="1200" baseline="0" dirty="0" smtClean="0">
                <a:solidFill>
                  <a:schemeClr val="tx1"/>
                </a:solidFill>
                <a:latin typeface="+mn-lt"/>
                <a:ea typeface="+mn-ea"/>
                <a:cs typeface="+mn-cs"/>
              </a:rPr>
              <a:t>.</a:t>
            </a:r>
          </a:p>
          <a:p>
            <a:endParaRPr lang="cs-CZ" sz="1200" b="0" i="0" u="none" strike="noStrike" kern="1200" baseline="0" dirty="0" smtClean="0">
              <a:solidFill>
                <a:schemeClr val="tx1"/>
              </a:solidFill>
              <a:latin typeface="+mn-lt"/>
              <a:ea typeface="+mn-ea"/>
              <a:cs typeface="+mn-cs"/>
            </a:endParaRPr>
          </a:p>
          <a:p>
            <a:r>
              <a:rPr lang="cs-CZ" sz="1200" b="1" i="0" u="none" strike="noStrike" kern="1200" baseline="0" dirty="0" smtClean="0">
                <a:solidFill>
                  <a:schemeClr val="tx1"/>
                </a:solidFill>
                <a:latin typeface="+mn-lt"/>
                <a:ea typeface="+mn-ea"/>
                <a:cs typeface="+mn-cs"/>
              </a:rPr>
              <a:t>Monitoring</a:t>
            </a:r>
          </a:p>
          <a:p>
            <a:r>
              <a:rPr lang="en-US" sz="1200" b="0" i="0" u="none" strike="noStrike" kern="1200" baseline="0" dirty="0" smtClean="0">
                <a:solidFill>
                  <a:schemeClr val="tx1"/>
                </a:solidFill>
                <a:latin typeface="+mn-lt"/>
                <a:ea typeface="+mn-ea"/>
                <a:cs typeface="+mn-cs"/>
              </a:rPr>
              <a:t>Identify their previous learning experiences.</a:t>
            </a:r>
          </a:p>
          <a:p>
            <a:r>
              <a:rPr lang="en-US" sz="1200" b="0" i="0" u="none" strike="noStrike" kern="1200" baseline="0" dirty="0" smtClean="0">
                <a:solidFill>
                  <a:schemeClr val="tx1"/>
                </a:solidFill>
                <a:latin typeface="+mn-lt"/>
                <a:ea typeface="+mn-ea"/>
                <a:cs typeface="+mn-cs"/>
              </a:rPr>
              <a:t>• Express likes and dislikes about learning activities.</a:t>
            </a:r>
          </a:p>
          <a:p>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Understand</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strengths</a:t>
            </a:r>
            <a:r>
              <a:rPr lang="cs-CZ" sz="1200" b="0" i="0" u="none" strike="noStrike" kern="1200" baseline="0" dirty="0" smtClean="0">
                <a:solidFill>
                  <a:schemeClr val="tx1"/>
                </a:solidFill>
                <a:latin typeface="+mn-lt"/>
                <a:ea typeface="+mn-ea"/>
                <a:cs typeface="+mn-cs"/>
              </a:rPr>
              <a:t>” and “</a:t>
            </a:r>
            <a:r>
              <a:rPr lang="cs-CZ" sz="1200" b="0" i="0" u="none" strike="noStrike" kern="1200" baseline="0" dirty="0" err="1" smtClean="0">
                <a:solidFill>
                  <a:schemeClr val="tx1"/>
                </a:solidFill>
                <a:latin typeface="+mn-lt"/>
                <a:ea typeface="+mn-ea"/>
                <a:cs typeface="+mn-cs"/>
              </a:rPr>
              <a:t>weaknesses</a:t>
            </a:r>
            <a:r>
              <a:rPr lang="cs-CZ"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 Recognize learning modalities/preferences in simple terms (e.g., see, hear, feel, do).</a:t>
            </a:r>
          </a:p>
          <a:p>
            <a:r>
              <a:rPr lang="en-US" sz="1200" b="0" i="0" u="none" strike="noStrike" kern="1200" baseline="0" dirty="0" smtClean="0">
                <a:solidFill>
                  <a:schemeClr val="tx1"/>
                </a:solidFill>
                <a:latin typeface="+mn-lt"/>
                <a:ea typeface="+mn-ea"/>
                <a:cs typeface="+mn-cs"/>
              </a:rPr>
              <a:t>• Self assess (using instructor-provided tool) learning styles and preferences, strengths and weaknesses</a:t>
            </a:r>
          </a:p>
          <a:p>
            <a:r>
              <a:rPr lang="en-US" sz="1200" b="0" i="0" u="none" strike="noStrike" kern="1200" baseline="0" dirty="0" smtClean="0">
                <a:solidFill>
                  <a:schemeClr val="tx1"/>
                </a:solidFill>
                <a:latin typeface="+mn-lt"/>
                <a:ea typeface="+mn-ea"/>
                <a:cs typeface="+mn-cs"/>
              </a:rPr>
              <a:t>• Share and explain their own learning preferences and learning strategies to others.</a:t>
            </a:r>
          </a:p>
          <a:p>
            <a:r>
              <a:rPr lang="en-US" sz="1200" b="0" i="0" u="none" strike="noStrike" kern="1200" baseline="0" dirty="0" smtClean="0">
                <a:solidFill>
                  <a:schemeClr val="tx1"/>
                </a:solidFill>
                <a:latin typeface="+mn-lt"/>
                <a:ea typeface="+mn-ea"/>
                <a:cs typeface="+mn-cs"/>
              </a:rPr>
              <a:t>• Describe how one’s learning preference affects how one learns.</a:t>
            </a:r>
          </a:p>
          <a:p>
            <a:r>
              <a:rPr lang="en-US" sz="1200" b="0" i="0" u="none" strike="noStrike" kern="1200" baseline="0" dirty="0" smtClean="0">
                <a:solidFill>
                  <a:schemeClr val="tx1"/>
                </a:solidFill>
                <a:latin typeface="+mn-lt"/>
                <a:ea typeface="+mn-ea"/>
                <a:cs typeface="+mn-cs"/>
              </a:rPr>
              <a:t>• Recognize learning modalities/preferences in more complex terms (e.g., visual, auditory, oral,</a:t>
            </a:r>
          </a:p>
          <a:p>
            <a:r>
              <a:rPr lang="cs-CZ" sz="1200" b="0" i="0" u="none" strike="noStrike" kern="1200" baseline="0" dirty="0" err="1" smtClean="0">
                <a:solidFill>
                  <a:schemeClr val="tx1"/>
                </a:solidFill>
                <a:latin typeface="+mn-lt"/>
                <a:ea typeface="+mn-ea"/>
                <a:cs typeface="+mn-cs"/>
              </a:rPr>
              <a:t>kinesthetic</a:t>
            </a:r>
            <a:r>
              <a:rPr lang="cs-CZ"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 Identify learning styles in terms of preferred way to take in information (concretely or abstractly) and in</a:t>
            </a:r>
          </a:p>
          <a:p>
            <a:r>
              <a:rPr lang="en-US" sz="1200" b="0" i="0" u="none" strike="noStrike" kern="1200" baseline="0" dirty="0" smtClean="0">
                <a:solidFill>
                  <a:schemeClr val="tx1"/>
                </a:solidFill>
                <a:latin typeface="+mn-lt"/>
                <a:ea typeface="+mn-ea"/>
                <a:cs typeface="+mn-cs"/>
              </a:rPr>
              <a:t>terms of preferred way to process information (through observation/reflection or through</a:t>
            </a:r>
          </a:p>
          <a:p>
            <a:r>
              <a:rPr lang="cs-CZ" sz="1200" b="0" i="0" u="none" strike="noStrike" kern="1200" baseline="0" dirty="0" err="1" smtClean="0">
                <a:solidFill>
                  <a:schemeClr val="tx1"/>
                </a:solidFill>
                <a:latin typeface="+mn-lt"/>
                <a:ea typeface="+mn-ea"/>
                <a:cs typeface="+mn-cs"/>
              </a:rPr>
              <a:t>experience</a:t>
            </a:r>
            <a:r>
              <a:rPr lang="cs-CZ" sz="1200" b="0" i="0" u="none" strike="noStrike" kern="1200" baseline="0" dirty="0" smtClean="0">
                <a:solidFill>
                  <a:schemeClr val="tx1"/>
                </a:solidFill>
                <a:latin typeface="+mn-lt"/>
                <a:ea typeface="+mn-ea"/>
                <a:cs typeface="+mn-cs"/>
              </a:rPr>
              <a:t>/</a:t>
            </a:r>
            <a:r>
              <a:rPr lang="cs-CZ" sz="1200" b="0" i="0" u="none" strike="noStrike" kern="1200" baseline="0" dirty="0" err="1" smtClean="0">
                <a:solidFill>
                  <a:schemeClr val="tx1"/>
                </a:solidFill>
                <a:latin typeface="+mn-lt"/>
                <a:ea typeface="+mn-ea"/>
                <a:cs typeface="+mn-cs"/>
              </a:rPr>
              <a:t>action</a:t>
            </a:r>
            <a:r>
              <a:rPr lang="cs-CZ" sz="1200" b="0" i="0" u="none" strike="noStrike" kern="1200" baseline="0" dirty="0" smtClean="0">
                <a:solidFill>
                  <a:schemeClr val="tx1"/>
                </a:solidFill>
                <a:latin typeface="+mn-lt"/>
                <a:ea typeface="+mn-ea"/>
                <a:cs typeface="+mn-cs"/>
              </a:rPr>
              <a:t>).</a:t>
            </a:r>
          </a:p>
          <a:p>
            <a:endParaRPr lang="cs-CZ" sz="1200" b="0" i="0" u="none" strike="noStrike" kern="1200" baseline="0" dirty="0" smtClean="0">
              <a:solidFill>
                <a:schemeClr val="tx1"/>
              </a:solidFill>
              <a:latin typeface="+mn-lt"/>
              <a:ea typeface="+mn-ea"/>
              <a:cs typeface="+mn-cs"/>
            </a:endParaRPr>
          </a:p>
          <a:p>
            <a:r>
              <a:rPr lang="cs-CZ" sz="1200" b="1" i="0" u="none" strike="noStrike" kern="1200" baseline="0" dirty="0" err="1" smtClean="0">
                <a:solidFill>
                  <a:schemeClr val="tx1"/>
                </a:solidFill>
                <a:latin typeface="+mn-lt"/>
                <a:ea typeface="+mn-ea"/>
                <a:cs typeface="+mn-cs"/>
              </a:rPr>
              <a:t>Evaluating</a:t>
            </a:r>
            <a:endParaRPr lang="cs-CZ" sz="1200" b="1"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Express feelings about class in simple terms: I like…</a:t>
            </a:r>
          </a:p>
          <a:p>
            <a:r>
              <a:rPr lang="en-US" sz="1200" b="0" i="0" u="none" strike="noStrike" kern="1200" baseline="0" dirty="0" smtClean="0">
                <a:solidFill>
                  <a:schemeClr val="tx1"/>
                </a:solidFill>
                <a:latin typeface="+mn-lt"/>
                <a:ea typeface="+mn-ea"/>
                <a:cs typeface="+mn-cs"/>
              </a:rPr>
              <a:t>• Illustrate/describe progress toward their goals.</a:t>
            </a:r>
          </a:p>
          <a:p>
            <a:r>
              <a:rPr lang="en-US" sz="1200" b="0" i="0" u="none" strike="noStrike" kern="1200" baseline="0" dirty="0" smtClean="0">
                <a:solidFill>
                  <a:schemeClr val="tx1"/>
                </a:solidFill>
                <a:latin typeface="+mn-lt"/>
                <a:ea typeface="+mn-ea"/>
                <a:cs typeface="+mn-cs"/>
              </a:rPr>
              <a:t>• Monitor and assess their progress (with, and later without, instructor guidance).</a:t>
            </a:r>
          </a:p>
          <a:p>
            <a:r>
              <a:rPr lang="en-US" sz="1200" b="0" i="0" u="none" strike="noStrike" kern="1200" baseline="0" dirty="0" smtClean="0">
                <a:solidFill>
                  <a:schemeClr val="tx1"/>
                </a:solidFill>
                <a:latin typeface="+mn-lt"/>
                <a:ea typeface="+mn-ea"/>
                <a:cs typeface="+mn-cs"/>
              </a:rPr>
              <a:t>• Provide feedback to instructor about needs/preferences.</a:t>
            </a:r>
          </a:p>
          <a:p>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Identify</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achieved</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goals</a:t>
            </a:r>
            <a:r>
              <a:rPr lang="cs-CZ"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 Determine next steps/changes to plans and activities.</a:t>
            </a:r>
          </a:p>
          <a:p>
            <a:r>
              <a:rPr lang="en-US" sz="1200" b="0" i="0" u="none" strike="noStrike" kern="1200" baseline="0" dirty="0" smtClean="0">
                <a:solidFill>
                  <a:schemeClr val="tx1"/>
                </a:solidFill>
                <a:latin typeface="+mn-lt"/>
                <a:ea typeface="+mn-ea"/>
                <a:cs typeface="+mn-cs"/>
              </a:rPr>
              <a:t>• Report new needs (goals) as they arise.</a:t>
            </a:r>
          </a:p>
          <a:p>
            <a:r>
              <a:rPr lang="en-US" sz="1200" b="0" i="0" u="none" strike="noStrike" kern="1200" baseline="0" dirty="0" smtClean="0">
                <a:solidFill>
                  <a:schemeClr val="tx1"/>
                </a:solidFill>
                <a:latin typeface="+mn-lt"/>
                <a:ea typeface="+mn-ea"/>
                <a:cs typeface="+mn-cs"/>
              </a:rPr>
              <a:t>• Demonstrate an understanding of evaluations and surveys (e.g., on-the-job, in school, customer service,</a:t>
            </a:r>
          </a:p>
          <a:p>
            <a:r>
              <a:rPr lang="cs-CZ" sz="1200" b="0" i="0" u="none" strike="noStrike" kern="1200" baseline="0" dirty="0" err="1" smtClean="0">
                <a:solidFill>
                  <a:schemeClr val="tx1"/>
                </a:solidFill>
                <a:latin typeface="+mn-lt"/>
                <a:ea typeface="+mn-ea"/>
                <a:cs typeface="+mn-cs"/>
              </a:rPr>
              <a:t>etc</a:t>
            </a:r>
            <a:r>
              <a:rPr lang="cs-CZ" sz="1200" b="0" i="0" u="none" strike="noStrike" kern="1200" baseline="0" dirty="0" smtClean="0">
                <a:solidFill>
                  <a:schemeClr val="tx1"/>
                </a:solidFill>
                <a:latin typeface="+mn-lt"/>
                <a:ea typeface="+mn-ea"/>
                <a:cs typeface="+mn-cs"/>
              </a:rPr>
              <a:t>.).</a:t>
            </a:r>
          </a:p>
          <a:p>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Seek</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additional</a:t>
            </a:r>
            <a:r>
              <a:rPr lang="cs-CZ" sz="1200" b="0" i="0" u="none" strike="noStrike" kern="1200" baseline="0" dirty="0" smtClean="0">
                <a:solidFill>
                  <a:schemeClr val="tx1"/>
                </a:solidFill>
                <a:latin typeface="+mn-lt"/>
                <a:ea typeface="+mn-ea"/>
                <a:cs typeface="+mn-cs"/>
              </a:rPr>
              <a:t>/</a:t>
            </a:r>
            <a:r>
              <a:rPr lang="cs-CZ" sz="1200" b="0" i="0" u="none" strike="noStrike" kern="1200" baseline="0" dirty="0" err="1" smtClean="0">
                <a:solidFill>
                  <a:schemeClr val="tx1"/>
                </a:solidFill>
                <a:latin typeface="+mn-lt"/>
                <a:ea typeface="+mn-ea"/>
                <a:cs typeface="+mn-cs"/>
              </a:rPr>
              <a:t>supplemental</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learning</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opportunities</a:t>
            </a:r>
            <a:r>
              <a:rPr lang="cs-CZ"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 Learn independently of group activities/instructor input.</a:t>
            </a:r>
            <a:endParaRPr lang="cs-CZ"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r>
              <a:rPr lang="cs-CZ" sz="1200" b="1" i="0" u="none" strike="noStrike" kern="1200" baseline="0" dirty="0" smtClean="0">
                <a:solidFill>
                  <a:schemeClr val="tx1"/>
                </a:solidFill>
                <a:latin typeface="+mn-lt"/>
                <a:ea typeface="+mn-ea"/>
                <a:cs typeface="+mn-cs"/>
              </a:rPr>
              <a:t>SWOT</a:t>
            </a:r>
            <a:endParaRPr lang="cs-CZ" b="1"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6</a:t>
            </a:fld>
            <a:endParaRPr lang="cs-CZ"/>
          </a:p>
        </p:txBody>
      </p:sp>
    </p:spTree>
    <p:extLst>
      <p:ext uri="{BB962C8B-B14F-4D97-AF65-F5344CB8AC3E}">
        <p14:creationId xmlns:p14="http://schemas.microsoft.com/office/powerpoint/2010/main" val="14903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7</a:t>
            </a:fld>
            <a:endParaRPr lang="cs-CZ"/>
          </a:p>
        </p:txBody>
      </p:sp>
    </p:spTree>
    <p:extLst>
      <p:ext uri="{BB962C8B-B14F-4D97-AF65-F5344CB8AC3E}">
        <p14:creationId xmlns:p14="http://schemas.microsoft.com/office/powerpoint/2010/main" val="14903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smtClean="0"/>
              <a:t>One of the key aspects to consider in defining Learner Autonomy is whether we view it as a means to an end (learning a foreign language) or as an end in itself (making people autonomous learners). These two options do not exclude each other, both of them can be part of our views towards language learning or learning in general.</a:t>
            </a:r>
            <a:endParaRPr lang="cs-CZ" dirty="0" smtClean="0"/>
          </a:p>
          <a:p>
            <a:endParaRPr lang="en-US" dirty="0" smtClean="0"/>
          </a:p>
          <a:p>
            <a:r>
              <a:rPr lang="en-US" b="1" dirty="0" smtClean="0"/>
              <a:t>Principles of learner autonomy </a:t>
            </a:r>
            <a:r>
              <a:rPr lang="cs-CZ" b="1" dirty="0" err="1" smtClean="0"/>
              <a:t>according</a:t>
            </a:r>
            <a:r>
              <a:rPr lang="cs-CZ" b="1" baseline="0" dirty="0" smtClean="0"/>
              <a:t> to </a:t>
            </a:r>
            <a:r>
              <a:rPr lang="en-US" b="1" dirty="0" smtClean="0"/>
              <a:t>Frank Lacey</a:t>
            </a:r>
            <a:r>
              <a:rPr lang="cs-CZ" b="1" dirty="0" smtClean="0"/>
              <a:t>:</a:t>
            </a:r>
            <a:endParaRPr lang="en-US" b="1" dirty="0" smtClean="0"/>
          </a:p>
          <a:p>
            <a:r>
              <a:rPr lang="en-US" dirty="0" smtClean="0"/>
              <a:t>Autonomy means moving the focus from teaching to learning.</a:t>
            </a:r>
          </a:p>
          <a:p>
            <a:r>
              <a:rPr lang="en-US" dirty="0" smtClean="0"/>
              <a:t>Autonomy encourages and needs peer support and cooperation.</a:t>
            </a:r>
          </a:p>
          <a:p>
            <a:r>
              <a:rPr lang="en-US" dirty="0" smtClean="0"/>
              <a:t>Autonomy means making use of self/peer assessment.</a:t>
            </a:r>
          </a:p>
          <a:p>
            <a:r>
              <a:rPr lang="en-US" dirty="0" smtClean="0"/>
              <a:t>Autonomy requires and ensures 100% differentiation.</a:t>
            </a:r>
          </a:p>
          <a:p>
            <a:r>
              <a:rPr lang="en-US" dirty="0" smtClean="0"/>
              <a:t>Autonomy can only be </a:t>
            </a:r>
            <a:r>
              <a:rPr lang="en-US" dirty="0" err="1" smtClean="0"/>
              <a:t>practised</a:t>
            </a:r>
            <a:r>
              <a:rPr lang="en-US" dirty="0" smtClean="0"/>
              <a:t> with student logbooks which are a documentation of learning and a tool of reflection.</a:t>
            </a:r>
          </a:p>
          <a:p>
            <a:r>
              <a:rPr lang="en-US" dirty="0" smtClean="0"/>
              <a:t>The role of the teacher as supporting scaffolding and creating room for the development of autonomy is very demanding and very important.</a:t>
            </a:r>
          </a:p>
          <a:p>
            <a:r>
              <a:rPr lang="en-US" dirty="0" smtClean="0"/>
              <a:t>Autonomy means empowering students, yet the classroom can be restrictive, so are the rules of chess or tennis, but the use of technology can take students outside of the structures of the classroom, and the students can take the outside world into the classroom.</a:t>
            </a:r>
          </a:p>
          <a:p>
            <a:endParaRPr lang="cs-CZ"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8</a:t>
            </a:fld>
            <a:endParaRPr lang="cs-CZ"/>
          </a:p>
        </p:txBody>
      </p:sp>
    </p:spTree>
    <p:extLst>
      <p:ext uri="{BB962C8B-B14F-4D97-AF65-F5344CB8AC3E}">
        <p14:creationId xmlns:p14="http://schemas.microsoft.com/office/powerpoint/2010/main" val="14903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Texty, videa…….</a:t>
            </a:r>
          </a:p>
          <a:p>
            <a:endParaRPr lang="cs-CZ" dirty="0" smtClean="0"/>
          </a:p>
          <a:p>
            <a:r>
              <a:rPr lang="cs-CZ" dirty="0" smtClean="0"/>
              <a:t>A pak </a:t>
            </a:r>
            <a:r>
              <a:rPr lang="cs-CZ" b="1" i="1" dirty="0" err="1" smtClean="0"/>
              <a:t>What</a:t>
            </a:r>
            <a:r>
              <a:rPr lang="cs-CZ" b="1" i="1" dirty="0" smtClean="0"/>
              <a:t> sort </a:t>
            </a:r>
            <a:r>
              <a:rPr lang="cs-CZ" b="1" i="1" dirty="0" err="1" smtClean="0"/>
              <a:t>of</a:t>
            </a:r>
            <a:r>
              <a:rPr lang="cs-CZ" b="1" i="1" dirty="0" smtClean="0"/>
              <a:t> </a:t>
            </a:r>
            <a:r>
              <a:rPr lang="cs-CZ" b="1" i="1" dirty="0" err="1" smtClean="0"/>
              <a:t>learner</a:t>
            </a:r>
            <a:r>
              <a:rPr lang="cs-CZ" b="1" i="1" dirty="0" smtClean="0"/>
              <a:t> </a:t>
            </a:r>
            <a:r>
              <a:rPr lang="cs-CZ" b="1" i="1" dirty="0" err="1" smtClean="0"/>
              <a:t>you</a:t>
            </a:r>
            <a:r>
              <a:rPr lang="cs-CZ" b="1" i="1" dirty="0" smtClean="0"/>
              <a:t> are</a:t>
            </a:r>
            <a:r>
              <a:rPr lang="cs-CZ" dirty="0" smtClean="0"/>
              <a:t>… (klidně doma)</a:t>
            </a:r>
            <a:endParaRPr lang="cs-CZ" dirty="0"/>
          </a:p>
        </p:txBody>
      </p:sp>
      <p:sp>
        <p:nvSpPr>
          <p:cNvPr id="4" name="Zástupný symbol pro číslo snímku 3"/>
          <p:cNvSpPr>
            <a:spLocks noGrp="1"/>
          </p:cNvSpPr>
          <p:nvPr>
            <p:ph type="sldNum" sz="quarter" idx="10"/>
          </p:nvPr>
        </p:nvSpPr>
        <p:spPr/>
        <p:txBody>
          <a:bodyPr/>
          <a:lstStyle/>
          <a:p>
            <a:fld id="{CFCC0CD7-CA9C-4DEF-A5FD-954ECBD74BE7}" type="slidenum">
              <a:rPr lang="cs-CZ" smtClean="0"/>
              <a:t>9</a:t>
            </a:fld>
            <a:endParaRPr lang="cs-CZ"/>
          </a:p>
        </p:txBody>
      </p:sp>
    </p:spTree>
    <p:extLst>
      <p:ext uri="{BB962C8B-B14F-4D97-AF65-F5344CB8AC3E}">
        <p14:creationId xmlns:p14="http://schemas.microsoft.com/office/powerpoint/2010/main" val="14903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r>
              <a:rPr lang="cs-CZ" smtClean="0"/>
              <a:t>25th September 2013</a:t>
            </a:r>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FFEAED-D5E2-4EFE-8E49-31FE565B1858}" type="slidenum">
              <a:rPr lang="cs-CZ" smtClean="0"/>
              <a:t>‹#›</a:t>
            </a:fld>
            <a:endParaRPr lang="cs-CZ"/>
          </a:p>
        </p:txBody>
      </p:sp>
    </p:spTree>
    <p:extLst>
      <p:ext uri="{BB962C8B-B14F-4D97-AF65-F5344CB8AC3E}">
        <p14:creationId xmlns:p14="http://schemas.microsoft.com/office/powerpoint/2010/main" val="1465692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r>
              <a:rPr lang="cs-CZ" smtClean="0"/>
              <a:t>25th September 2013</a:t>
            </a:r>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FFEAED-D5E2-4EFE-8E49-31FE565B1858}" type="slidenum">
              <a:rPr lang="cs-CZ" smtClean="0"/>
              <a:t>‹#›</a:t>
            </a:fld>
            <a:endParaRPr lang="cs-CZ"/>
          </a:p>
        </p:txBody>
      </p:sp>
    </p:spTree>
    <p:extLst>
      <p:ext uri="{BB962C8B-B14F-4D97-AF65-F5344CB8AC3E}">
        <p14:creationId xmlns:p14="http://schemas.microsoft.com/office/powerpoint/2010/main" val="779587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r>
              <a:rPr lang="cs-CZ" smtClean="0"/>
              <a:t>25th September 2013</a:t>
            </a:r>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FFEAED-D5E2-4EFE-8E49-31FE565B1858}" type="slidenum">
              <a:rPr lang="cs-CZ" smtClean="0"/>
              <a:t>‹#›</a:t>
            </a:fld>
            <a:endParaRPr lang="cs-CZ"/>
          </a:p>
        </p:txBody>
      </p:sp>
    </p:spTree>
    <p:extLst>
      <p:ext uri="{BB962C8B-B14F-4D97-AF65-F5344CB8AC3E}">
        <p14:creationId xmlns:p14="http://schemas.microsoft.com/office/powerpoint/2010/main" val="2193021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r>
              <a:rPr lang="cs-CZ" smtClean="0"/>
              <a:t>25th September 2013</a:t>
            </a:r>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FFEAED-D5E2-4EFE-8E49-31FE565B1858}" type="slidenum">
              <a:rPr lang="cs-CZ" smtClean="0"/>
              <a:t>‹#›</a:t>
            </a:fld>
            <a:endParaRPr lang="cs-CZ"/>
          </a:p>
        </p:txBody>
      </p:sp>
    </p:spTree>
    <p:extLst>
      <p:ext uri="{BB962C8B-B14F-4D97-AF65-F5344CB8AC3E}">
        <p14:creationId xmlns:p14="http://schemas.microsoft.com/office/powerpoint/2010/main" val="4002138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r>
              <a:rPr lang="cs-CZ" smtClean="0"/>
              <a:t>25th September 2013</a:t>
            </a:r>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FFEAED-D5E2-4EFE-8E49-31FE565B1858}" type="slidenum">
              <a:rPr lang="cs-CZ" smtClean="0"/>
              <a:t>‹#›</a:t>
            </a:fld>
            <a:endParaRPr lang="cs-CZ"/>
          </a:p>
        </p:txBody>
      </p:sp>
    </p:spTree>
    <p:extLst>
      <p:ext uri="{BB962C8B-B14F-4D97-AF65-F5344CB8AC3E}">
        <p14:creationId xmlns:p14="http://schemas.microsoft.com/office/powerpoint/2010/main" val="317161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r>
              <a:rPr lang="cs-CZ" smtClean="0"/>
              <a:t>25th September 2013</a:t>
            </a:r>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FFEAED-D5E2-4EFE-8E49-31FE565B1858}" type="slidenum">
              <a:rPr lang="cs-CZ" smtClean="0"/>
              <a:t>‹#›</a:t>
            </a:fld>
            <a:endParaRPr lang="cs-CZ"/>
          </a:p>
        </p:txBody>
      </p:sp>
    </p:spTree>
    <p:extLst>
      <p:ext uri="{BB962C8B-B14F-4D97-AF65-F5344CB8AC3E}">
        <p14:creationId xmlns:p14="http://schemas.microsoft.com/office/powerpoint/2010/main" val="230778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r>
              <a:rPr lang="cs-CZ" smtClean="0"/>
              <a:t>25th September 2013</a:t>
            </a:r>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FFEAED-D5E2-4EFE-8E49-31FE565B1858}" type="slidenum">
              <a:rPr lang="cs-CZ" smtClean="0"/>
              <a:t>‹#›</a:t>
            </a:fld>
            <a:endParaRPr lang="cs-CZ"/>
          </a:p>
        </p:txBody>
      </p:sp>
    </p:spTree>
    <p:extLst>
      <p:ext uri="{BB962C8B-B14F-4D97-AF65-F5344CB8AC3E}">
        <p14:creationId xmlns:p14="http://schemas.microsoft.com/office/powerpoint/2010/main" val="1159773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r>
              <a:rPr lang="cs-CZ" smtClean="0"/>
              <a:t>25th September 2013</a:t>
            </a:r>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FFEAED-D5E2-4EFE-8E49-31FE565B1858}" type="slidenum">
              <a:rPr lang="cs-CZ" smtClean="0"/>
              <a:t>‹#›</a:t>
            </a:fld>
            <a:endParaRPr lang="cs-CZ"/>
          </a:p>
        </p:txBody>
      </p:sp>
    </p:spTree>
    <p:extLst>
      <p:ext uri="{BB962C8B-B14F-4D97-AF65-F5344CB8AC3E}">
        <p14:creationId xmlns:p14="http://schemas.microsoft.com/office/powerpoint/2010/main" val="4008711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r>
              <a:rPr lang="cs-CZ" smtClean="0"/>
              <a:t>25th September 2013</a:t>
            </a:r>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FFEAED-D5E2-4EFE-8E49-31FE565B1858}" type="slidenum">
              <a:rPr lang="cs-CZ" smtClean="0"/>
              <a:t>‹#›</a:t>
            </a:fld>
            <a:endParaRPr lang="cs-CZ"/>
          </a:p>
        </p:txBody>
      </p:sp>
    </p:spTree>
    <p:extLst>
      <p:ext uri="{BB962C8B-B14F-4D97-AF65-F5344CB8AC3E}">
        <p14:creationId xmlns:p14="http://schemas.microsoft.com/office/powerpoint/2010/main" val="133801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r>
              <a:rPr lang="cs-CZ" smtClean="0"/>
              <a:t>25th September 2013</a:t>
            </a:r>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FFEAED-D5E2-4EFE-8E49-31FE565B1858}" type="slidenum">
              <a:rPr lang="cs-CZ" smtClean="0"/>
              <a:t>‹#›</a:t>
            </a:fld>
            <a:endParaRPr lang="cs-CZ"/>
          </a:p>
        </p:txBody>
      </p:sp>
    </p:spTree>
    <p:extLst>
      <p:ext uri="{BB962C8B-B14F-4D97-AF65-F5344CB8AC3E}">
        <p14:creationId xmlns:p14="http://schemas.microsoft.com/office/powerpoint/2010/main" val="2893961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r>
              <a:rPr lang="cs-CZ" smtClean="0"/>
              <a:t>25th September 2013</a:t>
            </a:r>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FFEAED-D5E2-4EFE-8E49-31FE565B1858}" type="slidenum">
              <a:rPr lang="cs-CZ" smtClean="0"/>
              <a:t>‹#›</a:t>
            </a:fld>
            <a:endParaRPr lang="cs-CZ"/>
          </a:p>
        </p:txBody>
      </p:sp>
    </p:spTree>
    <p:extLst>
      <p:ext uri="{BB962C8B-B14F-4D97-AF65-F5344CB8AC3E}">
        <p14:creationId xmlns:p14="http://schemas.microsoft.com/office/powerpoint/2010/main" val="3055306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smtClean="0"/>
              <a:t>25th September 2013</a:t>
            </a:r>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FFEAED-D5E2-4EFE-8E49-31FE565B1858}" type="slidenum">
              <a:rPr lang="cs-CZ" smtClean="0"/>
              <a:t>‹#›</a:t>
            </a:fld>
            <a:endParaRPr lang="cs-CZ"/>
          </a:p>
        </p:txBody>
      </p:sp>
    </p:spTree>
    <p:extLst>
      <p:ext uri="{BB962C8B-B14F-4D97-AF65-F5344CB8AC3E}">
        <p14:creationId xmlns:p14="http://schemas.microsoft.com/office/powerpoint/2010/main" val="1465272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2.gif"/><Relationship Id="rId4" Type="http://schemas.openxmlformats.org/officeDocument/2006/relationships/hyperlink" Target="http://h27.it.helsinki.fi/vkk/kaleidoskooppi/intro.php"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708920"/>
            <a:ext cx="7772400" cy="1296144"/>
          </a:xfrm>
        </p:spPr>
        <p:txBody>
          <a:bodyPr>
            <a:normAutofit fontScale="90000"/>
          </a:bodyPr>
          <a:lstStyle/>
          <a:p>
            <a:pPr algn="r"/>
            <a:r>
              <a:rPr lang="cs-CZ" b="1" dirty="0" smtClean="0">
                <a:latin typeface="DejaVu Sans" pitchFamily="34" charset="0"/>
                <a:ea typeface="DejaVu Sans" pitchFamily="34" charset="0"/>
                <a:cs typeface="DejaVu Sans" pitchFamily="34" charset="0"/>
              </a:rPr>
              <a:t>ENGLISH AUTONOMOUSLY</a:t>
            </a:r>
            <a:endParaRPr lang="cs-CZ" b="1" dirty="0">
              <a:latin typeface="DejaVu Sans" pitchFamily="34" charset="0"/>
              <a:ea typeface="DejaVu Sans" pitchFamily="34" charset="0"/>
              <a:cs typeface="DejaVu Sans" pitchFamily="34" charset="0"/>
            </a:endParaRPr>
          </a:p>
        </p:txBody>
      </p:sp>
      <p:sp>
        <p:nvSpPr>
          <p:cNvPr id="3" name="Podnadpis 2"/>
          <p:cNvSpPr>
            <a:spLocks noGrp="1"/>
          </p:cNvSpPr>
          <p:nvPr>
            <p:ph type="subTitle" idx="1"/>
          </p:nvPr>
        </p:nvSpPr>
        <p:spPr>
          <a:xfrm>
            <a:off x="1371600" y="4293096"/>
            <a:ext cx="7088832" cy="1656184"/>
          </a:xfrm>
        </p:spPr>
        <p:txBody>
          <a:bodyPr/>
          <a:lstStyle/>
          <a:p>
            <a:pPr algn="r"/>
            <a:r>
              <a:rPr lang="cs-CZ" dirty="0" smtClean="0"/>
              <a:t>Martina Šindelářová </a:t>
            </a:r>
            <a:r>
              <a:rPr lang="cs-CZ" dirty="0" err="1" smtClean="0"/>
              <a:t>Skupeňová</a:t>
            </a:r>
            <a:endParaRPr lang="cs-CZ" dirty="0" smtClean="0"/>
          </a:p>
          <a:p>
            <a:pPr algn="r"/>
            <a:r>
              <a:rPr lang="cs-CZ" dirty="0" smtClean="0"/>
              <a:t>Lenka Zouhar Ludvíková</a:t>
            </a:r>
            <a:endParaRPr lang="cs-CZ" dirty="0"/>
          </a:p>
        </p:txBody>
      </p:sp>
      <p:pic>
        <p:nvPicPr>
          <p:cNvPr id="4" name="Obrázek 3"/>
          <p:cNvPicPr/>
          <p:nvPr/>
        </p:nvPicPr>
        <p:blipFill>
          <a:blip r:embed="rId3" cstate="print">
            <a:extLst>
              <a:ext uri="{28A0092B-C50C-407E-A947-70E740481C1C}">
                <a14:useLocalDpi xmlns:a14="http://schemas.microsoft.com/office/drawing/2010/main" val="0"/>
              </a:ext>
            </a:extLst>
          </a:blip>
          <a:stretch>
            <a:fillRect/>
          </a:stretch>
        </p:blipFill>
        <p:spPr>
          <a:xfrm>
            <a:off x="33046" y="-99392"/>
            <a:ext cx="2690019" cy="2757581"/>
          </a:xfrm>
          <a:prstGeom prst="rect">
            <a:avLst/>
          </a:prstGeom>
        </p:spPr>
      </p:pic>
    </p:spTree>
    <p:extLst>
      <p:ext uri="{BB962C8B-B14F-4D97-AF65-F5344CB8AC3E}">
        <p14:creationId xmlns:p14="http://schemas.microsoft.com/office/powerpoint/2010/main" val="1380798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latin typeface="DejaVu Sans" pitchFamily="34" charset="0"/>
                <a:ea typeface="DejaVu Sans" pitchFamily="34" charset="0"/>
                <a:cs typeface="DejaVu Sans" pitchFamily="34" charset="0"/>
              </a:rPr>
              <a:t>ENGLISH AUTONOMOUSLY </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course</a:t>
            </a: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lstStyle/>
          <a:p>
            <a:endParaRPr lang="cs-CZ" dirty="0" smtClean="0"/>
          </a:p>
          <a:p>
            <a:r>
              <a:rPr lang="cs-CZ" dirty="0" smtClean="0"/>
              <a:t>1st </a:t>
            </a:r>
            <a:r>
              <a:rPr lang="cs-CZ" dirty="0" err="1" smtClean="0"/>
              <a:t>introductory</a:t>
            </a:r>
            <a:r>
              <a:rPr lang="cs-CZ" dirty="0" smtClean="0"/>
              <a:t> session</a:t>
            </a:r>
          </a:p>
          <a:p>
            <a:r>
              <a:rPr lang="cs-CZ" dirty="0" smtClean="0"/>
              <a:t>2nd </a:t>
            </a:r>
            <a:r>
              <a:rPr lang="cs-CZ" dirty="0" err="1" smtClean="0"/>
              <a:t>introductory</a:t>
            </a:r>
            <a:r>
              <a:rPr lang="cs-CZ" dirty="0" smtClean="0"/>
              <a:t> session (2nd </a:t>
            </a:r>
            <a:r>
              <a:rPr lang="cs-CZ" dirty="0" err="1" smtClean="0"/>
              <a:t>October</a:t>
            </a:r>
            <a:r>
              <a:rPr lang="cs-CZ" dirty="0" smtClean="0"/>
              <a:t>)</a:t>
            </a:r>
          </a:p>
          <a:p>
            <a:r>
              <a:rPr lang="cs-CZ" dirty="0" smtClean="0"/>
              <a:t>1st </a:t>
            </a:r>
            <a:r>
              <a:rPr lang="cs-CZ" dirty="0" err="1" smtClean="0"/>
              <a:t>individual</a:t>
            </a:r>
            <a:r>
              <a:rPr lang="cs-CZ" dirty="0" smtClean="0"/>
              <a:t> </a:t>
            </a:r>
            <a:r>
              <a:rPr lang="cs-CZ" dirty="0" err="1" smtClean="0"/>
              <a:t>counselling</a:t>
            </a:r>
            <a:endParaRPr lang="cs-CZ" dirty="0" smtClean="0"/>
          </a:p>
          <a:p>
            <a:r>
              <a:rPr lang="cs-CZ" dirty="0"/>
              <a:t>m</a:t>
            </a:r>
            <a:r>
              <a:rPr lang="cs-CZ" dirty="0" smtClean="0"/>
              <a:t>in. 2 </a:t>
            </a:r>
            <a:r>
              <a:rPr lang="cs-CZ" dirty="0" err="1" smtClean="0"/>
              <a:t>modules</a:t>
            </a:r>
            <a:r>
              <a:rPr lang="cs-CZ" dirty="0" smtClean="0"/>
              <a:t> </a:t>
            </a:r>
            <a:r>
              <a:rPr lang="cs-CZ" dirty="0" err="1" smtClean="0"/>
              <a:t>of</a:t>
            </a:r>
            <a:r>
              <a:rPr lang="cs-CZ" dirty="0" smtClean="0"/>
              <a:t> </a:t>
            </a:r>
            <a:r>
              <a:rPr lang="cs-CZ" dirty="0" err="1" smtClean="0"/>
              <a:t>your</a:t>
            </a:r>
            <a:r>
              <a:rPr lang="cs-CZ" dirty="0" smtClean="0"/>
              <a:t> </a:t>
            </a:r>
            <a:r>
              <a:rPr lang="cs-CZ" dirty="0" err="1" smtClean="0"/>
              <a:t>choice</a:t>
            </a:r>
            <a:endParaRPr lang="cs-CZ" dirty="0" smtClean="0"/>
          </a:p>
          <a:p>
            <a:r>
              <a:rPr lang="cs-CZ" dirty="0" smtClean="0"/>
              <a:t>2nd </a:t>
            </a:r>
            <a:r>
              <a:rPr lang="cs-CZ" dirty="0" err="1" smtClean="0"/>
              <a:t>individual</a:t>
            </a:r>
            <a:r>
              <a:rPr lang="cs-CZ" dirty="0" smtClean="0"/>
              <a:t> </a:t>
            </a:r>
            <a:r>
              <a:rPr lang="cs-CZ" dirty="0" err="1" smtClean="0"/>
              <a:t>counselling</a:t>
            </a:r>
            <a:endParaRPr lang="cs-CZ" dirty="0" smtClean="0"/>
          </a:p>
          <a:p>
            <a:r>
              <a:rPr lang="cs-CZ" dirty="0" err="1" smtClean="0"/>
              <a:t>writing</a:t>
            </a:r>
            <a:r>
              <a:rPr lang="cs-CZ" dirty="0" smtClean="0"/>
              <a:t> a log</a:t>
            </a:r>
          </a:p>
          <a:p>
            <a:r>
              <a:rPr lang="cs-CZ" dirty="0" smtClean="0"/>
              <a:t>3rd </a:t>
            </a:r>
            <a:r>
              <a:rPr lang="cs-CZ" dirty="0" err="1" smtClean="0"/>
              <a:t>individual</a:t>
            </a:r>
            <a:r>
              <a:rPr lang="cs-CZ" dirty="0" smtClean="0"/>
              <a:t> </a:t>
            </a:r>
            <a:r>
              <a:rPr lang="cs-CZ" dirty="0" err="1" smtClean="0"/>
              <a:t>counselling</a:t>
            </a:r>
            <a:endParaRPr lang="cs-CZ" dirty="0"/>
          </a:p>
        </p:txBody>
      </p:sp>
      <p:sp>
        <p:nvSpPr>
          <p:cNvPr id="4" name="Zástupný symbol pro datum 3"/>
          <p:cNvSpPr>
            <a:spLocks noGrp="1"/>
          </p:cNvSpPr>
          <p:nvPr>
            <p:ph type="dt" sz="half" idx="10"/>
          </p:nvPr>
        </p:nvSpPr>
        <p:spPr/>
        <p:txBody>
          <a:bodyPr/>
          <a:lstStyle/>
          <a:p>
            <a:r>
              <a:rPr lang="cs-CZ" smtClean="0"/>
              <a:t>25th September 2013</a:t>
            </a:r>
            <a:endParaRPr lang="cs-CZ"/>
          </a:p>
        </p:txBody>
      </p:sp>
    </p:spTree>
    <p:extLst>
      <p:ext uri="{BB962C8B-B14F-4D97-AF65-F5344CB8AC3E}">
        <p14:creationId xmlns:p14="http://schemas.microsoft.com/office/powerpoint/2010/main" val="30162412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b="1" dirty="0" smtClean="0">
                <a:latin typeface="DejaVu Sans" pitchFamily="34" charset="0"/>
                <a:ea typeface="DejaVu Sans" pitchFamily="34" charset="0"/>
                <a:cs typeface="DejaVu Sans" pitchFamily="34" charset="0"/>
              </a:rPr>
              <a:t>ENGLISH AUTONOMOUSLY</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homework</a:t>
            </a:r>
            <a:r>
              <a:rPr lang="cs-CZ" sz="3200" b="1" dirty="0" smtClean="0">
                <a:latin typeface="DejaVu Sans" pitchFamily="34" charset="0"/>
                <a:ea typeface="DejaVu Sans" pitchFamily="34" charset="0"/>
                <a:cs typeface="DejaVu Sans" pitchFamily="34" charset="0"/>
              </a:rPr>
              <a:t> </a:t>
            </a:r>
            <a:br>
              <a:rPr lang="cs-CZ" sz="3200" b="1" dirty="0" smtClean="0">
                <a:latin typeface="DejaVu Sans" pitchFamily="34" charset="0"/>
                <a:ea typeface="DejaVu Sans" pitchFamily="34" charset="0"/>
                <a:cs typeface="DejaVu Sans" pitchFamily="34" charset="0"/>
              </a:rPr>
            </a:b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normAutofit fontScale="92500" lnSpcReduction="20000"/>
          </a:bodyPr>
          <a:lstStyle/>
          <a:p>
            <a:pPr marL="0" indent="0">
              <a:buNone/>
            </a:pPr>
            <a:r>
              <a:rPr lang="cs-CZ" b="1" dirty="0" err="1" smtClean="0"/>
              <a:t>Next</a:t>
            </a:r>
            <a:r>
              <a:rPr lang="cs-CZ" b="1" dirty="0" smtClean="0"/>
              <a:t> </a:t>
            </a:r>
            <a:r>
              <a:rPr lang="cs-CZ" b="1" dirty="0" err="1" smtClean="0"/>
              <a:t>week</a:t>
            </a:r>
            <a:endParaRPr lang="cs-CZ" b="1" dirty="0" smtClean="0"/>
          </a:p>
          <a:p>
            <a:r>
              <a:rPr lang="cs-CZ" dirty="0" smtClean="0"/>
              <a:t>SILL</a:t>
            </a:r>
          </a:p>
          <a:p>
            <a:r>
              <a:rPr lang="cs-CZ" dirty="0" smtClean="0"/>
              <a:t>SWOT</a:t>
            </a:r>
          </a:p>
          <a:p>
            <a:r>
              <a:rPr lang="cs-CZ" dirty="0" err="1"/>
              <a:t>bring</a:t>
            </a:r>
            <a:r>
              <a:rPr lang="cs-CZ" dirty="0"/>
              <a:t> </a:t>
            </a:r>
            <a:r>
              <a:rPr lang="cs-CZ" dirty="0" err="1"/>
              <a:t>the</a:t>
            </a:r>
            <a:r>
              <a:rPr lang="cs-CZ" dirty="0"/>
              <a:t> EA </a:t>
            </a:r>
            <a:r>
              <a:rPr lang="cs-CZ" dirty="0" err="1"/>
              <a:t>folder</a:t>
            </a:r>
            <a:r>
              <a:rPr lang="cs-CZ" dirty="0"/>
              <a:t> </a:t>
            </a:r>
            <a:r>
              <a:rPr lang="cs-CZ" dirty="0" err="1"/>
              <a:t>again</a:t>
            </a:r>
            <a:endParaRPr lang="cs-CZ" dirty="0"/>
          </a:p>
          <a:p>
            <a:r>
              <a:rPr lang="cs-CZ" dirty="0" err="1" smtClean="0"/>
              <a:t>bring</a:t>
            </a:r>
            <a:r>
              <a:rPr lang="cs-CZ" dirty="0" smtClean="0"/>
              <a:t> </a:t>
            </a:r>
            <a:r>
              <a:rPr lang="cs-CZ" dirty="0" err="1"/>
              <a:t>your</a:t>
            </a:r>
            <a:r>
              <a:rPr lang="cs-CZ" dirty="0"/>
              <a:t> </a:t>
            </a:r>
            <a:r>
              <a:rPr lang="cs-CZ" dirty="0" err="1"/>
              <a:t>calender</a:t>
            </a:r>
            <a:endParaRPr lang="cs-CZ" dirty="0"/>
          </a:p>
          <a:p>
            <a:endParaRPr lang="cs-CZ" dirty="0" smtClean="0"/>
          </a:p>
          <a:p>
            <a:endParaRPr lang="cs-CZ" dirty="0"/>
          </a:p>
          <a:p>
            <a:pPr marL="0" indent="0">
              <a:buNone/>
            </a:pPr>
            <a:r>
              <a:rPr lang="cs-CZ" b="1" dirty="0" err="1" smtClean="0"/>
              <a:t>First</a:t>
            </a:r>
            <a:r>
              <a:rPr lang="cs-CZ" b="1" dirty="0" smtClean="0"/>
              <a:t> </a:t>
            </a:r>
            <a:r>
              <a:rPr lang="cs-CZ" b="1" dirty="0" err="1" smtClean="0"/>
              <a:t>couselling</a:t>
            </a:r>
            <a:endParaRPr lang="cs-CZ" b="1" dirty="0" smtClean="0"/>
          </a:p>
          <a:p>
            <a:r>
              <a:rPr lang="cs-CZ" dirty="0" err="1" smtClean="0"/>
              <a:t>Language</a:t>
            </a:r>
            <a:r>
              <a:rPr lang="cs-CZ" dirty="0" smtClean="0"/>
              <a:t> </a:t>
            </a:r>
            <a:r>
              <a:rPr lang="cs-CZ" dirty="0" err="1" smtClean="0"/>
              <a:t>learning</a:t>
            </a:r>
            <a:r>
              <a:rPr lang="cs-CZ" dirty="0" smtClean="0"/>
              <a:t> </a:t>
            </a:r>
            <a:r>
              <a:rPr lang="cs-CZ" dirty="0" err="1" smtClean="0"/>
              <a:t>history</a:t>
            </a:r>
            <a:endParaRPr lang="cs-CZ" dirty="0" smtClean="0"/>
          </a:p>
          <a:p>
            <a:r>
              <a:rPr lang="cs-CZ" dirty="0" err="1" smtClean="0"/>
              <a:t>Kaleidoscope</a:t>
            </a:r>
            <a:r>
              <a:rPr lang="cs-CZ" dirty="0"/>
              <a:t> </a:t>
            </a:r>
            <a:r>
              <a:rPr lang="cs-CZ" dirty="0" smtClean="0"/>
              <a:t>/ CEFR / SWOT / </a:t>
            </a:r>
            <a:r>
              <a:rPr lang="cs-CZ" dirty="0" err="1" smtClean="0"/>
              <a:t>Needs</a:t>
            </a:r>
            <a:r>
              <a:rPr lang="cs-CZ" dirty="0" smtClean="0"/>
              <a:t> </a:t>
            </a:r>
            <a:r>
              <a:rPr lang="cs-CZ" dirty="0" err="1" smtClean="0"/>
              <a:t>Analysis</a:t>
            </a:r>
            <a:r>
              <a:rPr lang="cs-CZ" dirty="0" smtClean="0"/>
              <a:t> / …</a:t>
            </a:r>
          </a:p>
          <a:p>
            <a:endParaRPr lang="cs-CZ" dirty="0" smtClean="0"/>
          </a:p>
          <a:p>
            <a:endParaRPr lang="cs-CZ" dirty="0"/>
          </a:p>
          <a:p>
            <a:endParaRPr lang="cs-CZ" dirty="0" smtClean="0"/>
          </a:p>
          <a:p>
            <a:endParaRPr lang="cs-CZ" dirty="0"/>
          </a:p>
        </p:txBody>
      </p:sp>
      <p:sp>
        <p:nvSpPr>
          <p:cNvPr id="4" name="Zástupný symbol pro datum 3"/>
          <p:cNvSpPr>
            <a:spLocks noGrp="1"/>
          </p:cNvSpPr>
          <p:nvPr>
            <p:ph type="dt" sz="half" idx="10"/>
          </p:nvPr>
        </p:nvSpPr>
        <p:spPr/>
        <p:txBody>
          <a:bodyPr/>
          <a:lstStyle/>
          <a:p>
            <a:r>
              <a:rPr lang="cs-CZ" smtClean="0"/>
              <a:t>25th September 2013</a:t>
            </a:r>
            <a:endParaRPr lang="cs-CZ"/>
          </a:p>
        </p:txBody>
      </p:sp>
    </p:spTree>
    <p:extLst>
      <p:ext uri="{BB962C8B-B14F-4D97-AF65-F5344CB8AC3E}">
        <p14:creationId xmlns:p14="http://schemas.microsoft.com/office/powerpoint/2010/main" val="38865965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b="1" dirty="0" smtClean="0">
                <a:latin typeface="DejaVu Sans" pitchFamily="34" charset="0"/>
                <a:ea typeface="DejaVu Sans" pitchFamily="34" charset="0"/>
                <a:cs typeface="DejaVu Sans" pitchFamily="34" charset="0"/>
              </a:rPr>
              <a:t>ENGLISH AUTONOMOUSLY</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 </a:t>
            </a:r>
            <a:br>
              <a:rPr lang="cs-CZ" sz="3200" b="1" dirty="0" smtClean="0">
                <a:latin typeface="DejaVu Sans" pitchFamily="34" charset="0"/>
                <a:ea typeface="DejaVu Sans" pitchFamily="34" charset="0"/>
                <a:cs typeface="DejaVu Sans" pitchFamily="34" charset="0"/>
              </a:rPr>
            </a:b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lstStyle/>
          <a:p>
            <a:endParaRPr lang="cs-CZ" dirty="0" smtClean="0"/>
          </a:p>
          <a:p>
            <a:endParaRPr lang="cs-CZ" dirty="0" smtClean="0"/>
          </a:p>
          <a:p>
            <a:endParaRPr lang="cs-CZ" dirty="0"/>
          </a:p>
          <a:p>
            <a:pPr marL="0" indent="0">
              <a:buNone/>
            </a:pPr>
            <a:endParaRPr lang="cs-CZ" dirty="0" smtClean="0"/>
          </a:p>
          <a:p>
            <a:pPr marL="0" indent="0" algn="r">
              <a:buNone/>
            </a:pPr>
            <a:endParaRPr lang="cs-CZ" dirty="0" smtClean="0"/>
          </a:p>
          <a:p>
            <a:pPr marL="0" indent="0" algn="r">
              <a:buNone/>
            </a:pPr>
            <a:r>
              <a:rPr lang="cs-CZ" dirty="0" err="1" smtClean="0"/>
              <a:t>Thank</a:t>
            </a:r>
            <a:r>
              <a:rPr lang="cs-CZ" dirty="0" smtClean="0"/>
              <a:t> </a:t>
            </a:r>
            <a:r>
              <a:rPr lang="cs-CZ" dirty="0" err="1" smtClean="0"/>
              <a:t>you</a:t>
            </a:r>
            <a:r>
              <a:rPr lang="cs-CZ" dirty="0" smtClean="0"/>
              <a:t> </a:t>
            </a:r>
            <a:r>
              <a:rPr lang="cs-CZ" dirty="0" err="1" smtClean="0"/>
              <a:t>for</a:t>
            </a:r>
            <a:r>
              <a:rPr lang="cs-CZ" dirty="0" smtClean="0"/>
              <a:t> </a:t>
            </a:r>
            <a:r>
              <a:rPr lang="cs-CZ" dirty="0" err="1" smtClean="0"/>
              <a:t>taking</a:t>
            </a:r>
            <a:r>
              <a:rPr lang="cs-CZ" dirty="0" smtClean="0"/>
              <a:t> </a:t>
            </a:r>
            <a:r>
              <a:rPr lang="cs-CZ" dirty="0" err="1" smtClean="0"/>
              <a:t>the</a:t>
            </a:r>
            <a:r>
              <a:rPr lang="cs-CZ" dirty="0" smtClean="0"/>
              <a:t> </a:t>
            </a:r>
            <a:r>
              <a:rPr lang="cs-CZ" dirty="0" err="1" smtClean="0"/>
              <a:t>chance</a:t>
            </a:r>
            <a:r>
              <a:rPr lang="cs-CZ" dirty="0" smtClean="0"/>
              <a:t> to </a:t>
            </a:r>
            <a:r>
              <a:rPr lang="cs-CZ" dirty="0" err="1" smtClean="0"/>
              <a:t>be</a:t>
            </a:r>
            <a:r>
              <a:rPr lang="cs-CZ" dirty="0" smtClean="0"/>
              <a:t> </a:t>
            </a:r>
            <a:r>
              <a:rPr lang="cs-CZ" dirty="0" err="1" smtClean="0"/>
              <a:t>autonomous</a:t>
            </a:r>
            <a:r>
              <a:rPr lang="cs-CZ" dirty="0" smtClean="0"/>
              <a:t>.</a:t>
            </a:r>
            <a:endParaRPr lang="cs-CZ" dirty="0"/>
          </a:p>
        </p:txBody>
      </p:sp>
      <p:sp>
        <p:nvSpPr>
          <p:cNvPr id="4" name="Zástupný symbol pro datum 3"/>
          <p:cNvSpPr>
            <a:spLocks noGrp="1"/>
          </p:cNvSpPr>
          <p:nvPr>
            <p:ph type="dt" sz="half" idx="10"/>
          </p:nvPr>
        </p:nvSpPr>
        <p:spPr/>
        <p:txBody>
          <a:bodyPr/>
          <a:lstStyle/>
          <a:p>
            <a:r>
              <a:rPr lang="cs-CZ" smtClean="0"/>
              <a:t>25th September 2013</a:t>
            </a:r>
            <a:endParaRPr lang="cs-CZ"/>
          </a:p>
        </p:txBody>
      </p:sp>
    </p:spTree>
    <p:extLst>
      <p:ext uri="{BB962C8B-B14F-4D97-AF65-F5344CB8AC3E}">
        <p14:creationId xmlns:p14="http://schemas.microsoft.com/office/powerpoint/2010/main" val="2325560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b="1" dirty="0" smtClean="0">
                <a:latin typeface="DejaVu Sans" pitchFamily="34" charset="0"/>
                <a:ea typeface="DejaVu Sans" pitchFamily="34" charset="0"/>
                <a:cs typeface="DejaVu Sans" pitchFamily="34" charset="0"/>
              </a:rPr>
              <a:t>ENGLISH AUTONOMOUSLY</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sources</a:t>
            </a:r>
            <a:r>
              <a:rPr lang="cs-CZ" sz="3200" b="1" dirty="0" smtClean="0">
                <a:latin typeface="DejaVu Sans" pitchFamily="34" charset="0"/>
                <a:ea typeface="DejaVu Sans" pitchFamily="34" charset="0"/>
                <a:cs typeface="DejaVu Sans" pitchFamily="34" charset="0"/>
              </a:rPr>
              <a:t> and </a:t>
            </a:r>
            <a:r>
              <a:rPr lang="cs-CZ" sz="3200" b="1" dirty="0" err="1" smtClean="0">
                <a:latin typeface="DejaVu Sans" pitchFamily="34" charset="0"/>
                <a:ea typeface="DejaVu Sans" pitchFamily="34" charset="0"/>
                <a:cs typeface="DejaVu Sans" pitchFamily="34" charset="0"/>
              </a:rPr>
              <a:t>references</a:t>
            </a:r>
            <a:r>
              <a:rPr lang="cs-CZ" sz="3200" b="1" dirty="0" smtClean="0">
                <a:latin typeface="DejaVu Sans" pitchFamily="34" charset="0"/>
                <a:ea typeface="DejaVu Sans" pitchFamily="34" charset="0"/>
                <a:cs typeface="DejaVu Sans" pitchFamily="34" charset="0"/>
              </a:rPr>
              <a:t/>
            </a:r>
            <a:br>
              <a:rPr lang="cs-CZ" sz="3200" b="1" dirty="0" smtClean="0">
                <a:latin typeface="DejaVu Sans" pitchFamily="34" charset="0"/>
                <a:ea typeface="DejaVu Sans" pitchFamily="34" charset="0"/>
                <a:cs typeface="DejaVu Sans" pitchFamily="34" charset="0"/>
              </a:rPr>
            </a:b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lstStyle/>
          <a:p>
            <a:endParaRPr lang="cs-CZ" dirty="0" smtClean="0"/>
          </a:p>
          <a:p>
            <a:r>
              <a:rPr lang="en-US" dirty="0" err="1"/>
              <a:t>Holec</a:t>
            </a:r>
            <a:r>
              <a:rPr lang="en-US" dirty="0"/>
              <a:t>, </a:t>
            </a:r>
            <a:r>
              <a:rPr lang="en-US" dirty="0" smtClean="0"/>
              <a:t>Henri</a:t>
            </a:r>
            <a:r>
              <a:rPr lang="cs-CZ" dirty="0" smtClean="0"/>
              <a:t>:</a:t>
            </a:r>
            <a:r>
              <a:rPr lang="en-US" dirty="0" smtClean="0"/>
              <a:t> </a:t>
            </a:r>
            <a:r>
              <a:rPr lang="en-US" i="1" dirty="0"/>
              <a:t>Autonomy and Foreign Language </a:t>
            </a:r>
            <a:r>
              <a:rPr lang="en-US" i="1" dirty="0" smtClean="0"/>
              <a:t>Learning</a:t>
            </a:r>
            <a:r>
              <a:rPr lang="cs-CZ" dirty="0" smtClean="0"/>
              <a:t>.</a:t>
            </a:r>
            <a:r>
              <a:rPr lang="en-US" dirty="0" smtClean="0"/>
              <a:t> Oxford</a:t>
            </a:r>
            <a:r>
              <a:rPr lang="cs-CZ" dirty="0" smtClean="0"/>
              <a:t>, 1981.</a:t>
            </a:r>
          </a:p>
          <a:p>
            <a:r>
              <a:rPr lang="cs-CZ" dirty="0" err="1" smtClean="0"/>
              <a:t>Little</a:t>
            </a:r>
            <a:r>
              <a:rPr lang="cs-CZ" dirty="0" smtClean="0"/>
              <a:t>, David: </a:t>
            </a:r>
            <a:r>
              <a:rPr lang="en-US" i="1" dirty="0"/>
              <a:t>Learner autonomy 1: definitions, issues and problems</a:t>
            </a:r>
            <a:r>
              <a:rPr lang="en-US" dirty="0" smtClean="0"/>
              <a:t>.</a:t>
            </a:r>
            <a:r>
              <a:rPr lang="cs-CZ" dirty="0" smtClean="0"/>
              <a:t> Dublin, 1991.</a:t>
            </a:r>
          </a:p>
          <a:p>
            <a:r>
              <a:rPr lang="cs-CZ" dirty="0" err="1" smtClean="0"/>
              <a:t>Karlsson</a:t>
            </a:r>
            <a:r>
              <a:rPr lang="cs-CZ" dirty="0" smtClean="0"/>
              <a:t>, </a:t>
            </a:r>
            <a:r>
              <a:rPr lang="cs-CZ" dirty="0" err="1" smtClean="0"/>
              <a:t>Leena</a:t>
            </a:r>
            <a:r>
              <a:rPr lang="cs-CZ" dirty="0" smtClean="0"/>
              <a:t>, </a:t>
            </a:r>
            <a:r>
              <a:rPr lang="cs-CZ" dirty="0" err="1" smtClean="0"/>
              <a:t>Kjisik</a:t>
            </a:r>
            <a:r>
              <a:rPr lang="cs-CZ" dirty="0"/>
              <a:t>, </a:t>
            </a:r>
            <a:r>
              <a:rPr lang="cs-CZ" dirty="0" smtClean="0"/>
              <a:t>Felicity</a:t>
            </a:r>
            <a:r>
              <a:rPr lang="cs-CZ" dirty="0"/>
              <a:t> </a:t>
            </a:r>
            <a:r>
              <a:rPr lang="cs-CZ" dirty="0" smtClean="0"/>
              <a:t>&amp; </a:t>
            </a:r>
            <a:r>
              <a:rPr lang="cs-CZ" dirty="0" err="1" smtClean="0"/>
              <a:t>Nordlund</a:t>
            </a:r>
            <a:r>
              <a:rPr lang="cs-CZ" dirty="0" smtClean="0"/>
              <a:t>, Joan: </a:t>
            </a:r>
            <a:r>
              <a:rPr lang="cs-CZ" i="1" dirty="0" err="1" smtClean="0"/>
              <a:t>From</a:t>
            </a:r>
            <a:r>
              <a:rPr lang="cs-CZ" i="1" dirty="0" smtClean="0"/>
              <a:t> </a:t>
            </a:r>
            <a:r>
              <a:rPr lang="cs-CZ" i="1" dirty="0" err="1" smtClean="0"/>
              <a:t>Here</a:t>
            </a:r>
            <a:r>
              <a:rPr lang="cs-CZ" i="1" dirty="0" smtClean="0"/>
              <a:t> To Autonomy</a:t>
            </a:r>
            <a:r>
              <a:rPr lang="cs-CZ" dirty="0" smtClean="0"/>
              <a:t>. </a:t>
            </a:r>
            <a:r>
              <a:rPr lang="cs-CZ" dirty="0" err="1" smtClean="0"/>
              <a:t>Helsinki</a:t>
            </a:r>
            <a:r>
              <a:rPr lang="cs-CZ" dirty="0" smtClean="0"/>
              <a:t>, 1997.</a:t>
            </a:r>
          </a:p>
          <a:p>
            <a:endParaRPr lang="en-US" dirty="0"/>
          </a:p>
          <a:p>
            <a:pPr marL="0" indent="0">
              <a:buNone/>
            </a:pPr>
            <a:endParaRPr lang="cs-CZ" dirty="0"/>
          </a:p>
        </p:txBody>
      </p:sp>
      <p:sp>
        <p:nvSpPr>
          <p:cNvPr id="4" name="Zástupný symbol pro datum 3"/>
          <p:cNvSpPr>
            <a:spLocks noGrp="1"/>
          </p:cNvSpPr>
          <p:nvPr>
            <p:ph type="dt" sz="half" idx="10"/>
          </p:nvPr>
        </p:nvSpPr>
        <p:spPr/>
        <p:txBody>
          <a:bodyPr/>
          <a:lstStyle/>
          <a:p>
            <a:r>
              <a:rPr lang="cs-CZ" smtClean="0"/>
              <a:t>25th September 2013</a:t>
            </a:r>
            <a:endParaRPr lang="cs-CZ"/>
          </a:p>
        </p:txBody>
      </p:sp>
    </p:spTree>
    <p:extLst>
      <p:ext uri="{BB962C8B-B14F-4D97-AF65-F5344CB8AC3E}">
        <p14:creationId xmlns:p14="http://schemas.microsoft.com/office/powerpoint/2010/main" val="7037297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latin typeface="DejaVu Sans" pitchFamily="34" charset="0"/>
                <a:ea typeface="DejaVu Sans" pitchFamily="34" charset="0"/>
                <a:cs typeface="DejaVu Sans" pitchFamily="34" charset="0"/>
              </a:rPr>
              <a:t>ENGLISH AUTONOMOUSLY </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 1st session</a:t>
            </a: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lstStyle/>
          <a:p>
            <a:r>
              <a:rPr lang="cs-CZ" dirty="0" err="1"/>
              <a:t>p</a:t>
            </a:r>
            <a:r>
              <a:rPr lang="cs-CZ" dirty="0" err="1" smtClean="0"/>
              <a:t>rinciples</a:t>
            </a:r>
            <a:r>
              <a:rPr lang="cs-CZ" dirty="0" smtClean="0"/>
              <a:t> </a:t>
            </a:r>
            <a:r>
              <a:rPr lang="cs-CZ" dirty="0" err="1" smtClean="0"/>
              <a:t>of</a:t>
            </a:r>
            <a:r>
              <a:rPr lang="cs-CZ" dirty="0" smtClean="0"/>
              <a:t> </a:t>
            </a:r>
            <a:r>
              <a:rPr lang="cs-CZ" dirty="0" err="1" smtClean="0"/>
              <a:t>autonomous</a:t>
            </a:r>
            <a:r>
              <a:rPr lang="cs-CZ" dirty="0" smtClean="0"/>
              <a:t> </a:t>
            </a:r>
            <a:r>
              <a:rPr lang="cs-CZ" dirty="0" err="1" smtClean="0"/>
              <a:t>learning</a:t>
            </a:r>
            <a:endParaRPr lang="cs-CZ" dirty="0" smtClean="0"/>
          </a:p>
          <a:p>
            <a:endParaRPr lang="cs-CZ" dirty="0" smtClean="0"/>
          </a:p>
          <a:p>
            <a:r>
              <a:rPr lang="cs-CZ" dirty="0" err="1" smtClean="0"/>
              <a:t>learn</a:t>
            </a:r>
            <a:r>
              <a:rPr lang="cs-CZ" dirty="0" smtClean="0"/>
              <a:t> </a:t>
            </a:r>
            <a:r>
              <a:rPr lang="cs-CZ" dirty="0" err="1" smtClean="0"/>
              <a:t>about</a:t>
            </a:r>
            <a:r>
              <a:rPr lang="cs-CZ" dirty="0" smtClean="0"/>
              <a:t> </a:t>
            </a:r>
            <a:r>
              <a:rPr lang="cs-CZ" dirty="0" err="1" smtClean="0"/>
              <a:t>learning</a:t>
            </a:r>
            <a:r>
              <a:rPr lang="cs-CZ" dirty="0" smtClean="0"/>
              <a:t> (to </a:t>
            </a:r>
            <a:r>
              <a:rPr lang="cs-CZ" dirty="0" err="1" smtClean="0"/>
              <a:t>be</a:t>
            </a:r>
            <a:r>
              <a:rPr lang="cs-CZ" dirty="0" smtClean="0"/>
              <a:t> </a:t>
            </a:r>
            <a:r>
              <a:rPr lang="cs-CZ" dirty="0" err="1" smtClean="0"/>
              <a:t>continued</a:t>
            </a:r>
            <a:r>
              <a:rPr lang="cs-CZ" dirty="0" smtClean="0"/>
              <a:t> </a:t>
            </a:r>
            <a:r>
              <a:rPr lang="cs-CZ" dirty="0" err="1" smtClean="0"/>
              <a:t>next</a:t>
            </a:r>
            <a:r>
              <a:rPr lang="cs-CZ" dirty="0" smtClean="0"/>
              <a:t> </a:t>
            </a:r>
            <a:r>
              <a:rPr lang="cs-CZ" dirty="0" err="1" smtClean="0"/>
              <a:t>week</a:t>
            </a:r>
            <a:r>
              <a:rPr lang="cs-CZ" dirty="0" smtClean="0"/>
              <a:t>)</a:t>
            </a:r>
          </a:p>
          <a:p>
            <a:endParaRPr lang="cs-CZ" dirty="0" smtClean="0"/>
          </a:p>
          <a:p>
            <a:r>
              <a:rPr lang="cs-CZ" dirty="0" err="1"/>
              <a:t>l</a:t>
            </a:r>
            <a:r>
              <a:rPr lang="cs-CZ" dirty="0" err="1" smtClean="0"/>
              <a:t>earn</a:t>
            </a:r>
            <a:r>
              <a:rPr lang="cs-CZ" dirty="0" smtClean="0"/>
              <a:t> </a:t>
            </a:r>
            <a:r>
              <a:rPr lang="cs-CZ" dirty="0" err="1" smtClean="0"/>
              <a:t>about</a:t>
            </a:r>
            <a:r>
              <a:rPr lang="cs-CZ" dirty="0" smtClean="0"/>
              <a:t> </a:t>
            </a:r>
            <a:r>
              <a:rPr lang="cs-CZ" dirty="0" err="1" smtClean="0"/>
              <a:t>yourself</a:t>
            </a:r>
            <a:endParaRPr lang="cs-CZ" dirty="0" smtClean="0"/>
          </a:p>
          <a:p>
            <a:endParaRPr lang="cs-CZ" dirty="0" smtClean="0"/>
          </a:p>
          <a:p>
            <a:r>
              <a:rPr lang="cs-CZ" dirty="0" err="1" smtClean="0"/>
              <a:t>How</a:t>
            </a:r>
            <a:r>
              <a:rPr lang="cs-CZ" dirty="0" smtClean="0"/>
              <a:t> EA </a:t>
            </a:r>
            <a:r>
              <a:rPr lang="cs-CZ" dirty="0" err="1" smtClean="0"/>
              <a:t>works</a:t>
            </a:r>
            <a:r>
              <a:rPr lang="cs-CZ" dirty="0" smtClean="0"/>
              <a:t>?</a:t>
            </a:r>
          </a:p>
          <a:p>
            <a:endParaRPr lang="cs-CZ" dirty="0" smtClean="0"/>
          </a:p>
          <a:p>
            <a:endParaRPr lang="cs-CZ" dirty="0"/>
          </a:p>
        </p:txBody>
      </p:sp>
      <p:sp>
        <p:nvSpPr>
          <p:cNvPr id="4" name="Zástupný symbol pro datum 3"/>
          <p:cNvSpPr>
            <a:spLocks noGrp="1"/>
          </p:cNvSpPr>
          <p:nvPr>
            <p:ph type="dt" sz="half" idx="10"/>
          </p:nvPr>
        </p:nvSpPr>
        <p:spPr/>
        <p:txBody>
          <a:bodyPr/>
          <a:lstStyle/>
          <a:p>
            <a:r>
              <a:rPr lang="cs-CZ" smtClean="0"/>
              <a:t>25th September 2013</a:t>
            </a:r>
            <a:endParaRPr lang="cs-CZ"/>
          </a:p>
        </p:txBody>
      </p:sp>
    </p:spTree>
    <p:extLst>
      <p:ext uri="{BB962C8B-B14F-4D97-AF65-F5344CB8AC3E}">
        <p14:creationId xmlns:p14="http://schemas.microsoft.com/office/powerpoint/2010/main" val="197711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latin typeface="DejaVu Sans" pitchFamily="34" charset="0"/>
                <a:ea typeface="DejaVu Sans" pitchFamily="34" charset="0"/>
                <a:cs typeface="DejaVu Sans" pitchFamily="34" charset="0"/>
              </a:rPr>
              <a:t>ENGLISH AUTONOMOUSLY </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autonomous</a:t>
            </a: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learning</a:t>
            </a: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lstStyle/>
          <a:p>
            <a:pPr marL="0" indent="0">
              <a:buNone/>
            </a:pPr>
            <a:endParaRPr lang="cs-CZ" dirty="0" smtClean="0"/>
          </a:p>
          <a:p>
            <a:endParaRPr lang="cs-CZ" dirty="0" smtClean="0"/>
          </a:p>
          <a:p>
            <a:endParaRPr lang="cs-CZ" dirty="0"/>
          </a:p>
        </p:txBody>
      </p:sp>
      <p:sp>
        <p:nvSpPr>
          <p:cNvPr id="4" name="Zástupný symbol pro datum 3"/>
          <p:cNvSpPr>
            <a:spLocks noGrp="1"/>
          </p:cNvSpPr>
          <p:nvPr>
            <p:ph type="dt" sz="half" idx="10"/>
          </p:nvPr>
        </p:nvSpPr>
        <p:spPr/>
        <p:txBody>
          <a:bodyPr/>
          <a:lstStyle/>
          <a:p>
            <a:r>
              <a:rPr lang="cs-CZ" smtClean="0"/>
              <a:t>25th September 2013</a:t>
            </a:r>
            <a:endParaRPr lang="cs-CZ"/>
          </a:p>
        </p:txBody>
      </p:sp>
    </p:spTree>
    <p:extLst>
      <p:ext uri="{BB962C8B-B14F-4D97-AF65-F5344CB8AC3E}">
        <p14:creationId xmlns:p14="http://schemas.microsoft.com/office/powerpoint/2010/main" val="3068302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latin typeface="DejaVu Sans" pitchFamily="34" charset="0"/>
                <a:ea typeface="DejaVu Sans" pitchFamily="34" charset="0"/>
                <a:cs typeface="DejaVu Sans" pitchFamily="34" charset="0"/>
              </a:rPr>
              <a:t>ENGLISH AUTONOMOUSLY </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autonomous</a:t>
            </a: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learning</a:t>
            </a: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lstStyle/>
          <a:p>
            <a:pPr marL="0" indent="0">
              <a:buNone/>
            </a:pPr>
            <a:r>
              <a:rPr lang="cs-CZ" dirty="0" smtClean="0"/>
              <a:t>„</a:t>
            </a:r>
            <a:r>
              <a:rPr lang="en-US" dirty="0" smtClean="0"/>
              <a:t>Autonomy </a:t>
            </a:r>
            <a:r>
              <a:rPr lang="en-US" dirty="0"/>
              <a:t>is the ability to take charge </a:t>
            </a:r>
            <a:r>
              <a:rPr lang="en-US" dirty="0" smtClean="0"/>
              <a:t>of </a:t>
            </a:r>
            <a:r>
              <a:rPr lang="en-US" dirty="0"/>
              <a:t>one's own </a:t>
            </a:r>
            <a:r>
              <a:rPr lang="en-US" dirty="0" smtClean="0"/>
              <a:t>learning</a:t>
            </a:r>
            <a:r>
              <a:rPr lang="cs-CZ" dirty="0" smtClean="0"/>
              <a:t>.“ (Holec, 1981)</a:t>
            </a:r>
          </a:p>
          <a:p>
            <a:endParaRPr lang="cs-CZ" dirty="0" smtClean="0"/>
          </a:p>
          <a:p>
            <a:endParaRPr lang="cs-CZ" dirty="0" smtClean="0"/>
          </a:p>
          <a:p>
            <a:endParaRPr lang="cs-CZ" dirty="0"/>
          </a:p>
        </p:txBody>
      </p:sp>
      <p:sp>
        <p:nvSpPr>
          <p:cNvPr id="4" name="Zástupný symbol pro datum 3"/>
          <p:cNvSpPr>
            <a:spLocks noGrp="1"/>
          </p:cNvSpPr>
          <p:nvPr>
            <p:ph type="dt" sz="half" idx="10"/>
          </p:nvPr>
        </p:nvSpPr>
        <p:spPr/>
        <p:txBody>
          <a:bodyPr/>
          <a:lstStyle/>
          <a:p>
            <a:r>
              <a:rPr lang="cs-CZ" smtClean="0"/>
              <a:t>25th September 2013</a:t>
            </a:r>
            <a:endParaRPr lang="cs-CZ"/>
          </a:p>
        </p:txBody>
      </p:sp>
    </p:spTree>
    <p:extLst>
      <p:ext uri="{BB962C8B-B14F-4D97-AF65-F5344CB8AC3E}">
        <p14:creationId xmlns:p14="http://schemas.microsoft.com/office/powerpoint/2010/main" val="1308477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latin typeface="DejaVu Sans" pitchFamily="34" charset="0"/>
                <a:ea typeface="DejaVu Sans" pitchFamily="34" charset="0"/>
                <a:cs typeface="DejaVu Sans" pitchFamily="34" charset="0"/>
              </a:rPr>
              <a:t>ENGLISH AUTONOMOUSLY </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autonomous</a:t>
            </a: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learning</a:t>
            </a: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lstStyle/>
          <a:p>
            <a:r>
              <a:rPr lang="cs-CZ" dirty="0" smtClean="0"/>
              <a:t>„</a:t>
            </a:r>
            <a:r>
              <a:rPr lang="en-US" dirty="0" smtClean="0"/>
              <a:t>Autonomy </a:t>
            </a:r>
            <a:r>
              <a:rPr lang="en-US" dirty="0"/>
              <a:t>is the ability to take charge of one's own </a:t>
            </a:r>
            <a:r>
              <a:rPr lang="en-US" dirty="0" smtClean="0"/>
              <a:t>learning</a:t>
            </a:r>
            <a:r>
              <a:rPr lang="cs-CZ" dirty="0" smtClean="0"/>
              <a:t>.“ (Holec, 1981)</a:t>
            </a:r>
          </a:p>
          <a:p>
            <a:endParaRPr lang="cs-CZ" dirty="0" smtClean="0"/>
          </a:p>
          <a:p>
            <a:endParaRPr lang="cs-CZ" dirty="0" smtClean="0"/>
          </a:p>
          <a:p>
            <a:r>
              <a:rPr lang="cs-CZ" dirty="0" err="1"/>
              <a:t>l</a:t>
            </a:r>
            <a:r>
              <a:rPr lang="cs-CZ" dirty="0" err="1" smtClean="0"/>
              <a:t>earning</a:t>
            </a:r>
            <a:r>
              <a:rPr lang="cs-CZ" dirty="0" smtClean="0"/>
              <a:t> </a:t>
            </a:r>
            <a:r>
              <a:rPr lang="cs-CZ" dirty="0" err="1" smtClean="0"/>
              <a:t>situation</a:t>
            </a:r>
            <a:r>
              <a:rPr lang="cs-CZ" dirty="0" smtClean="0"/>
              <a:t> </a:t>
            </a:r>
            <a:r>
              <a:rPr lang="cs-CZ" dirty="0" err="1" smtClean="0"/>
              <a:t>is</a:t>
            </a:r>
            <a:r>
              <a:rPr lang="cs-CZ" dirty="0" smtClean="0"/>
              <a:t> </a:t>
            </a:r>
            <a:r>
              <a:rPr lang="cs-CZ" dirty="0" err="1" smtClean="0"/>
              <a:t>different</a:t>
            </a:r>
            <a:endParaRPr lang="cs-CZ" dirty="0" smtClean="0"/>
          </a:p>
          <a:p>
            <a:r>
              <a:rPr lang="cs-CZ" dirty="0" smtClean="0"/>
              <a:t>role </a:t>
            </a:r>
            <a:r>
              <a:rPr lang="cs-CZ" dirty="0" err="1" smtClean="0"/>
              <a:t>of</a:t>
            </a:r>
            <a:r>
              <a:rPr lang="cs-CZ" dirty="0" smtClean="0"/>
              <a:t> a </a:t>
            </a:r>
            <a:r>
              <a:rPr lang="cs-CZ" dirty="0" err="1" smtClean="0"/>
              <a:t>teacher</a:t>
            </a:r>
            <a:r>
              <a:rPr lang="cs-CZ" dirty="0" smtClean="0"/>
              <a:t> </a:t>
            </a:r>
            <a:r>
              <a:rPr lang="cs-CZ" dirty="0" err="1" smtClean="0"/>
              <a:t>is</a:t>
            </a:r>
            <a:r>
              <a:rPr lang="cs-CZ" dirty="0" smtClean="0"/>
              <a:t> </a:t>
            </a:r>
            <a:r>
              <a:rPr lang="cs-CZ" dirty="0" err="1" smtClean="0"/>
              <a:t>different</a:t>
            </a:r>
            <a:endParaRPr lang="cs-CZ" dirty="0" smtClean="0"/>
          </a:p>
          <a:p>
            <a:r>
              <a:rPr lang="cs-CZ" dirty="0"/>
              <a:t>r</a:t>
            </a:r>
            <a:r>
              <a:rPr lang="cs-CZ" dirty="0" smtClean="0"/>
              <a:t>ole </a:t>
            </a:r>
            <a:r>
              <a:rPr lang="cs-CZ" dirty="0" err="1" smtClean="0"/>
              <a:t>of</a:t>
            </a:r>
            <a:r>
              <a:rPr lang="cs-CZ" dirty="0" smtClean="0"/>
              <a:t> a student </a:t>
            </a:r>
            <a:r>
              <a:rPr lang="cs-CZ" dirty="0" err="1" smtClean="0"/>
              <a:t>is</a:t>
            </a:r>
            <a:r>
              <a:rPr lang="cs-CZ" dirty="0" smtClean="0"/>
              <a:t> </a:t>
            </a:r>
            <a:r>
              <a:rPr lang="cs-CZ" dirty="0" err="1" smtClean="0"/>
              <a:t>different</a:t>
            </a:r>
            <a:endParaRPr lang="cs-CZ" dirty="0" smtClean="0"/>
          </a:p>
          <a:p>
            <a:endParaRPr lang="cs-CZ" dirty="0" smtClean="0"/>
          </a:p>
          <a:p>
            <a:endParaRPr lang="cs-CZ" dirty="0"/>
          </a:p>
        </p:txBody>
      </p:sp>
      <p:sp>
        <p:nvSpPr>
          <p:cNvPr id="4" name="Zástupný symbol pro datum 3"/>
          <p:cNvSpPr>
            <a:spLocks noGrp="1"/>
          </p:cNvSpPr>
          <p:nvPr>
            <p:ph type="dt" sz="half" idx="10"/>
          </p:nvPr>
        </p:nvSpPr>
        <p:spPr/>
        <p:txBody>
          <a:bodyPr/>
          <a:lstStyle/>
          <a:p>
            <a:r>
              <a:rPr lang="cs-CZ" smtClean="0"/>
              <a:t>25th September 2013</a:t>
            </a:r>
            <a:endParaRPr lang="cs-CZ"/>
          </a:p>
        </p:txBody>
      </p:sp>
    </p:spTree>
    <p:extLst>
      <p:ext uri="{BB962C8B-B14F-4D97-AF65-F5344CB8AC3E}">
        <p14:creationId xmlns:p14="http://schemas.microsoft.com/office/powerpoint/2010/main" val="2432214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latin typeface="DejaVu Sans" pitchFamily="34" charset="0"/>
                <a:ea typeface="DejaVu Sans" pitchFamily="34" charset="0"/>
                <a:cs typeface="DejaVu Sans" pitchFamily="34" charset="0"/>
              </a:rPr>
              <a:t>ENGLISH AUTONOMOUSLY </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metacognition</a:t>
            </a: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lstStyle/>
          <a:p>
            <a:endParaRPr lang="cs-CZ" dirty="0" smtClean="0"/>
          </a:p>
          <a:p>
            <a:r>
              <a:rPr lang="cs-CZ" dirty="0" err="1" smtClean="0"/>
              <a:t>planning</a:t>
            </a:r>
            <a:endParaRPr lang="cs-CZ" dirty="0" smtClean="0"/>
          </a:p>
          <a:p>
            <a:endParaRPr lang="cs-CZ" dirty="0" smtClean="0"/>
          </a:p>
          <a:p>
            <a:r>
              <a:rPr lang="cs-CZ" dirty="0"/>
              <a:t>m</a:t>
            </a:r>
            <a:r>
              <a:rPr lang="cs-CZ" dirty="0" smtClean="0"/>
              <a:t>onitoring</a:t>
            </a:r>
          </a:p>
          <a:p>
            <a:endParaRPr lang="cs-CZ" dirty="0" smtClean="0"/>
          </a:p>
          <a:p>
            <a:r>
              <a:rPr lang="cs-CZ" dirty="0" err="1"/>
              <a:t>e</a:t>
            </a:r>
            <a:r>
              <a:rPr lang="cs-CZ" dirty="0" err="1" smtClean="0"/>
              <a:t>valuating</a:t>
            </a:r>
            <a:endParaRPr lang="cs-CZ" dirty="0" smtClean="0"/>
          </a:p>
          <a:p>
            <a:endParaRPr lang="cs-CZ" dirty="0"/>
          </a:p>
        </p:txBody>
      </p:sp>
      <p:sp>
        <p:nvSpPr>
          <p:cNvPr id="4" name="Zástupný symbol pro datum 3"/>
          <p:cNvSpPr>
            <a:spLocks noGrp="1"/>
          </p:cNvSpPr>
          <p:nvPr>
            <p:ph type="dt" sz="half" idx="10"/>
          </p:nvPr>
        </p:nvSpPr>
        <p:spPr/>
        <p:txBody>
          <a:bodyPr/>
          <a:lstStyle/>
          <a:p>
            <a:r>
              <a:rPr lang="cs-CZ" smtClean="0"/>
              <a:t>25th September 2013</a:t>
            </a:r>
            <a:endParaRPr lang="cs-CZ"/>
          </a:p>
        </p:txBody>
      </p:sp>
    </p:spTree>
    <p:extLst>
      <p:ext uri="{BB962C8B-B14F-4D97-AF65-F5344CB8AC3E}">
        <p14:creationId xmlns:p14="http://schemas.microsoft.com/office/powerpoint/2010/main" val="3908743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latin typeface="DejaVu Sans" pitchFamily="34" charset="0"/>
                <a:ea typeface="DejaVu Sans" pitchFamily="34" charset="0"/>
                <a:cs typeface="DejaVu Sans" pitchFamily="34" charset="0"/>
              </a:rPr>
              <a:t>ENGLISH AUTONOMOUSLY </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a:t>
            </a:r>
            <a:r>
              <a:rPr lang="cs-CZ" sz="3200" b="1" dirty="0" err="1" smtClean="0">
                <a:latin typeface="DejaVu Sans" pitchFamily="34" charset="0"/>
                <a:ea typeface="DejaVu Sans" pitchFamily="34" charset="0"/>
                <a:cs typeface="DejaVu Sans" pitchFamily="34" charset="0"/>
              </a:rPr>
              <a:t>kaleidoscope</a:t>
            </a: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lstStyle/>
          <a:p>
            <a:pPr marL="0" indent="0">
              <a:buNone/>
            </a:pPr>
            <a:endParaRPr lang="cs-CZ" dirty="0" smtClean="0"/>
          </a:p>
          <a:p>
            <a:pPr marL="0" indent="0">
              <a:buNone/>
            </a:pPr>
            <a:r>
              <a:rPr lang="cs-CZ" dirty="0" smtClean="0">
                <a:hlinkClick r:id="rId4"/>
              </a:rPr>
              <a:t>http</a:t>
            </a:r>
            <a:r>
              <a:rPr lang="cs-CZ" dirty="0">
                <a:hlinkClick r:id="rId4"/>
              </a:rPr>
              <a:t>://</a:t>
            </a:r>
            <a:r>
              <a:rPr lang="cs-CZ" dirty="0" smtClean="0">
                <a:hlinkClick r:id="rId4"/>
              </a:rPr>
              <a:t>h27.it.helsinki.fi/vkk/kaleidoskooppi/intro.php</a:t>
            </a:r>
            <a:endParaRPr lang="cs-CZ" dirty="0" smtClean="0"/>
          </a:p>
          <a:p>
            <a:pPr marL="0" indent="0">
              <a:buNone/>
            </a:pPr>
            <a:endParaRPr lang="cs-CZ" dirty="0"/>
          </a:p>
          <a:p>
            <a:pPr marL="0" indent="0">
              <a:buNone/>
            </a:pPr>
            <a:endParaRPr lang="cs-CZ" dirty="0" smtClean="0"/>
          </a:p>
          <a:p>
            <a:pPr marL="0" indent="0">
              <a:buNone/>
            </a:pPr>
            <a:endParaRPr lang="cs-CZ" dirty="0"/>
          </a:p>
        </p:txBody>
      </p:sp>
      <p:sp>
        <p:nvSpPr>
          <p:cNvPr id="4" name="Zástupný symbol pro datum 3"/>
          <p:cNvSpPr>
            <a:spLocks noGrp="1"/>
          </p:cNvSpPr>
          <p:nvPr>
            <p:ph type="dt" sz="half" idx="10"/>
          </p:nvPr>
        </p:nvSpPr>
        <p:spPr/>
        <p:txBody>
          <a:bodyPr/>
          <a:lstStyle/>
          <a:p>
            <a:r>
              <a:rPr lang="cs-CZ" smtClean="0"/>
              <a:t>25th September 2013</a:t>
            </a:r>
            <a:endParaRPr lang="cs-CZ"/>
          </a:p>
        </p:txBody>
      </p:sp>
      <p:pic>
        <p:nvPicPr>
          <p:cNvPr id="6" name="Obrázek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8700" y="2881312"/>
            <a:ext cx="7086600" cy="1095375"/>
          </a:xfrm>
          <a:prstGeom prst="rect">
            <a:avLst/>
          </a:prstGeom>
        </p:spPr>
      </p:pic>
    </p:spTree>
    <p:extLst>
      <p:ext uri="{BB962C8B-B14F-4D97-AF65-F5344CB8AC3E}">
        <p14:creationId xmlns:p14="http://schemas.microsoft.com/office/powerpoint/2010/main" val="2518895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latin typeface="DejaVu Sans" pitchFamily="34" charset="0"/>
                <a:ea typeface="DejaVu Sans" pitchFamily="34" charset="0"/>
                <a:cs typeface="DejaVu Sans" pitchFamily="34" charset="0"/>
              </a:rPr>
              <a:t>ENGLISH AUTONOMOUSLY </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principles</a:t>
            </a: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of</a:t>
            </a: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learner</a:t>
            </a:r>
            <a:r>
              <a:rPr lang="cs-CZ" sz="3200" b="1" dirty="0" smtClean="0">
                <a:latin typeface="DejaVu Sans" pitchFamily="34" charset="0"/>
                <a:ea typeface="DejaVu Sans" pitchFamily="34" charset="0"/>
                <a:cs typeface="DejaVu Sans" pitchFamily="34" charset="0"/>
              </a:rPr>
              <a:t> autonomy</a:t>
            </a: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noAutofit/>
          </a:bodyPr>
          <a:lstStyle/>
          <a:p>
            <a:r>
              <a:rPr lang="en-US" dirty="0" smtClean="0"/>
              <a:t>peer </a:t>
            </a:r>
            <a:r>
              <a:rPr lang="en-US" dirty="0"/>
              <a:t>support and </a:t>
            </a:r>
            <a:r>
              <a:rPr lang="en-US" dirty="0" smtClean="0"/>
              <a:t>cooperation</a:t>
            </a:r>
            <a:endParaRPr lang="cs-CZ" dirty="0" smtClean="0"/>
          </a:p>
          <a:p>
            <a:endParaRPr lang="cs-CZ" dirty="0" smtClean="0"/>
          </a:p>
          <a:p>
            <a:r>
              <a:rPr lang="en-US" dirty="0" smtClean="0"/>
              <a:t>100</a:t>
            </a:r>
            <a:r>
              <a:rPr lang="en-US" dirty="0"/>
              <a:t>% </a:t>
            </a:r>
            <a:r>
              <a:rPr lang="en-US" dirty="0" smtClean="0"/>
              <a:t>differentiation</a:t>
            </a:r>
            <a:r>
              <a:rPr lang="cs-CZ" dirty="0" smtClean="0"/>
              <a:t> </a:t>
            </a:r>
            <a:r>
              <a:rPr lang="cs-CZ" dirty="0" err="1" smtClean="0"/>
              <a:t>required</a:t>
            </a:r>
            <a:r>
              <a:rPr lang="cs-CZ" dirty="0" smtClean="0"/>
              <a:t> and </a:t>
            </a:r>
            <a:r>
              <a:rPr lang="cs-CZ" dirty="0" err="1" smtClean="0"/>
              <a:t>ensured</a:t>
            </a:r>
            <a:endParaRPr lang="cs-CZ" dirty="0" smtClean="0"/>
          </a:p>
          <a:p>
            <a:endParaRPr lang="cs-CZ" dirty="0" smtClean="0"/>
          </a:p>
          <a:p>
            <a:r>
              <a:rPr lang="cs-CZ" dirty="0" smtClean="0"/>
              <a:t>l</a:t>
            </a:r>
            <a:r>
              <a:rPr lang="en-US" dirty="0" err="1" smtClean="0"/>
              <a:t>ogbooks</a:t>
            </a:r>
            <a:r>
              <a:rPr lang="cs-CZ" dirty="0" smtClean="0"/>
              <a:t> </a:t>
            </a:r>
            <a:r>
              <a:rPr lang="cs-CZ" dirty="0" err="1" smtClean="0"/>
              <a:t>required</a:t>
            </a:r>
            <a:r>
              <a:rPr lang="cs-CZ" dirty="0" smtClean="0"/>
              <a:t> to</a:t>
            </a:r>
            <a:r>
              <a:rPr lang="en-US" dirty="0" smtClean="0"/>
              <a:t> document </a:t>
            </a:r>
            <a:r>
              <a:rPr lang="en-US" dirty="0"/>
              <a:t>learning and </a:t>
            </a:r>
            <a:r>
              <a:rPr lang="cs-CZ" dirty="0" smtClean="0"/>
              <a:t>to support </a:t>
            </a:r>
            <a:r>
              <a:rPr lang="cs-CZ" dirty="0" err="1" smtClean="0"/>
              <a:t>self-reflection</a:t>
            </a:r>
            <a:endParaRPr lang="cs-CZ" dirty="0" smtClean="0"/>
          </a:p>
          <a:p>
            <a:endParaRPr lang="cs-CZ" dirty="0" smtClean="0"/>
          </a:p>
          <a:p>
            <a:r>
              <a:rPr lang="en-US" dirty="0" smtClean="0"/>
              <a:t>empowering students</a:t>
            </a:r>
            <a:endParaRPr lang="cs-CZ" dirty="0" smtClean="0"/>
          </a:p>
        </p:txBody>
      </p:sp>
      <p:sp>
        <p:nvSpPr>
          <p:cNvPr id="4" name="Zástupný symbol pro datum 3"/>
          <p:cNvSpPr>
            <a:spLocks noGrp="1"/>
          </p:cNvSpPr>
          <p:nvPr>
            <p:ph type="dt" sz="half" idx="10"/>
          </p:nvPr>
        </p:nvSpPr>
        <p:spPr/>
        <p:txBody>
          <a:bodyPr/>
          <a:lstStyle/>
          <a:p>
            <a:r>
              <a:rPr lang="cs-CZ" smtClean="0"/>
              <a:t>25th September 2013</a:t>
            </a:r>
            <a:endParaRPr lang="cs-CZ"/>
          </a:p>
        </p:txBody>
      </p:sp>
    </p:spTree>
    <p:extLst>
      <p:ext uri="{BB962C8B-B14F-4D97-AF65-F5344CB8AC3E}">
        <p14:creationId xmlns:p14="http://schemas.microsoft.com/office/powerpoint/2010/main" val="334107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latin typeface="DejaVu Sans" pitchFamily="34" charset="0"/>
                <a:ea typeface="DejaVu Sans" pitchFamily="34" charset="0"/>
                <a:cs typeface="DejaVu Sans" pitchFamily="34" charset="0"/>
              </a:rPr>
              <a:t>ENGLISH AUTONOMOUSLY </a:t>
            </a:r>
            <a:br>
              <a:rPr lang="cs-CZ" sz="3200" b="1" dirty="0" smtClean="0">
                <a:latin typeface="DejaVu Sans" pitchFamily="34" charset="0"/>
                <a:ea typeface="DejaVu Sans" pitchFamily="34" charset="0"/>
                <a:cs typeface="DejaVu Sans" pitchFamily="34" charset="0"/>
              </a:rPr>
            </a:b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think</a:t>
            </a: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out</a:t>
            </a: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of</a:t>
            </a:r>
            <a:r>
              <a:rPr lang="cs-CZ" sz="3200" b="1" dirty="0" smtClean="0">
                <a:latin typeface="DejaVu Sans" pitchFamily="34" charset="0"/>
                <a:ea typeface="DejaVu Sans" pitchFamily="34" charset="0"/>
                <a:cs typeface="DejaVu Sans" pitchFamily="34" charset="0"/>
              </a:rPr>
              <a:t> </a:t>
            </a:r>
            <a:r>
              <a:rPr lang="cs-CZ" sz="3200" b="1" dirty="0" err="1" smtClean="0">
                <a:latin typeface="DejaVu Sans" pitchFamily="34" charset="0"/>
                <a:ea typeface="DejaVu Sans" pitchFamily="34" charset="0"/>
                <a:cs typeface="DejaVu Sans" pitchFamily="34" charset="0"/>
              </a:rPr>
              <a:t>the</a:t>
            </a:r>
            <a:r>
              <a:rPr lang="cs-CZ" sz="3200" b="1" dirty="0" smtClean="0">
                <a:latin typeface="DejaVu Sans" pitchFamily="34" charset="0"/>
                <a:ea typeface="DejaVu Sans" pitchFamily="34" charset="0"/>
                <a:cs typeface="DejaVu Sans" pitchFamily="34" charset="0"/>
              </a:rPr>
              <a:t> box</a:t>
            </a:r>
            <a:endParaRPr lang="cs-CZ" sz="3200" b="1" dirty="0">
              <a:latin typeface="DejaVu Sans" pitchFamily="34" charset="0"/>
              <a:ea typeface="DejaVu Sans" pitchFamily="34" charset="0"/>
              <a:cs typeface="DejaVu Sans" pitchFamily="34" charset="0"/>
            </a:endParaRPr>
          </a:p>
        </p:txBody>
      </p:sp>
      <p:pic>
        <p:nvPicPr>
          <p:cNvPr id="5" name="Zástupný symbol pro obsah 4"/>
          <p:cNvPicPr>
            <a:picLocks noGrp="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074152" y="5800344"/>
            <a:ext cx="1069848" cy="1057656"/>
          </a:xfrm>
          <a:prstGeom prst="rect">
            <a:avLst/>
          </a:prstGeom>
        </p:spPr>
      </p:pic>
      <p:sp>
        <p:nvSpPr>
          <p:cNvPr id="3" name="Zástupný symbol pro obsah 2"/>
          <p:cNvSpPr>
            <a:spLocks noGrp="1"/>
          </p:cNvSpPr>
          <p:nvPr>
            <p:ph sz="half" idx="2"/>
          </p:nvPr>
        </p:nvSpPr>
        <p:spPr>
          <a:xfrm>
            <a:off x="539552" y="1628800"/>
            <a:ext cx="8064896" cy="4248472"/>
          </a:xfrm>
        </p:spPr>
        <p:txBody>
          <a:bodyPr>
            <a:noAutofit/>
          </a:bodyPr>
          <a:lstStyle/>
          <a:p>
            <a:endParaRPr lang="cs-CZ" dirty="0" smtClean="0"/>
          </a:p>
        </p:txBody>
      </p:sp>
      <p:sp>
        <p:nvSpPr>
          <p:cNvPr id="4" name="Zástupný symbol pro datum 3"/>
          <p:cNvSpPr>
            <a:spLocks noGrp="1"/>
          </p:cNvSpPr>
          <p:nvPr>
            <p:ph type="dt" sz="half" idx="10"/>
          </p:nvPr>
        </p:nvSpPr>
        <p:spPr/>
        <p:txBody>
          <a:bodyPr/>
          <a:lstStyle/>
          <a:p>
            <a:r>
              <a:rPr lang="cs-CZ" smtClean="0"/>
              <a:t>25th September 2013</a:t>
            </a:r>
            <a:endParaRPr lang="cs-CZ"/>
          </a:p>
        </p:txBody>
      </p:sp>
    </p:spTree>
    <p:extLst>
      <p:ext uri="{BB962C8B-B14F-4D97-AF65-F5344CB8AC3E}">
        <p14:creationId xmlns:p14="http://schemas.microsoft.com/office/powerpoint/2010/main" val="1072644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1535</Words>
  <Application>Microsoft Office PowerPoint</Application>
  <PresentationFormat>Předvádění na obrazovce (4:3)</PresentationFormat>
  <Paragraphs>228</Paragraphs>
  <Slides>13</Slides>
  <Notes>13</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Motiv systému Office</vt:lpstr>
      <vt:lpstr>ENGLISH AUTONOMOUSLY</vt:lpstr>
      <vt:lpstr>ENGLISH AUTONOMOUSLY  – 1st session</vt:lpstr>
      <vt:lpstr>ENGLISH AUTONOMOUSLY  - autonomous learning</vt:lpstr>
      <vt:lpstr>ENGLISH AUTONOMOUSLY  - autonomous learning</vt:lpstr>
      <vt:lpstr>ENGLISH AUTONOMOUSLY  - autonomous learning</vt:lpstr>
      <vt:lpstr>ENGLISH AUTONOMOUSLY  - metacognition</vt:lpstr>
      <vt:lpstr>ENGLISH AUTONOMOUSLY  -kaleidoscope</vt:lpstr>
      <vt:lpstr>ENGLISH AUTONOMOUSLY  - principles of learner autonomy</vt:lpstr>
      <vt:lpstr>ENGLISH AUTONOMOUSLY  - think out of the box</vt:lpstr>
      <vt:lpstr>ENGLISH AUTONOMOUSLY  - course</vt:lpstr>
      <vt:lpstr>ENGLISH AUTONOMOUSLY - homework  </vt:lpstr>
      <vt:lpstr>ENGLISH AUTONOMOUSLY   </vt:lpstr>
      <vt:lpstr>ENGLISH AUTONOMOUSLY - sources and references </vt:lpstr>
    </vt:vector>
  </TitlesOfParts>
  <Company>UVT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AUTONOMOUSLY</dc:title>
  <dc:creator>Lenka Zouhar Ludvíková</dc:creator>
  <cp:lastModifiedBy>Lenka Zouhar Ludvíková</cp:lastModifiedBy>
  <cp:revision>25</cp:revision>
  <cp:lastPrinted>2014-02-19T15:41:09Z</cp:lastPrinted>
  <dcterms:created xsi:type="dcterms:W3CDTF">2013-09-24T13:27:16Z</dcterms:created>
  <dcterms:modified xsi:type="dcterms:W3CDTF">2014-02-19T15:53:49Z</dcterms:modified>
</cp:coreProperties>
</file>