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6" r:id="rId2"/>
    <p:sldId id="257" r:id="rId3"/>
    <p:sldId id="258" r:id="rId4"/>
    <p:sldId id="267" r:id="rId5"/>
    <p:sldId id="260" r:id="rId6"/>
    <p:sldId id="259" r:id="rId7"/>
    <p:sldId id="261" r:id="rId8"/>
    <p:sldId id="265" r:id="rId9"/>
    <p:sldId id="269" r:id="rId10"/>
    <p:sldId id="262" r:id="rId11"/>
    <p:sldId id="264" r:id="rId12"/>
    <p:sldId id="268" r:id="rId13"/>
    <p:sldId id="266" r:id="rId14"/>
  </p:sldIdLst>
  <p:sldSz cx="9144000" cy="6858000" type="screen4x3"/>
  <p:notesSz cx="6669088"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306" autoAdjust="0"/>
  </p:normalViewPr>
  <p:slideViewPr>
    <p:cSldViewPr>
      <p:cViewPr varScale="1">
        <p:scale>
          <a:sx n="80" d="100"/>
          <a:sy n="80" d="100"/>
        </p:scale>
        <p:origin x="-864" y="-90"/>
      </p:cViewPr>
      <p:guideLst>
        <p:guide orient="horz" pos="2160"/>
        <p:guide pos="2880"/>
      </p:guideLst>
    </p:cSldViewPr>
  </p:slideViewPr>
  <p:notesTextViewPr>
    <p:cViewPr>
      <p:scale>
        <a:sx n="1" d="1"/>
        <a:sy n="1" d="1"/>
      </p:scale>
      <p:origin x="0" y="99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E33F2ED4-49BB-47DB-A94B-9E7F6802BEBC}" type="datetimeFigureOut">
              <a:rPr lang="cs-CZ" smtClean="0"/>
              <a:t>19.2.2014</a:t>
            </a:fld>
            <a:endParaRPr lang="cs-CZ"/>
          </a:p>
        </p:txBody>
      </p:sp>
      <p:sp>
        <p:nvSpPr>
          <p:cNvPr id="4" name="Zástupný symbol pro obrázek snímku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CFCC0CD7-CA9C-4DEF-A5FD-954ECBD74BE7}" type="slidenum">
              <a:rPr lang="cs-CZ" smtClean="0"/>
              <a:t>‹#›</a:t>
            </a:fld>
            <a:endParaRPr lang="cs-CZ"/>
          </a:p>
        </p:txBody>
      </p:sp>
    </p:spTree>
    <p:extLst>
      <p:ext uri="{BB962C8B-B14F-4D97-AF65-F5344CB8AC3E}">
        <p14:creationId xmlns:p14="http://schemas.microsoft.com/office/powerpoint/2010/main" val="2759259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indent="-171450">
              <a:buFontTx/>
              <a:buChar char="-"/>
            </a:pPr>
            <a:r>
              <a:rPr lang="cs-CZ" dirty="0" err="1" smtClean="0"/>
              <a:t>writing</a:t>
            </a:r>
            <a:r>
              <a:rPr lang="cs-CZ" baseline="0" dirty="0" smtClean="0"/>
              <a:t> </a:t>
            </a:r>
            <a:r>
              <a:rPr lang="cs-CZ" baseline="0" dirty="0" err="1" smtClean="0"/>
              <a:t>what</a:t>
            </a:r>
            <a:r>
              <a:rPr lang="cs-CZ" baseline="0" dirty="0" smtClean="0"/>
              <a:t> </a:t>
            </a:r>
            <a:r>
              <a:rPr lang="cs-CZ" baseline="0" dirty="0" err="1" smtClean="0"/>
              <a:t>is</a:t>
            </a:r>
            <a:r>
              <a:rPr lang="cs-CZ" baseline="0" dirty="0" smtClean="0"/>
              <a:t> </a:t>
            </a:r>
            <a:r>
              <a:rPr lang="cs-CZ" baseline="0" dirty="0" err="1" smtClean="0"/>
              <a:t>Autonomous</a:t>
            </a:r>
            <a:r>
              <a:rPr lang="cs-CZ" baseline="0" dirty="0" smtClean="0"/>
              <a:t> </a:t>
            </a:r>
            <a:r>
              <a:rPr lang="cs-CZ" baseline="0" dirty="0" err="1" smtClean="0"/>
              <a:t>learning</a:t>
            </a:r>
            <a:r>
              <a:rPr lang="cs-CZ" baseline="0" dirty="0" smtClean="0"/>
              <a:t>, </a:t>
            </a:r>
            <a:r>
              <a:rPr lang="cs-CZ" baseline="0" dirty="0" err="1" smtClean="0"/>
              <a:t>what</a:t>
            </a:r>
            <a:r>
              <a:rPr lang="cs-CZ" baseline="0" dirty="0" smtClean="0"/>
              <a:t> do I </a:t>
            </a:r>
            <a:r>
              <a:rPr lang="cs-CZ" baseline="0" dirty="0" err="1" smtClean="0"/>
              <a:t>expect</a:t>
            </a:r>
            <a:r>
              <a:rPr lang="cs-CZ" baseline="0" dirty="0" smtClean="0"/>
              <a:t>???</a:t>
            </a:r>
          </a:p>
          <a:p>
            <a:pPr marL="0" indent="0">
              <a:buFontTx/>
              <a:buNone/>
            </a:pPr>
            <a:endParaRPr lang="cs-CZ" dirty="0" smtClean="0"/>
          </a:p>
          <a:p>
            <a:r>
              <a:rPr lang="cs-CZ" dirty="0" err="1" smtClean="0"/>
              <a:t>Welcome</a:t>
            </a:r>
            <a:endParaRPr lang="cs-CZ" dirty="0" smtClean="0"/>
          </a:p>
          <a:p>
            <a:pPr marL="171450" indent="-171450">
              <a:buFontTx/>
              <a:buChar char="-"/>
            </a:pPr>
            <a:r>
              <a:rPr lang="cs-CZ" baseline="0" dirty="0" smtClean="0"/>
              <a:t>more </a:t>
            </a:r>
            <a:r>
              <a:rPr lang="cs-CZ" baseline="0" dirty="0" err="1" smtClean="0"/>
              <a:t>opportunities</a:t>
            </a:r>
            <a:r>
              <a:rPr lang="cs-CZ" baseline="0" dirty="0" smtClean="0"/>
              <a:t> </a:t>
            </a:r>
            <a:r>
              <a:rPr lang="cs-CZ" baseline="0" dirty="0" err="1" smtClean="0"/>
              <a:t>for</a:t>
            </a:r>
            <a:r>
              <a:rPr lang="cs-CZ" baseline="0" dirty="0" smtClean="0"/>
              <a:t> </a:t>
            </a:r>
            <a:r>
              <a:rPr lang="cs-CZ" baseline="0" dirty="0" err="1" smtClean="0"/>
              <a:t>students</a:t>
            </a:r>
            <a:endParaRPr lang="cs-CZ" baseline="0" dirty="0" smtClean="0"/>
          </a:p>
          <a:p>
            <a:pPr marL="171450" indent="-171450">
              <a:buFontTx/>
              <a:buChar char="-"/>
            </a:pPr>
            <a:r>
              <a:rPr lang="cs-CZ" baseline="0" dirty="0" err="1" smtClean="0"/>
              <a:t>challenge</a:t>
            </a:r>
            <a:r>
              <a:rPr lang="cs-CZ" baseline="0" dirty="0" smtClean="0"/>
              <a:t> </a:t>
            </a:r>
            <a:r>
              <a:rPr lang="cs-CZ" baseline="0" dirty="0" err="1" smtClean="0"/>
              <a:t>for</a:t>
            </a:r>
            <a:r>
              <a:rPr lang="cs-CZ" baseline="0" dirty="0" smtClean="0"/>
              <a:t> </a:t>
            </a:r>
            <a:r>
              <a:rPr lang="cs-CZ" baseline="0" dirty="0" err="1" smtClean="0"/>
              <a:t>both</a:t>
            </a:r>
            <a:r>
              <a:rPr lang="cs-CZ" baseline="0" dirty="0" smtClean="0"/>
              <a:t> </a:t>
            </a:r>
            <a:r>
              <a:rPr lang="cs-CZ" baseline="0" dirty="0" err="1" smtClean="0"/>
              <a:t>students</a:t>
            </a:r>
            <a:r>
              <a:rPr lang="cs-CZ" baseline="0" dirty="0" smtClean="0"/>
              <a:t> and </a:t>
            </a:r>
            <a:r>
              <a:rPr lang="cs-CZ" baseline="0" dirty="0" err="1" smtClean="0"/>
              <a:t>teachers</a:t>
            </a:r>
            <a:endParaRPr lang="cs-CZ" baseline="0" dirty="0" smtClean="0"/>
          </a:p>
          <a:p>
            <a:pPr marL="171450" marR="0" indent="-171450" algn="l" defTabSz="914400" rtl="0" eaLnBrk="1" fontAlgn="auto" latinLnBrk="0" hangingPunct="1">
              <a:lnSpc>
                <a:spcPct val="100000"/>
              </a:lnSpc>
              <a:spcBef>
                <a:spcPts val="0"/>
              </a:spcBef>
              <a:spcAft>
                <a:spcPts val="0"/>
              </a:spcAft>
              <a:buClrTx/>
              <a:buSzTx/>
              <a:buFontTx/>
              <a:buChar char="-"/>
              <a:tabLst/>
              <a:defRPr/>
            </a:pPr>
            <a:r>
              <a:rPr lang="cs-CZ" baseline="0" dirty="0" err="1" smtClean="0"/>
              <a:t>new</a:t>
            </a:r>
            <a:r>
              <a:rPr lang="cs-CZ" baseline="0" dirty="0" smtClean="0"/>
              <a:t> </a:t>
            </a:r>
            <a:r>
              <a:rPr lang="cs-CZ" baseline="0" dirty="0" err="1" smtClean="0"/>
              <a:t>approach</a:t>
            </a:r>
            <a:r>
              <a:rPr lang="cs-CZ" baseline="0" dirty="0" smtClean="0"/>
              <a:t>, </a:t>
            </a:r>
            <a:r>
              <a:rPr lang="cs-CZ" baseline="0" dirty="0" err="1" smtClean="0"/>
              <a:t>based</a:t>
            </a:r>
            <a:r>
              <a:rPr lang="cs-CZ" baseline="0" dirty="0" smtClean="0"/>
              <a:t> on ALMS, </a:t>
            </a:r>
            <a:r>
              <a:rPr lang="cs-CZ" baseline="0" dirty="0" err="1" smtClean="0"/>
              <a:t>Helsinki</a:t>
            </a:r>
            <a:r>
              <a:rPr lang="cs-CZ" baseline="0" dirty="0" smtClean="0"/>
              <a:t> – </a:t>
            </a:r>
            <a:r>
              <a:rPr lang="cs-CZ" baseline="0" dirty="0" err="1" smtClean="0"/>
              <a:t>started</a:t>
            </a:r>
            <a:r>
              <a:rPr lang="cs-CZ" baseline="0" dirty="0" smtClean="0"/>
              <a:t> in 1990´s</a:t>
            </a:r>
          </a:p>
          <a:p>
            <a:pPr marL="171450" indent="-171450">
              <a:buFontTx/>
              <a:buChar char="-"/>
            </a:pPr>
            <a:r>
              <a:rPr lang="cs-CZ" dirty="0" err="1" smtClean="0"/>
              <a:t>piloting</a:t>
            </a:r>
            <a:r>
              <a:rPr lang="cs-CZ" dirty="0" smtClean="0"/>
              <a:t> </a:t>
            </a:r>
            <a:r>
              <a:rPr lang="cs-CZ" dirty="0" err="1" smtClean="0"/>
              <a:t>this</a:t>
            </a:r>
            <a:r>
              <a:rPr lang="cs-CZ" dirty="0" smtClean="0"/>
              <a:t> term</a:t>
            </a:r>
            <a:r>
              <a:rPr lang="cs-CZ" baseline="0" dirty="0" smtClean="0"/>
              <a:t> and </a:t>
            </a:r>
            <a:r>
              <a:rPr lang="cs-CZ" baseline="0" dirty="0" err="1" smtClean="0"/>
              <a:t>hopefully</a:t>
            </a:r>
            <a:r>
              <a:rPr lang="cs-CZ" baseline="0" dirty="0" smtClean="0"/>
              <a:t> </a:t>
            </a:r>
            <a:r>
              <a:rPr lang="cs-CZ" baseline="0" dirty="0" err="1" smtClean="0"/>
              <a:t>will</a:t>
            </a:r>
            <a:r>
              <a:rPr lang="cs-CZ" baseline="0" dirty="0" smtClean="0"/>
              <a:t> </a:t>
            </a:r>
            <a:r>
              <a:rPr lang="cs-CZ" baseline="0" dirty="0" err="1" smtClean="0"/>
              <a:t>be</a:t>
            </a:r>
            <a:r>
              <a:rPr lang="cs-CZ" baseline="0" dirty="0" smtClean="0"/>
              <a:t> </a:t>
            </a:r>
            <a:r>
              <a:rPr lang="cs-CZ" baseline="0" dirty="0" err="1" smtClean="0"/>
              <a:t>opening</a:t>
            </a:r>
            <a:r>
              <a:rPr lang="cs-CZ" baseline="0" dirty="0" smtClean="0"/>
              <a:t> more in </a:t>
            </a:r>
            <a:r>
              <a:rPr lang="cs-CZ" baseline="0" dirty="0" err="1" smtClean="0"/>
              <a:t>the</a:t>
            </a:r>
            <a:r>
              <a:rPr lang="cs-CZ" baseline="0" dirty="0" smtClean="0"/>
              <a:t> </a:t>
            </a:r>
            <a:r>
              <a:rPr lang="cs-CZ" baseline="0" dirty="0" err="1" smtClean="0"/>
              <a:t>future</a:t>
            </a:r>
            <a:r>
              <a:rPr lang="cs-CZ" baseline="0" dirty="0" smtClean="0"/>
              <a:t> – </a:t>
            </a:r>
            <a:r>
              <a:rPr lang="cs-CZ" baseline="0" dirty="0" err="1" smtClean="0"/>
              <a:t>specialised</a:t>
            </a:r>
            <a:r>
              <a:rPr lang="cs-CZ" baseline="0" dirty="0" smtClean="0"/>
              <a:t> </a:t>
            </a:r>
            <a:r>
              <a:rPr lang="cs-CZ" baseline="0" dirty="0" err="1" smtClean="0"/>
              <a:t>for</a:t>
            </a:r>
            <a:r>
              <a:rPr lang="cs-CZ" baseline="0" dirty="0" smtClean="0"/>
              <a:t> </a:t>
            </a:r>
            <a:r>
              <a:rPr lang="cs-CZ" baseline="0" dirty="0" err="1" smtClean="0"/>
              <a:t>different</a:t>
            </a:r>
            <a:r>
              <a:rPr lang="cs-CZ" baseline="0" dirty="0" smtClean="0"/>
              <a:t> </a:t>
            </a:r>
            <a:r>
              <a:rPr lang="cs-CZ" baseline="0" dirty="0" err="1" smtClean="0"/>
              <a:t>faculties</a:t>
            </a:r>
            <a:endParaRPr lang="cs-CZ" baseline="0" dirty="0" smtClean="0"/>
          </a:p>
          <a:p>
            <a:pPr marL="0" indent="0">
              <a:buFontTx/>
              <a:buNone/>
            </a:pPr>
            <a:endParaRPr lang="cs-CZ" baseline="0" dirty="0" smtClean="0"/>
          </a:p>
          <a:p>
            <a:pPr marL="0" indent="0">
              <a:buFontTx/>
              <a:buNone/>
            </a:pPr>
            <a:r>
              <a:rPr lang="cs-CZ" baseline="0" dirty="0" smtClean="0"/>
              <a:t>Intro</a:t>
            </a:r>
          </a:p>
          <a:p>
            <a:pPr marL="171450" indent="-171450">
              <a:buFontTx/>
              <a:buChar char="-"/>
            </a:pPr>
            <a:r>
              <a:rPr lang="cs-CZ" baseline="0" dirty="0" smtClean="0"/>
              <a:t>Martina Š.S. a Lenka Z.L.</a:t>
            </a:r>
          </a:p>
          <a:p>
            <a:pPr marL="171450" indent="-171450">
              <a:buFontTx/>
              <a:buChar char="-"/>
            </a:pPr>
            <a:r>
              <a:rPr lang="cs-CZ" baseline="0" dirty="0" err="1" smtClean="0"/>
              <a:t>Icebreaker</a:t>
            </a:r>
            <a:r>
              <a:rPr lang="cs-CZ" baseline="0" dirty="0" smtClean="0"/>
              <a:t> – </a:t>
            </a:r>
            <a:r>
              <a:rPr lang="cs-CZ" baseline="0" dirty="0" err="1" smtClean="0"/>
              <a:t>find</a:t>
            </a:r>
            <a:r>
              <a:rPr lang="cs-CZ" baseline="0" dirty="0" smtClean="0"/>
              <a:t> </a:t>
            </a:r>
            <a:r>
              <a:rPr lang="cs-CZ" baseline="0" dirty="0" err="1" smtClean="0"/>
              <a:t>somebody</a:t>
            </a:r>
            <a:r>
              <a:rPr lang="cs-CZ" baseline="0" dirty="0" smtClean="0"/>
              <a:t> </a:t>
            </a:r>
            <a:r>
              <a:rPr lang="cs-CZ" baseline="0" dirty="0" err="1" smtClean="0"/>
              <a:t>who</a:t>
            </a:r>
            <a:endParaRPr lang="cs-CZ" dirty="0"/>
          </a:p>
        </p:txBody>
      </p:sp>
      <p:sp>
        <p:nvSpPr>
          <p:cNvPr id="4" name="Zástupný symbol pro číslo snímku 3"/>
          <p:cNvSpPr>
            <a:spLocks noGrp="1"/>
          </p:cNvSpPr>
          <p:nvPr>
            <p:ph type="sldNum" sz="quarter" idx="10"/>
          </p:nvPr>
        </p:nvSpPr>
        <p:spPr/>
        <p:txBody>
          <a:bodyPr/>
          <a:lstStyle/>
          <a:p>
            <a:fld id="{CFCC0CD7-CA9C-4DEF-A5FD-954ECBD74BE7}" type="slidenum">
              <a:rPr lang="cs-CZ" smtClean="0"/>
              <a:t>1</a:t>
            </a:fld>
            <a:endParaRPr lang="cs-CZ"/>
          </a:p>
        </p:txBody>
      </p:sp>
    </p:spTree>
    <p:extLst>
      <p:ext uri="{BB962C8B-B14F-4D97-AF65-F5344CB8AC3E}">
        <p14:creationId xmlns:p14="http://schemas.microsoft.com/office/powerpoint/2010/main" val="942238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900" b="1" dirty="0" smtClean="0"/>
              <a:t>CHECKLIST – </a:t>
            </a:r>
            <a:r>
              <a:rPr lang="cs-CZ" sz="900" b="1" dirty="0" err="1" smtClean="0"/>
              <a:t>will</a:t>
            </a:r>
            <a:r>
              <a:rPr lang="cs-CZ" sz="900" b="1" dirty="0" smtClean="0"/>
              <a:t> </a:t>
            </a:r>
            <a:r>
              <a:rPr lang="cs-CZ" sz="900" b="1" dirty="0" err="1" smtClean="0"/>
              <a:t>help</a:t>
            </a:r>
            <a:r>
              <a:rPr lang="cs-CZ" sz="900" b="1" dirty="0" smtClean="0"/>
              <a:t> </a:t>
            </a:r>
            <a:r>
              <a:rPr lang="cs-CZ" sz="900" b="1" dirty="0" err="1" smtClean="0"/>
              <a:t>everybody</a:t>
            </a:r>
            <a:r>
              <a:rPr lang="cs-CZ" sz="900" b="1" dirty="0" smtClean="0"/>
              <a:t> to </a:t>
            </a:r>
            <a:r>
              <a:rPr lang="cs-CZ" sz="900" b="1" dirty="0" err="1" smtClean="0"/>
              <a:t>remember</a:t>
            </a:r>
            <a:r>
              <a:rPr lang="cs-CZ" sz="900" b="1" dirty="0" smtClean="0"/>
              <a:t> </a:t>
            </a:r>
            <a:r>
              <a:rPr lang="cs-CZ" sz="900" b="1" dirty="0" err="1" smtClean="0"/>
              <a:t>everything</a:t>
            </a:r>
            <a:r>
              <a:rPr lang="cs-CZ" sz="900" b="1" dirty="0" smtClean="0"/>
              <a:t>…</a:t>
            </a:r>
          </a:p>
          <a:p>
            <a:r>
              <a:rPr lang="cs-CZ" sz="900" b="1" dirty="0" smtClean="0"/>
              <a:t>1st </a:t>
            </a:r>
            <a:r>
              <a:rPr lang="cs-CZ" sz="900" b="1" dirty="0" err="1" smtClean="0"/>
              <a:t>introductory</a:t>
            </a:r>
            <a:r>
              <a:rPr lang="cs-CZ" sz="900" b="1" dirty="0" smtClean="0"/>
              <a:t> session</a:t>
            </a:r>
          </a:p>
          <a:p>
            <a:pPr marL="171450" indent="-171450">
              <a:buFontTx/>
              <a:buChar char="-"/>
            </a:pPr>
            <a:r>
              <a:rPr lang="cs-CZ" sz="900" b="0" dirty="0" smtClean="0"/>
              <a:t>input on </a:t>
            </a:r>
            <a:r>
              <a:rPr lang="cs-CZ" sz="900" b="0" dirty="0" err="1" smtClean="0"/>
              <a:t>learner</a:t>
            </a:r>
            <a:r>
              <a:rPr lang="cs-CZ" sz="900" b="0" dirty="0" smtClean="0"/>
              <a:t> autonomy, CEFR,</a:t>
            </a:r>
            <a:r>
              <a:rPr lang="cs-CZ" sz="900" b="0" baseline="0" dirty="0" smtClean="0"/>
              <a:t> </a:t>
            </a:r>
            <a:r>
              <a:rPr lang="cs-CZ" sz="900" b="0" baseline="0" dirty="0" err="1" smtClean="0"/>
              <a:t>self</a:t>
            </a:r>
            <a:r>
              <a:rPr lang="cs-CZ" sz="900" b="0" baseline="0" dirty="0" smtClean="0"/>
              <a:t> </a:t>
            </a:r>
            <a:r>
              <a:rPr lang="cs-CZ" sz="900" b="0" baseline="0" dirty="0" err="1" smtClean="0"/>
              <a:t>reflection</a:t>
            </a:r>
            <a:r>
              <a:rPr lang="cs-CZ" sz="900" b="0" baseline="0" dirty="0" smtClean="0"/>
              <a:t>, </a:t>
            </a:r>
            <a:endParaRPr lang="cs-CZ" sz="900" b="0" dirty="0" smtClean="0"/>
          </a:p>
          <a:p>
            <a:pPr marL="0" indent="0">
              <a:buFontTx/>
              <a:buNone/>
            </a:pPr>
            <a:r>
              <a:rPr lang="cs-CZ" sz="900" b="1" dirty="0" smtClean="0"/>
              <a:t>2nd </a:t>
            </a:r>
            <a:r>
              <a:rPr lang="cs-CZ" sz="900" b="1" dirty="0" err="1" smtClean="0"/>
              <a:t>introductory</a:t>
            </a:r>
            <a:r>
              <a:rPr lang="cs-CZ" sz="900" b="1" dirty="0" smtClean="0"/>
              <a:t> session (2nd </a:t>
            </a:r>
            <a:r>
              <a:rPr lang="cs-CZ" sz="900" b="1" dirty="0" err="1" smtClean="0"/>
              <a:t>October</a:t>
            </a:r>
            <a:r>
              <a:rPr lang="cs-CZ" sz="900" b="1" dirty="0" smtClean="0"/>
              <a:t>)</a:t>
            </a:r>
          </a:p>
          <a:p>
            <a:pPr marL="171450" indent="-171450">
              <a:buFontTx/>
              <a:buChar char="-"/>
            </a:pPr>
            <a:r>
              <a:rPr lang="cs-CZ" sz="900" b="0" dirty="0" err="1" smtClean="0"/>
              <a:t>learning</a:t>
            </a:r>
            <a:r>
              <a:rPr lang="cs-CZ" sz="900" b="0" dirty="0" smtClean="0"/>
              <a:t> </a:t>
            </a:r>
            <a:r>
              <a:rPr lang="cs-CZ" sz="900" b="0" dirty="0" err="1" smtClean="0"/>
              <a:t>styles</a:t>
            </a:r>
            <a:r>
              <a:rPr lang="cs-CZ" sz="900" b="0" dirty="0" smtClean="0"/>
              <a:t>, </a:t>
            </a:r>
            <a:r>
              <a:rPr lang="cs-CZ" sz="900" b="0" dirty="0" err="1" smtClean="0"/>
              <a:t>multiple</a:t>
            </a:r>
            <a:r>
              <a:rPr lang="cs-CZ" sz="900" b="0" dirty="0" smtClean="0"/>
              <a:t> </a:t>
            </a:r>
            <a:r>
              <a:rPr lang="cs-CZ" sz="900" b="0" dirty="0" err="1" smtClean="0"/>
              <a:t>intelligencies</a:t>
            </a:r>
            <a:r>
              <a:rPr lang="cs-CZ" sz="900" b="0" dirty="0" smtClean="0"/>
              <a:t>, </a:t>
            </a:r>
            <a:r>
              <a:rPr lang="cs-CZ" sz="900" b="0" dirty="0" err="1" smtClean="0"/>
              <a:t>contract</a:t>
            </a:r>
            <a:r>
              <a:rPr lang="cs-CZ" sz="900" b="0" dirty="0" smtClean="0"/>
              <a:t>, </a:t>
            </a:r>
            <a:r>
              <a:rPr lang="cs-CZ" sz="900" b="0" dirty="0" err="1" smtClean="0"/>
              <a:t>selection</a:t>
            </a:r>
            <a:r>
              <a:rPr lang="cs-CZ" sz="900" b="0" dirty="0" smtClean="0"/>
              <a:t> </a:t>
            </a:r>
            <a:r>
              <a:rPr lang="cs-CZ" sz="900" b="0" dirty="0" err="1" smtClean="0"/>
              <a:t>of</a:t>
            </a:r>
            <a:r>
              <a:rPr lang="cs-CZ" sz="900" b="0" dirty="0" smtClean="0"/>
              <a:t> </a:t>
            </a:r>
            <a:r>
              <a:rPr lang="cs-CZ" sz="900" b="0" dirty="0" err="1" smtClean="0"/>
              <a:t>modules</a:t>
            </a:r>
            <a:r>
              <a:rPr lang="cs-CZ" sz="900" b="0" dirty="0" smtClean="0"/>
              <a:t> and </a:t>
            </a:r>
            <a:r>
              <a:rPr lang="cs-CZ" sz="900" b="0" dirty="0" err="1" smtClean="0"/>
              <a:t>showers</a:t>
            </a:r>
            <a:r>
              <a:rPr lang="cs-CZ" sz="900" b="0" dirty="0" smtClean="0"/>
              <a:t>, </a:t>
            </a:r>
            <a:r>
              <a:rPr lang="cs-CZ" sz="900" b="0" dirty="0" err="1" smtClean="0"/>
              <a:t>booking</a:t>
            </a:r>
            <a:r>
              <a:rPr lang="cs-CZ" sz="900" b="0" dirty="0" smtClean="0"/>
              <a:t> </a:t>
            </a:r>
            <a:r>
              <a:rPr lang="cs-CZ" sz="900" b="0" dirty="0" err="1" smtClean="0"/>
              <a:t>your</a:t>
            </a:r>
            <a:r>
              <a:rPr lang="cs-CZ" sz="900" b="0" dirty="0" smtClean="0"/>
              <a:t> </a:t>
            </a:r>
            <a:r>
              <a:rPr lang="cs-CZ" sz="900" b="0" dirty="0" err="1" smtClean="0"/>
              <a:t>first</a:t>
            </a:r>
            <a:r>
              <a:rPr lang="cs-CZ" sz="900" b="0" dirty="0" smtClean="0"/>
              <a:t> </a:t>
            </a:r>
            <a:r>
              <a:rPr lang="cs-CZ" sz="900" b="0" dirty="0" err="1" smtClean="0"/>
              <a:t>individual</a:t>
            </a:r>
            <a:r>
              <a:rPr lang="cs-CZ" sz="900" b="0" dirty="0" smtClean="0"/>
              <a:t> </a:t>
            </a:r>
            <a:r>
              <a:rPr lang="cs-CZ" sz="900" b="0" dirty="0" err="1" smtClean="0"/>
              <a:t>counselling</a:t>
            </a:r>
            <a:endParaRPr lang="cs-CZ" sz="900" b="0" dirty="0" smtClean="0"/>
          </a:p>
          <a:p>
            <a:pPr marL="0" indent="0">
              <a:buFontTx/>
              <a:buNone/>
            </a:pPr>
            <a:r>
              <a:rPr lang="cs-CZ" sz="900" b="1" dirty="0" smtClean="0"/>
              <a:t>1st </a:t>
            </a:r>
            <a:r>
              <a:rPr lang="cs-CZ" sz="900" b="1" dirty="0" err="1" smtClean="0"/>
              <a:t>individual</a:t>
            </a:r>
            <a:r>
              <a:rPr lang="cs-CZ" sz="900" b="1" dirty="0" smtClean="0"/>
              <a:t> </a:t>
            </a:r>
            <a:r>
              <a:rPr lang="cs-CZ" sz="900" b="1" dirty="0" err="1" smtClean="0"/>
              <a:t>counselling</a:t>
            </a:r>
            <a:endParaRPr lang="cs-CZ" sz="900" b="1" dirty="0" smtClean="0"/>
          </a:p>
          <a:p>
            <a:r>
              <a:rPr lang="cs-CZ" sz="900" b="1" dirty="0" smtClean="0"/>
              <a:t>- </a:t>
            </a:r>
            <a:r>
              <a:rPr lang="cs-CZ" sz="900" b="0" dirty="0" smtClean="0"/>
              <a:t> </a:t>
            </a:r>
            <a:r>
              <a:rPr lang="cs-CZ" sz="900" b="0" dirty="0" err="1" smtClean="0"/>
              <a:t>goals</a:t>
            </a:r>
            <a:r>
              <a:rPr lang="cs-CZ" sz="900" b="0" dirty="0" smtClean="0"/>
              <a:t>, </a:t>
            </a:r>
            <a:r>
              <a:rPr lang="cs-CZ" sz="900" b="0" dirty="0" err="1" smtClean="0"/>
              <a:t>contract</a:t>
            </a:r>
            <a:r>
              <a:rPr lang="cs-CZ" sz="900" b="0" dirty="0" smtClean="0"/>
              <a:t> </a:t>
            </a:r>
            <a:r>
              <a:rPr lang="cs-CZ" sz="900" b="0" dirty="0" err="1" smtClean="0"/>
              <a:t>check</a:t>
            </a:r>
            <a:r>
              <a:rPr lang="cs-CZ" sz="900" b="0" dirty="0" smtClean="0"/>
              <a:t>, </a:t>
            </a:r>
            <a:r>
              <a:rPr lang="cs-CZ" sz="900" b="0" dirty="0" err="1" smtClean="0"/>
              <a:t>language</a:t>
            </a:r>
            <a:r>
              <a:rPr lang="cs-CZ" sz="900" b="0" dirty="0" smtClean="0"/>
              <a:t> </a:t>
            </a:r>
            <a:r>
              <a:rPr lang="cs-CZ" sz="900" b="0" dirty="0" err="1" smtClean="0"/>
              <a:t>learning</a:t>
            </a:r>
            <a:r>
              <a:rPr lang="cs-CZ" sz="900" b="0" dirty="0" smtClean="0"/>
              <a:t> </a:t>
            </a:r>
            <a:r>
              <a:rPr lang="cs-CZ" sz="900" b="0" dirty="0" err="1" smtClean="0"/>
              <a:t>history</a:t>
            </a:r>
            <a:r>
              <a:rPr lang="cs-CZ" sz="900" b="0" dirty="0" smtClean="0"/>
              <a:t>, log style</a:t>
            </a:r>
          </a:p>
          <a:p>
            <a:r>
              <a:rPr lang="cs-CZ" sz="900" b="1" dirty="0" smtClean="0"/>
              <a:t>min. 2 </a:t>
            </a:r>
            <a:r>
              <a:rPr lang="cs-CZ" sz="900" b="1" dirty="0" err="1" smtClean="0"/>
              <a:t>modules</a:t>
            </a:r>
            <a:r>
              <a:rPr lang="cs-CZ" sz="900" b="1" dirty="0" smtClean="0"/>
              <a:t> </a:t>
            </a:r>
            <a:r>
              <a:rPr lang="cs-CZ" sz="900" b="1" dirty="0" err="1" smtClean="0"/>
              <a:t>of</a:t>
            </a:r>
            <a:r>
              <a:rPr lang="cs-CZ" sz="900" b="1" dirty="0" smtClean="0"/>
              <a:t> </a:t>
            </a:r>
            <a:r>
              <a:rPr lang="cs-CZ" sz="900" b="1" dirty="0" err="1" smtClean="0"/>
              <a:t>your</a:t>
            </a:r>
            <a:r>
              <a:rPr lang="cs-CZ" sz="900" b="1" dirty="0" smtClean="0"/>
              <a:t> </a:t>
            </a:r>
            <a:r>
              <a:rPr lang="cs-CZ" sz="900" b="1" dirty="0" err="1" smtClean="0"/>
              <a:t>choice</a:t>
            </a:r>
            <a:endParaRPr lang="cs-CZ" sz="900" b="1" dirty="0" smtClean="0"/>
          </a:p>
          <a:p>
            <a:pPr marL="171450" indent="-171450">
              <a:buFontTx/>
              <a:buChar char="-"/>
            </a:pPr>
            <a:r>
              <a:rPr lang="cs-CZ" sz="900" b="0" dirty="0" smtClean="0"/>
              <a:t>Up to </a:t>
            </a:r>
            <a:r>
              <a:rPr lang="cs-CZ" sz="900" b="0" dirty="0" err="1" smtClean="0"/>
              <a:t>you</a:t>
            </a:r>
            <a:r>
              <a:rPr lang="cs-CZ" sz="900" b="0" dirty="0" smtClean="0"/>
              <a:t> , </a:t>
            </a:r>
            <a:r>
              <a:rPr lang="cs-CZ" sz="900" b="0" dirty="0" err="1" smtClean="0"/>
              <a:t>possibility</a:t>
            </a:r>
            <a:r>
              <a:rPr lang="cs-CZ" sz="900" b="0" dirty="0" smtClean="0"/>
              <a:t> to start </a:t>
            </a:r>
            <a:r>
              <a:rPr lang="cs-CZ" sz="900" b="0" dirty="0" err="1" smtClean="0"/>
              <a:t>your</a:t>
            </a:r>
            <a:r>
              <a:rPr lang="cs-CZ" sz="900" b="0" dirty="0" smtClean="0"/>
              <a:t> </a:t>
            </a:r>
            <a:r>
              <a:rPr lang="cs-CZ" sz="900" b="0" dirty="0" err="1" smtClean="0"/>
              <a:t>own</a:t>
            </a:r>
            <a:r>
              <a:rPr lang="cs-CZ" sz="900" b="0" dirty="0" smtClean="0"/>
              <a:t> </a:t>
            </a:r>
            <a:r>
              <a:rPr lang="cs-CZ" sz="900" b="0" dirty="0" err="1" smtClean="0"/>
              <a:t>modules</a:t>
            </a:r>
            <a:r>
              <a:rPr lang="cs-CZ" sz="900" b="0" dirty="0" smtClean="0"/>
              <a:t> – </a:t>
            </a:r>
            <a:r>
              <a:rPr lang="cs-CZ" sz="900" b="0" dirty="0" err="1" smtClean="0"/>
              <a:t>where</a:t>
            </a:r>
            <a:r>
              <a:rPr lang="cs-CZ" sz="900" b="0" dirty="0" smtClean="0"/>
              <a:t>? </a:t>
            </a:r>
            <a:r>
              <a:rPr lang="cs-CZ" sz="900" b="0" dirty="0" err="1" smtClean="0"/>
              <a:t>Language</a:t>
            </a:r>
            <a:r>
              <a:rPr lang="cs-CZ" sz="900" b="0" dirty="0" smtClean="0"/>
              <a:t> Centre – </a:t>
            </a:r>
            <a:r>
              <a:rPr lang="cs-CZ" sz="900" b="0" dirty="0" err="1" smtClean="0"/>
              <a:t>the</a:t>
            </a:r>
            <a:r>
              <a:rPr lang="cs-CZ" sz="900" b="0" smtClean="0"/>
              <a:t> </a:t>
            </a:r>
            <a:r>
              <a:rPr lang="cs-CZ" sz="900" b="0" smtClean="0"/>
              <a:t>study</a:t>
            </a:r>
            <a:endParaRPr lang="cs-CZ" sz="900" b="0" dirty="0" smtClean="0"/>
          </a:p>
          <a:p>
            <a:r>
              <a:rPr lang="cs-CZ" sz="900" b="1" dirty="0" smtClean="0"/>
              <a:t>2nd </a:t>
            </a:r>
            <a:r>
              <a:rPr lang="cs-CZ" sz="900" b="1" dirty="0" err="1" smtClean="0"/>
              <a:t>individual</a:t>
            </a:r>
            <a:r>
              <a:rPr lang="cs-CZ" sz="900" b="1" dirty="0" smtClean="0"/>
              <a:t> </a:t>
            </a:r>
            <a:r>
              <a:rPr lang="cs-CZ" sz="900" b="1" dirty="0" err="1" smtClean="0"/>
              <a:t>counselling</a:t>
            </a:r>
            <a:endParaRPr lang="cs-CZ" sz="900" b="1" dirty="0" smtClean="0"/>
          </a:p>
          <a:p>
            <a:r>
              <a:rPr lang="cs-CZ" sz="900" b="0" dirty="0" smtClean="0"/>
              <a:t>- Are</a:t>
            </a:r>
            <a:r>
              <a:rPr lang="cs-CZ" sz="900" b="0" baseline="0" dirty="0" smtClean="0"/>
              <a:t> </a:t>
            </a:r>
            <a:r>
              <a:rPr lang="cs-CZ" sz="900" b="0" baseline="0" dirty="0" err="1" smtClean="0"/>
              <a:t>you</a:t>
            </a:r>
            <a:r>
              <a:rPr lang="cs-CZ" sz="900" b="0" baseline="0" dirty="0" smtClean="0"/>
              <a:t> </a:t>
            </a:r>
            <a:r>
              <a:rPr lang="cs-CZ" sz="900" b="0" baseline="0" dirty="0" err="1" smtClean="0"/>
              <a:t>making</a:t>
            </a:r>
            <a:r>
              <a:rPr lang="cs-CZ" sz="900" b="0" baseline="0" dirty="0" smtClean="0"/>
              <a:t> </a:t>
            </a:r>
            <a:r>
              <a:rPr lang="cs-CZ" sz="900" b="0" baseline="0" dirty="0" err="1" smtClean="0"/>
              <a:t>progress</a:t>
            </a:r>
            <a:r>
              <a:rPr lang="cs-CZ" sz="900" b="0" baseline="0" dirty="0" smtClean="0"/>
              <a:t>? </a:t>
            </a:r>
            <a:r>
              <a:rPr lang="cs-CZ" sz="900" b="0" baseline="0" dirty="0" err="1" smtClean="0"/>
              <a:t>Feelings</a:t>
            </a:r>
            <a:r>
              <a:rPr lang="cs-CZ" sz="900" b="0" baseline="0" dirty="0" smtClean="0"/>
              <a:t>? </a:t>
            </a:r>
            <a:r>
              <a:rPr lang="cs-CZ" sz="900" b="0" baseline="0" dirty="0" err="1" smtClean="0"/>
              <a:t>Needs</a:t>
            </a:r>
            <a:r>
              <a:rPr lang="cs-CZ" sz="900" b="0" baseline="0" dirty="0" smtClean="0"/>
              <a:t>? </a:t>
            </a:r>
            <a:r>
              <a:rPr lang="cs-CZ" sz="900" b="0" baseline="0" dirty="0" err="1" smtClean="0"/>
              <a:t>Comments</a:t>
            </a:r>
            <a:r>
              <a:rPr lang="cs-CZ" sz="900" b="0" baseline="0" dirty="0" smtClean="0"/>
              <a:t>…</a:t>
            </a:r>
            <a:endParaRPr lang="cs-CZ" sz="900" b="0" dirty="0" smtClean="0"/>
          </a:p>
          <a:p>
            <a:r>
              <a:rPr lang="cs-CZ" sz="900" b="1" dirty="0" err="1" smtClean="0"/>
              <a:t>writing</a:t>
            </a:r>
            <a:r>
              <a:rPr lang="cs-CZ" sz="900" b="1" dirty="0" smtClean="0"/>
              <a:t> a log</a:t>
            </a:r>
          </a:p>
          <a:p>
            <a:r>
              <a:rPr lang="cs-CZ" sz="900" b="0" dirty="0" smtClean="0"/>
              <a:t>- </a:t>
            </a:r>
            <a:r>
              <a:rPr lang="cs-CZ" sz="900" b="0" dirty="0" err="1" smtClean="0"/>
              <a:t>Brought</a:t>
            </a:r>
            <a:r>
              <a:rPr lang="cs-CZ" sz="900" b="0" dirty="0" smtClean="0"/>
              <a:t> to </a:t>
            </a:r>
            <a:r>
              <a:rPr lang="cs-CZ" sz="900" b="0" dirty="0" err="1" smtClean="0"/>
              <a:t>every</a:t>
            </a:r>
            <a:r>
              <a:rPr lang="cs-CZ" sz="900" b="0" dirty="0" smtClean="0"/>
              <a:t> </a:t>
            </a:r>
            <a:r>
              <a:rPr lang="cs-CZ" sz="900" b="0" dirty="0" err="1" smtClean="0"/>
              <a:t>counselling</a:t>
            </a:r>
            <a:r>
              <a:rPr lang="cs-CZ" sz="900" b="0" dirty="0" smtClean="0"/>
              <a:t>, </a:t>
            </a:r>
            <a:r>
              <a:rPr lang="cs-CZ" sz="900" b="0" dirty="0" err="1" smtClean="0"/>
              <a:t>for</a:t>
            </a:r>
            <a:r>
              <a:rPr lang="cs-CZ" sz="900" b="0" dirty="0" smtClean="0"/>
              <a:t> </a:t>
            </a:r>
            <a:r>
              <a:rPr lang="cs-CZ" sz="900" b="0" dirty="0" err="1" smtClean="0"/>
              <a:t>your</a:t>
            </a:r>
            <a:r>
              <a:rPr lang="cs-CZ" sz="900" b="0" dirty="0" smtClean="0"/>
              <a:t> </a:t>
            </a:r>
            <a:r>
              <a:rPr lang="cs-CZ" sz="900" b="0" dirty="0" err="1" smtClean="0"/>
              <a:t>own</a:t>
            </a:r>
            <a:r>
              <a:rPr lang="cs-CZ" sz="900" b="0" dirty="0" smtClean="0"/>
              <a:t> </a:t>
            </a:r>
            <a:r>
              <a:rPr lang="cs-CZ" sz="900" b="0" dirty="0" err="1" smtClean="0"/>
              <a:t>record</a:t>
            </a:r>
            <a:r>
              <a:rPr lang="cs-CZ" sz="900" b="0" dirty="0" smtClean="0"/>
              <a:t> – </a:t>
            </a:r>
            <a:r>
              <a:rPr lang="cs-CZ" sz="900" b="0" dirty="0" err="1" smtClean="0"/>
              <a:t>learning</a:t>
            </a:r>
            <a:r>
              <a:rPr lang="cs-CZ" sz="900" b="0" dirty="0" smtClean="0"/>
              <a:t> </a:t>
            </a:r>
            <a:r>
              <a:rPr lang="cs-CZ" sz="900" b="0" dirty="0" err="1" smtClean="0"/>
              <a:t>diary</a:t>
            </a:r>
            <a:r>
              <a:rPr lang="cs-CZ" sz="900" b="0" dirty="0" smtClean="0"/>
              <a:t> (</a:t>
            </a:r>
            <a:r>
              <a:rPr lang="cs-CZ" sz="900" b="0" dirty="0" err="1" smtClean="0"/>
              <a:t>from</a:t>
            </a:r>
            <a:r>
              <a:rPr lang="cs-CZ" sz="900" b="0" dirty="0" smtClean="0"/>
              <a:t> </a:t>
            </a:r>
            <a:r>
              <a:rPr lang="cs-CZ" sz="900" b="0" dirty="0" err="1" smtClean="0"/>
              <a:t>creative</a:t>
            </a:r>
            <a:r>
              <a:rPr lang="cs-CZ" sz="900" b="0" dirty="0" smtClean="0"/>
              <a:t> and </a:t>
            </a:r>
            <a:r>
              <a:rPr lang="cs-CZ" sz="900" b="0" dirty="0" err="1" smtClean="0"/>
              <a:t>illustrative</a:t>
            </a:r>
            <a:r>
              <a:rPr lang="cs-CZ" sz="900" b="0" dirty="0" smtClean="0"/>
              <a:t> </a:t>
            </a:r>
            <a:r>
              <a:rPr lang="cs-CZ" sz="900" b="0" dirty="0" err="1" smtClean="0"/>
              <a:t>ones</a:t>
            </a:r>
            <a:r>
              <a:rPr lang="cs-CZ" sz="900" b="0" dirty="0" smtClean="0"/>
              <a:t> </a:t>
            </a:r>
            <a:r>
              <a:rPr lang="cs-CZ" sz="900" b="0" dirty="0" err="1" smtClean="0"/>
              <a:t>with</a:t>
            </a:r>
            <a:r>
              <a:rPr lang="cs-CZ" sz="900" b="0" dirty="0" smtClean="0"/>
              <a:t> </a:t>
            </a:r>
            <a:r>
              <a:rPr lang="cs-CZ" sz="900" b="0" dirty="0" err="1" smtClean="0"/>
              <a:t>pictures</a:t>
            </a:r>
            <a:r>
              <a:rPr lang="cs-CZ" sz="900" b="0" dirty="0" smtClean="0"/>
              <a:t>, </a:t>
            </a:r>
            <a:r>
              <a:rPr lang="cs-CZ" sz="900" b="0" dirty="0" err="1" smtClean="0"/>
              <a:t>stickers</a:t>
            </a:r>
            <a:r>
              <a:rPr lang="cs-CZ" sz="900" b="0" dirty="0" smtClean="0"/>
              <a:t>, </a:t>
            </a:r>
            <a:r>
              <a:rPr lang="cs-CZ" sz="900" b="0" dirty="0" err="1" smtClean="0"/>
              <a:t>tickets</a:t>
            </a:r>
            <a:r>
              <a:rPr lang="cs-CZ" sz="900" b="0" dirty="0" smtClean="0"/>
              <a:t>, </a:t>
            </a:r>
            <a:r>
              <a:rPr lang="cs-CZ" sz="900" b="0" dirty="0" err="1" smtClean="0"/>
              <a:t>posters</a:t>
            </a:r>
            <a:r>
              <a:rPr lang="cs-CZ" sz="900" b="0" dirty="0" smtClean="0"/>
              <a:t>… to </a:t>
            </a:r>
            <a:r>
              <a:rPr lang="cs-CZ" sz="900" b="0" dirty="0" err="1" smtClean="0"/>
              <a:t>sobre</a:t>
            </a:r>
            <a:r>
              <a:rPr lang="cs-CZ" sz="900" b="0" dirty="0" smtClean="0"/>
              <a:t> </a:t>
            </a:r>
            <a:r>
              <a:rPr lang="cs-CZ" sz="900" b="0" dirty="0" err="1" smtClean="0"/>
              <a:t>ones</a:t>
            </a:r>
            <a:r>
              <a:rPr lang="cs-CZ" sz="900" b="0" dirty="0" smtClean="0"/>
              <a:t>, </a:t>
            </a:r>
            <a:r>
              <a:rPr lang="cs-CZ" sz="900" b="0" dirty="0" err="1" smtClean="0"/>
              <a:t>or</a:t>
            </a:r>
            <a:r>
              <a:rPr lang="cs-CZ" sz="900" b="0" dirty="0" smtClean="0"/>
              <a:t> </a:t>
            </a:r>
            <a:r>
              <a:rPr lang="cs-CZ" sz="900" b="0" dirty="0" err="1" smtClean="0"/>
              <a:t>even</a:t>
            </a:r>
            <a:r>
              <a:rPr lang="cs-CZ" sz="900" b="0" dirty="0" smtClean="0"/>
              <a:t> </a:t>
            </a:r>
            <a:r>
              <a:rPr lang="cs-CZ" sz="900" b="0" dirty="0" err="1" smtClean="0"/>
              <a:t>electronic</a:t>
            </a:r>
            <a:r>
              <a:rPr lang="cs-CZ" sz="900" b="0" dirty="0" smtClean="0"/>
              <a:t> </a:t>
            </a:r>
            <a:r>
              <a:rPr lang="cs-CZ" sz="900" b="0" dirty="0" err="1" smtClean="0"/>
              <a:t>ones</a:t>
            </a:r>
            <a:r>
              <a:rPr lang="cs-CZ" sz="900" b="0" dirty="0" smtClean="0"/>
              <a:t> – blog?) </a:t>
            </a:r>
          </a:p>
          <a:p>
            <a:r>
              <a:rPr lang="cs-CZ" sz="900" b="1" dirty="0" smtClean="0"/>
              <a:t>3rd </a:t>
            </a:r>
            <a:r>
              <a:rPr lang="cs-CZ" sz="900" b="1" dirty="0" err="1" smtClean="0"/>
              <a:t>individual</a:t>
            </a:r>
            <a:r>
              <a:rPr lang="cs-CZ" sz="900" b="1" dirty="0" smtClean="0"/>
              <a:t> </a:t>
            </a:r>
            <a:r>
              <a:rPr lang="cs-CZ" sz="900" b="1" dirty="0" err="1" smtClean="0"/>
              <a:t>counselling</a:t>
            </a:r>
            <a:endParaRPr lang="cs-CZ" sz="900" b="1" dirty="0" smtClean="0"/>
          </a:p>
          <a:p>
            <a:r>
              <a:rPr lang="cs-CZ" sz="900" b="0" dirty="0" smtClean="0"/>
              <a:t>- </a:t>
            </a:r>
            <a:r>
              <a:rPr lang="cs-CZ" sz="900" b="0" dirty="0" err="1" smtClean="0"/>
              <a:t>assessment</a:t>
            </a:r>
            <a:r>
              <a:rPr lang="cs-CZ" sz="900" b="0" dirty="0" smtClean="0"/>
              <a:t>, </a:t>
            </a:r>
            <a:r>
              <a:rPr lang="cs-CZ" sz="900" b="0" dirty="0" err="1" smtClean="0"/>
              <a:t>comparing</a:t>
            </a:r>
            <a:r>
              <a:rPr lang="cs-CZ" sz="900" b="0" baseline="0" dirty="0" smtClean="0"/>
              <a:t> a </a:t>
            </a:r>
            <a:r>
              <a:rPr lang="cs-CZ" sz="900" b="0" baseline="0" dirty="0" err="1" smtClean="0"/>
              <a:t>contract</a:t>
            </a:r>
            <a:r>
              <a:rPr lang="cs-CZ" sz="900" b="0" baseline="0" dirty="0" smtClean="0"/>
              <a:t> and </a:t>
            </a:r>
            <a:r>
              <a:rPr lang="cs-CZ" sz="900" b="0" baseline="0" dirty="0" err="1" smtClean="0"/>
              <a:t>completion</a:t>
            </a:r>
            <a:r>
              <a:rPr lang="cs-CZ" sz="900" b="0" baseline="0" dirty="0" smtClean="0"/>
              <a:t> </a:t>
            </a:r>
            <a:r>
              <a:rPr lang="cs-CZ" sz="900" b="0" baseline="0" dirty="0" err="1" smtClean="0"/>
              <a:t>form</a:t>
            </a:r>
            <a:r>
              <a:rPr lang="cs-CZ" sz="900" b="0" baseline="0" dirty="0" smtClean="0"/>
              <a:t> (</a:t>
            </a:r>
            <a:r>
              <a:rPr lang="cs-CZ" sz="900" b="0" baseline="0" dirty="0" err="1" smtClean="0"/>
              <a:t>plan</a:t>
            </a:r>
            <a:r>
              <a:rPr lang="cs-CZ" sz="900" b="0" baseline="0" dirty="0" smtClean="0"/>
              <a:t> and report), </a:t>
            </a:r>
            <a:r>
              <a:rPr lang="cs-CZ" sz="900" b="0" baseline="0" dirty="0" err="1" smtClean="0"/>
              <a:t>evaluation</a:t>
            </a:r>
            <a:r>
              <a:rPr lang="cs-CZ" sz="900" b="0" baseline="0" dirty="0" smtClean="0"/>
              <a:t> </a:t>
            </a:r>
            <a:r>
              <a:rPr lang="cs-CZ" sz="900" b="0" baseline="0" dirty="0" err="1" smtClean="0"/>
              <a:t>form</a:t>
            </a:r>
            <a:r>
              <a:rPr lang="cs-CZ" sz="900" b="0" baseline="0" dirty="0" smtClean="0"/>
              <a:t> as a feedback </a:t>
            </a:r>
            <a:r>
              <a:rPr lang="cs-CZ" sz="900" b="0" baseline="0" dirty="0" err="1" smtClean="0"/>
              <a:t>for</a:t>
            </a:r>
            <a:r>
              <a:rPr lang="cs-CZ" sz="900" b="0" baseline="0" dirty="0" smtClean="0"/>
              <a:t> </a:t>
            </a:r>
            <a:r>
              <a:rPr lang="cs-CZ" sz="900" b="0" baseline="0" dirty="0" err="1" smtClean="0"/>
              <a:t>us</a:t>
            </a:r>
            <a:endParaRPr lang="cs-CZ" sz="900" b="0" dirty="0" smtClean="0"/>
          </a:p>
          <a:p>
            <a:endParaRPr lang="cs-CZ"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cs-CZ" b="1" i="1" dirty="0" smtClean="0"/>
              <a:t>!!! </a:t>
            </a:r>
            <a:r>
              <a:rPr lang="cs-CZ" b="1" i="1" dirty="0" err="1" smtClean="0"/>
              <a:t>Brainstorm</a:t>
            </a:r>
            <a:r>
              <a:rPr lang="cs-CZ" b="1" i="1" dirty="0" smtClean="0"/>
              <a:t> </a:t>
            </a:r>
            <a:r>
              <a:rPr lang="cs-CZ" b="1" i="1" dirty="0" err="1" smtClean="0"/>
              <a:t>models</a:t>
            </a:r>
            <a:r>
              <a:rPr lang="cs-CZ" b="1" i="1" dirty="0" smtClean="0"/>
              <a:t> </a:t>
            </a:r>
            <a:r>
              <a:rPr lang="cs-CZ" b="1" i="1" dirty="0" err="1" smtClean="0"/>
              <a:t>options</a:t>
            </a:r>
            <a:r>
              <a:rPr lang="cs-CZ" b="1" i="1" dirty="0" smtClean="0"/>
              <a:t> – </a:t>
            </a:r>
            <a:r>
              <a:rPr lang="cs-CZ" b="1" i="1" dirty="0" err="1" smtClean="0"/>
              <a:t>which</a:t>
            </a:r>
            <a:r>
              <a:rPr lang="cs-CZ" b="1" i="1" dirty="0" smtClean="0"/>
              <a:t> </a:t>
            </a:r>
            <a:r>
              <a:rPr lang="cs-CZ" b="1" i="1" dirty="0" err="1" smtClean="0"/>
              <a:t>one</a:t>
            </a:r>
            <a:r>
              <a:rPr lang="cs-CZ" b="1" i="1" dirty="0" smtClean="0"/>
              <a:t> </a:t>
            </a:r>
            <a:r>
              <a:rPr lang="cs-CZ" b="1" i="1" dirty="0" err="1" smtClean="0"/>
              <a:t>wold</a:t>
            </a:r>
            <a:r>
              <a:rPr lang="cs-CZ" b="1" i="1" dirty="0" smtClean="0"/>
              <a:t> </a:t>
            </a:r>
            <a:r>
              <a:rPr lang="cs-CZ" b="1" i="1" dirty="0" err="1" smtClean="0"/>
              <a:t>you</a:t>
            </a:r>
            <a:r>
              <a:rPr lang="cs-CZ" b="1" i="1" dirty="0" smtClean="0"/>
              <a:t> </a:t>
            </a:r>
            <a:r>
              <a:rPr lang="cs-CZ" b="1" i="1" dirty="0" err="1" smtClean="0"/>
              <a:t>like</a:t>
            </a:r>
            <a:r>
              <a:rPr lang="cs-CZ" b="1" i="1" dirty="0" smtClean="0"/>
              <a:t>???</a:t>
            </a:r>
            <a:r>
              <a:rPr lang="cs-CZ" b="1" i="1" baseline="0" dirty="0" smtClean="0"/>
              <a:t> - </a:t>
            </a:r>
            <a:r>
              <a:rPr lang="cs-CZ" b="1" i="1" baseline="0" dirty="0" err="1" smtClean="0"/>
              <a:t>groups</a:t>
            </a:r>
            <a:endParaRPr lang="cs-CZ" dirty="0"/>
          </a:p>
        </p:txBody>
      </p:sp>
      <p:sp>
        <p:nvSpPr>
          <p:cNvPr id="4" name="Zástupný symbol pro číslo snímku 3"/>
          <p:cNvSpPr>
            <a:spLocks noGrp="1"/>
          </p:cNvSpPr>
          <p:nvPr>
            <p:ph type="sldNum" sz="quarter" idx="10"/>
          </p:nvPr>
        </p:nvSpPr>
        <p:spPr/>
        <p:txBody>
          <a:bodyPr/>
          <a:lstStyle/>
          <a:p>
            <a:fld id="{CFCC0CD7-CA9C-4DEF-A5FD-954ECBD74BE7}" type="slidenum">
              <a:rPr lang="cs-CZ" smtClean="0"/>
              <a:t>10</a:t>
            </a:fld>
            <a:endParaRPr lang="cs-CZ"/>
          </a:p>
        </p:txBody>
      </p:sp>
    </p:spTree>
    <p:extLst>
      <p:ext uri="{BB962C8B-B14F-4D97-AF65-F5344CB8AC3E}">
        <p14:creationId xmlns:p14="http://schemas.microsoft.com/office/powerpoint/2010/main" val="149035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mtClean="0"/>
              <a:t>SILL vypracovat doma - HW!!!</a:t>
            </a:r>
            <a:endParaRPr lang="cs-CZ" dirty="0" smtClean="0"/>
          </a:p>
          <a:p>
            <a:endParaRPr lang="cs-CZ" dirty="0" smtClean="0"/>
          </a:p>
          <a:p>
            <a:r>
              <a:rPr lang="cs-CZ" dirty="0" err="1" smtClean="0"/>
              <a:t>We</a:t>
            </a:r>
            <a:r>
              <a:rPr lang="cs-CZ" dirty="0" smtClean="0"/>
              <a:t> are </a:t>
            </a:r>
            <a:r>
              <a:rPr lang="cs-CZ" dirty="0" err="1" smtClean="0"/>
              <a:t>going</a:t>
            </a:r>
            <a:r>
              <a:rPr lang="cs-CZ" dirty="0" smtClean="0"/>
              <a:t> to split </a:t>
            </a:r>
            <a:r>
              <a:rPr lang="cs-CZ" dirty="0" err="1" smtClean="0"/>
              <a:t>you</a:t>
            </a:r>
            <a:r>
              <a:rPr lang="cs-CZ" dirty="0" smtClean="0"/>
              <a:t> </a:t>
            </a:r>
            <a:r>
              <a:rPr lang="cs-CZ" dirty="0" err="1" smtClean="0"/>
              <a:t>into</a:t>
            </a:r>
            <a:r>
              <a:rPr lang="cs-CZ" dirty="0" smtClean="0"/>
              <a:t> </a:t>
            </a:r>
            <a:r>
              <a:rPr lang="cs-CZ" dirty="0" err="1" smtClean="0"/>
              <a:t>two</a:t>
            </a:r>
            <a:r>
              <a:rPr lang="cs-CZ" dirty="0" smtClean="0"/>
              <a:t> </a:t>
            </a:r>
            <a:r>
              <a:rPr lang="cs-CZ" dirty="0" err="1" smtClean="0"/>
              <a:t>groups</a:t>
            </a:r>
            <a:r>
              <a:rPr lang="cs-CZ" dirty="0" smtClean="0"/>
              <a:t> in IS </a:t>
            </a:r>
            <a:r>
              <a:rPr lang="cs-CZ" dirty="0" err="1" smtClean="0"/>
              <a:t>of</a:t>
            </a:r>
            <a:r>
              <a:rPr lang="cs-CZ" dirty="0" smtClean="0"/>
              <a:t> </a:t>
            </a:r>
            <a:r>
              <a:rPr lang="cs-CZ" dirty="0" err="1" smtClean="0"/>
              <a:t>equal</a:t>
            </a:r>
            <a:r>
              <a:rPr lang="cs-CZ" dirty="0" smtClean="0"/>
              <a:t> </a:t>
            </a:r>
            <a:r>
              <a:rPr lang="cs-CZ" dirty="0" err="1" smtClean="0"/>
              <a:t>size</a:t>
            </a:r>
            <a:r>
              <a:rPr lang="cs-CZ" dirty="0" smtClean="0"/>
              <a:t> – </a:t>
            </a:r>
            <a:r>
              <a:rPr lang="cs-CZ" dirty="0" err="1" smtClean="0"/>
              <a:t>for</a:t>
            </a:r>
            <a:r>
              <a:rPr lang="cs-CZ" dirty="0" smtClean="0"/>
              <a:t> </a:t>
            </a:r>
            <a:r>
              <a:rPr lang="cs-CZ" dirty="0" err="1" smtClean="0"/>
              <a:t>the</a:t>
            </a:r>
            <a:r>
              <a:rPr lang="cs-CZ" dirty="0" smtClean="0"/>
              <a:t> </a:t>
            </a:r>
            <a:r>
              <a:rPr lang="cs-CZ" dirty="0" err="1" smtClean="0"/>
              <a:t>counsellings</a:t>
            </a:r>
            <a:r>
              <a:rPr lang="cs-CZ" dirty="0" smtClean="0"/>
              <a:t> !!!</a:t>
            </a:r>
          </a:p>
          <a:p>
            <a:r>
              <a:rPr lang="cs-CZ" dirty="0" err="1" smtClean="0"/>
              <a:t>We</a:t>
            </a:r>
            <a:r>
              <a:rPr lang="cs-CZ" dirty="0" smtClean="0"/>
              <a:t> are </a:t>
            </a:r>
            <a:r>
              <a:rPr lang="cs-CZ" dirty="0" err="1" smtClean="0"/>
              <a:t>going</a:t>
            </a:r>
            <a:r>
              <a:rPr lang="cs-CZ" dirty="0" smtClean="0"/>
              <a:t> to </a:t>
            </a:r>
            <a:r>
              <a:rPr lang="cs-CZ" dirty="0" err="1" smtClean="0"/>
              <a:t>upload</a:t>
            </a:r>
            <a:r>
              <a:rPr lang="cs-CZ" dirty="0" smtClean="0"/>
              <a:t> </a:t>
            </a:r>
            <a:r>
              <a:rPr lang="cs-CZ" dirty="0" err="1" smtClean="0"/>
              <a:t>this</a:t>
            </a:r>
            <a:r>
              <a:rPr lang="cs-CZ" dirty="0" smtClean="0"/>
              <a:t> </a:t>
            </a:r>
            <a:r>
              <a:rPr lang="cs-CZ" dirty="0" err="1" smtClean="0"/>
              <a:t>ppt</a:t>
            </a:r>
            <a:r>
              <a:rPr lang="cs-CZ" dirty="0" smtClean="0"/>
              <a:t> to </a:t>
            </a:r>
            <a:r>
              <a:rPr lang="cs-CZ" dirty="0" err="1" smtClean="0"/>
              <a:t>the</a:t>
            </a:r>
            <a:r>
              <a:rPr lang="cs-CZ" dirty="0" smtClean="0"/>
              <a:t> </a:t>
            </a:r>
            <a:r>
              <a:rPr lang="cs-CZ" dirty="0" err="1" smtClean="0"/>
              <a:t>folder</a:t>
            </a:r>
            <a:r>
              <a:rPr lang="cs-CZ" dirty="0" smtClean="0"/>
              <a:t> in Studijní materiály.</a:t>
            </a:r>
            <a:endParaRPr lang="cs-CZ" dirty="0"/>
          </a:p>
        </p:txBody>
      </p:sp>
      <p:sp>
        <p:nvSpPr>
          <p:cNvPr id="4" name="Zástupný symbol pro číslo snímku 3"/>
          <p:cNvSpPr>
            <a:spLocks noGrp="1"/>
          </p:cNvSpPr>
          <p:nvPr>
            <p:ph type="sldNum" sz="quarter" idx="10"/>
          </p:nvPr>
        </p:nvSpPr>
        <p:spPr/>
        <p:txBody>
          <a:bodyPr/>
          <a:lstStyle/>
          <a:p>
            <a:fld id="{CFCC0CD7-CA9C-4DEF-A5FD-954ECBD74BE7}" type="slidenum">
              <a:rPr lang="cs-CZ" smtClean="0"/>
              <a:t>11</a:t>
            </a:fld>
            <a:endParaRPr lang="cs-CZ"/>
          </a:p>
        </p:txBody>
      </p:sp>
    </p:spTree>
    <p:extLst>
      <p:ext uri="{BB962C8B-B14F-4D97-AF65-F5344CB8AC3E}">
        <p14:creationId xmlns:p14="http://schemas.microsoft.com/office/powerpoint/2010/main" val="149035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smtClean="0"/>
          </a:p>
        </p:txBody>
      </p:sp>
      <p:sp>
        <p:nvSpPr>
          <p:cNvPr id="4" name="Zástupný symbol pro číslo snímku 3"/>
          <p:cNvSpPr>
            <a:spLocks noGrp="1"/>
          </p:cNvSpPr>
          <p:nvPr>
            <p:ph type="sldNum" sz="quarter" idx="10"/>
          </p:nvPr>
        </p:nvSpPr>
        <p:spPr/>
        <p:txBody>
          <a:bodyPr/>
          <a:lstStyle/>
          <a:p>
            <a:fld id="{CFCC0CD7-CA9C-4DEF-A5FD-954ECBD74BE7}" type="slidenum">
              <a:rPr lang="cs-CZ" smtClean="0"/>
              <a:t>12</a:t>
            </a:fld>
            <a:endParaRPr lang="cs-CZ"/>
          </a:p>
        </p:txBody>
      </p:sp>
    </p:spTree>
    <p:extLst>
      <p:ext uri="{BB962C8B-B14F-4D97-AF65-F5344CB8AC3E}">
        <p14:creationId xmlns:p14="http://schemas.microsoft.com/office/powerpoint/2010/main" val="149035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smtClean="0"/>
          </a:p>
          <a:p>
            <a:r>
              <a:rPr lang="cs-CZ" dirty="0" err="1" smtClean="0"/>
              <a:t>We</a:t>
            </a:r>
            <a:r>
              <a:rPr lang="cs-CZ" dirty="0" smtClean="0"/>
              <a:t> are </a:t>
            </a:r>
            <a:r>
              <a:rPr lang="cs-CZ" dirty="0" err="1" smtClean="0"/>
              <a:t>going</a:t>
            </a:r>
            <a:r>
              <a:rPr lang="cs-CZ" dirty="0" smtClean="0"/>
              <a:t> to split </a:t>
            </a:r>
            <a:r>
              <a:rPr lang="cs-CZ" dirty="0" err="1" smtClean="0"/>
              <a:t>you</a:t>
            </a:r>
            <a:r>
              <a:rPr lang="cs-CZ" dirty="0" smtClean="0"/>
              <a:t> </a:t>
            </a:r>
            <a:r>
              <a:rPr lang="cs-CZ" dirty="0" err="1" smtClean="0"/>
              <a:t>into</a:t>
            </a:r>
            <a:r>
              <a:rPr lang="cs-CZ" dirty="0" smtClean="0"/>
              <a:t> </a:t>
            </a:r>
            <a:r>
              <a:rPr lang="cs-CZ" dirty="0" err="1" smtClean="0"/>
              <a:t>two</a:t>
            </a:r>
            <a:r>
              <a:rPr lang="cs-CZ" dirty="0" smtClean="0"/>
              <a:t> </a:t>
            </a:r>
            <a:r>
              <a:rPr lang="cs-CZ" dirty="0" err="1" smtClean="0"/>
              <a:t>groups</a:t>
            </a:r>
            <a:r>
              <a:rPr lang="cs-CZ" dirty="0" smtClean="0"/>
              <a:t> in IS </a:t>
            </a:r>
            <a:r>
              <a:rPr lang="cs-CZ" dirty="0" err="1" smtClean="0"/>
              <a:t>of</a:t>
            </a:r>
            <a:r>
              <a:rPr lang="cs-CZ" dirty="0" smtClean="0"/>
              <a:t> </a:t>
            </a:r>
            <a:r>
              <a:rPr lang="cs-CZ" dirty="0" err="1" smtClean="0"/>
              <a:t>equal</a:t>
            </a:r>
            <a:r>
              <a:rPr lang="cs-CZ" dirty="0" smtClean="0"/>
              <a:t> </a:t>
            </a:r>
            <a:r>
              <a:rPr lang="cs-CZ" dirty="0" err="1" smtClean="0"/>
              <a:t>size</a:t>
            </a:r>
            <a:r>
              <a:rPr lang="cs-CZ" dirty="0" smtClean="0"/>
              <a:t> – </a:t>
            </a:r>
            <a:r>
              <a:rPr lang="cs-CZ" dirty="0" err="1" smtClean="0"/>
              <a:t>for</a:t>
            </a:r>
            <a:r>
              <a:rPr lang="cs-CZ" dirty="0" smtClean="0"/>
              <a:t> </a:t>
            </a:r>
            <a:r>
              <a:rPr lang="cs-CZ" dirty="0" err="1" smtClean="0"/>
              <a:t>the</a:t>
            </a:r>
            <a:r>
              <a:rPr lang="cs-CZ" dirty="0" smtClean="0"/>
              <a:t> </a:t>
            </a:r>
            <a:r>
              <a:rPr lang="cs-CZ" dirty="0" err="1" smtClean="0"/>
              <a:t>counsellings</a:t>
            </a:r>
            <a:r>
              <a:rPr lang="cs-CZ" dirty="0" smtClean="0"/>
              <a:t> !!!</a:t>
            </a:r>
            <a:endParaRPr lang="cs-CZ" dirty="0"/>
          </a:p>
        </p:txBody>
      </p:sp>
      <p:sp>
        <p:nvSpPr>
          <p:cNvPr id="4" name="Zástupný symbol pro číslo snímku 3"/>
          <p:cNvSpPr>
            <a:spLocks noGrp="1"/>
          </p:cNvSpPr>
          <p:nvPr>
            <p:ph type="sldNum" sz="quarter" idx="10"/>
          </p:nvPr>
        </p:nvSpPr>
        <p:spPr/>
        <p:txBody>
          <a:bodyPr/>
          <a:lstStyle/>
          <a:p>
            <a:fld id="{CFCC0CD7-CA9C-4DEF-A5FD-954ECBD74BE7}" type="slidenum">
              <a:rPr lang="cs-CZ" smtClean="0"/>
              <a:t>13</a:t>
            </a:fld>
            <a:endParaRPr lang="cs-CZ"/>
          </a:p>
        </p:txBody>
      </p:sp>
    </p:spTree>
    <p:extLst>
      <p:ext uri="{BB962C8B-B14F-4D97-AF65-F5344CB8AC3E}">
        <p14:creationId xmlns:p14="http://schemas.microsoft.com/office/powerpoint/2010/main" val="14903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Outline</a:t>
            </a:r>
            <a:endParaRPr lang="cs-CZ" dirty="0" smtClean="0"/>
          </a:p>
          <a:p>
            <a:endParaRPr lang="cs-CZ" dirty="0" smtClean="0"/>
          </a:p>
          <a:p>
            <a:r>
              <a:rPr lang="cs-CZ" dirty="0" err="1" smtClean="0"/>
              <a:t>Stay</a:t>
            </a:r>
            <a:r>
              <a:rPr lang="cs-CZ" dirty="0" smtClean="0"/>
              <a:t> </a:t>
            </a:r>
            <a:r>
              <a:rPr lang="cs-CZ" dirty="0" err="1" smtClean="0"/>
              <a:t>here</a:t>
            </a:r>
            <a:r>
              <a:rPr lang="cs-CZ" dirty="0" smtClean="0"/>
              <a:t> </a:t>
            </a:r>
            <a:r>
              <a:rPr lang="cs-CZ" dirty="0" err="1" smtClean="0"/>
              <a:t>today</a:t>
            </a:r>
            <a:r>
              <a:rPr lang="cs-CZ" dirty="0" smtClean="0"/>
              <a:t>, as</a:t>
            </a:r>
            <a:r>
              <a:rPr lang="cs-CZ" baseline="0" dirty="0" smtClean="0"/>
              <a:t> </a:t>
            </a:r>
            <a:r>
              <a:rPr lang="cs-CZ" baseline="0" dirty="0" err="1" smtClean="0"/>
              <a:t>we</a:t>
            </a:r>
            <a:r>
              <a:rPr lang="cs-CZ" baseline="0" dirty="0" smtClean="0"/>
              <a:t> </a:t>
            </a:r>
            <a:r>
              <a:rPr lang="cs-CZ" baseline="0" dirty="0" err="1" smtClean="0"/>
              <a:t>believe</a:t>
            </a:r>
            <a:r>
              <a:rPr lang="cs-CZ" baseline="0" dirty="0" smtClean="0"/>
              <a:t> </a:t>
            </a:r>
            <a:r>
              <a:rPr lang="cs-CZ" baseline="0" dirty="0" err="1" smtClean="0"/>
              <a:t>it</a:t>
            </a:r>
            <a:r>
              <a:rPr lang="cs-CZ" baseline="0" dirty="0" smtClean="0"/>
              <a:t> </a:t>
            </a:r>
            <a:r>
              <a:rPr lang="cs-CZ" baseline="0" dirty="0" err="1" smtClean="0"/>
              <a:t>is</a:t>
            </a:r>
            <a:r>
              <a:rPr lang="cs-CZ" baseline="0" dirty="0" smtClean="0"/>
              <a:t> </a:t>
            </a:r>
            <a:r>
              <a:rPr lang="cs-CZ" baseline="0" dirty="0" err="1" smtClean="0"/>
              <a:t>going</a:t>
            </a:r>
            <a:r>
              <a:rPr lang="cs-CZ" baseline="0" dirty="0" smtClean="0"/>
              <a:t> to </a:t>
            </a:r>
            <a:r>
              <a:rPr lang="cs-CZ" baseline="0" dirty="0" err="1" smtClean="0"/>
              <a:t>be</a:t>
            </a:r>
            <a:r>
              <a:rPr lang="cs-CZ" baseline="0" dirty="0" smtClean="0"/>
              <a:t> </a:t>
            </a:r>
            <a:r>
              <a:rPr lang="cs-CZ" baseline="0" dirty="0" err="1" smtClean="0"/>
              <a:t>beficial</a:t>
            </a:r>
            <a:r>
              <a:rPr lang="cs-CZ" baseline="0" dirty="0" smtClean="0"/>
              <a:t> </a:t>
            </a:r>
            <a:r>
              <a:rPr lang="cs-CZ" baseline="0" dirty="0" err="1" smtClean="0"/>
              <a:t>for</a:t>
            </a:r>
            <a:r>
              <a:rPr lang="cs-CZ" baseline="0" dirty="0" smtClean="0"/>
              <a:t> </a:t>
            </a:r>
            <a:r>
              <a:rPr lang="cs-CZ" baseline="0" dirty="0" err="1" smtClean="0"/>
              <a:t>you</a:t>
            </a:r>
            <a:r>
              <a:rPr lang="cs-CZ" baseline="0" dirty="0" smtClean="0"/>
              <a:t> not </a:t>
            </a:r>
            <a:r>
              <a:rPr lang="cs-CZ" baseline="0" dirty="0" err="1" smtClean="0"/>
              <a:t>only</a:t>
            </a:r>
            <a:r>
              <a:rPr lang="cs-CZ" baseline="0" dirty="0" smtClean="0"/>
              <a:t> </a:t>
            </a:r>
            <a:r>
              <a:rPr lang="cs-CZ" baseline="0" dirty="0" err="1" smtClean="0"/>
              <a:t>if</a:t>
            </a:r>
            <a:r>
              <a:rPr lang="cs-CZ" baseline="0" dirty="0" smtClean="0"/>
              <a:t> </a:t>
            </a:r>
            <a:r>
              <a:rPr lang="cs-CZ" baseline="0" dirty="0" err="1" smtClean="0"/>
              <a:t>you</a:t>
            </a:r>
            <a:r>
              <a:rPr lang="cs-CZ" baseline="0" dirty="0" smtClean="0"/>
              <a:t> </a:t>
            </a:r>
            <a:r>
              <a:rPr lang="cs-CZ" baseline="0" dirty="0" err="1" smtClean="0"/>
              <a:t>decide</a:t>
            </a:r>
            <a:r>
              <a:rPr lang="cs-CZ" baseline="0" dirty="0" smtClean="0"/>
              <a:t> to také </a:t>
            </a:r>
            <a:r>
              <a:rPr lang="cs-CZ" baseline="0" dirty="0" err="1" smtClean="0"/>
              <a:t>this</a:t>
            </a:r>
            <a:r>
              <a:rPr lang="cs-CZ" baseline="0" dirty="0" smtClean="0"/>
              <a:t> </a:t>
            </a:r>
            <a:r>
              <a:rPr lang="cs-CZ" baseline="0" dirty="0" err="1" smtClean="0"/>
              <a:t>course</a:t>
            </a:r>
            <a:r>
              <a:rPr lang="cs-CZ" baseline="0" dirty="0" smtClean="0"/>
              <a:t> BUT </a:t>
            </a:r>
            <a:r>
              <a:rPr lang="cs-CZ" baseline="0" dirty="0" err="1" smtClean="0"/>
              <a:t>if</a:t>
            </a:r>
            <a:r>
              <a:rPr lang="cs-CZ" baseline="0" dirty="0" smtClean="0"/>
              <a:t> </a:t>
            </a:r>
            <a:r>
              <a:rPr lang="cs-CZ" baseline="0" dirty="0" err="1" smtClean="0"/>
              <a:t>after</a:t>
            </a:r>
            <a:r>
              <a:rPr lang="cs-CZ" baseline="0" dirty="0" smtClean="0"/>
              <a:t> </a:t>
            </a:r>
            <a:r>
              <a:rPr lang="cs-CZ" baseline="0" dirty="0" err="1" smtClean="0"/>
              <a:t>today</a:t>
            </a:r>
            <a:r>
              <a:rPr lang="cs-CZ" baseline="0" dirty="0" smtClean="0"/>
              <a:t> </a:t>
            </a:r>
            <a:r>
              <a:rPr lang="cs-CZ" baseline="0" dirty="0" err="1" smtClean="0"/>
              <a:t>you</a:t>
            </a:r>
            <a:r>
              <a:rPr lang="cs-CZ" baseline="0" dirty="0" smtClean="0"/>
              <a:t> </a:t>
            </a:r>
            <a:r>
              <a:rPr lang="cs-CZ" baseline="0" dirty="0" err="1" smtClean="0"/>
              <a:t>feel</a:t>
            </a:r>
            <a:r>
              <a:rPr lang="cs-CZ" baseline="0" dirty="0" smtClean="0"/>
              <a:t> </a:t>
            </a:r>
            <a:r>
              <a:rPr lang="cs-CZ" baseline="0" dirty="0" err="1" smtClean="0"/>
              <a:t>like</a:t>
            </a:r>
            <a:r>
              <a:rPr lang="cs-CZ" baseline="0" dirty="0" smtClean="0"/>
              <a:t> </a:t>
            </a:r>
            <a:r>
              <a:rPr lang="cs-CZ" baseline="0" dirty="0" err="1" smtClean="0"/>
              <a:t>this</a:t>
            </a:r>
            <a:r>
              <a:rPr lang="cs-CZ" baseline="0" dirty="0" smtClean="0"/>
              <a:t> </a:t>
            </a:r>
            <a:r>
              <a:rPr lang="cs-CZ" baseline="0" dirty="0" err="1" smtClean="0"/>
              <a:t>is</a:t>
            </a:r>
            <a:r>
              <a:rPr lang="cs-CZ" baseline="0" dirty="0" smtClean="0"/>
              <a:t> not </a:t>
            </a:r>
            <a:r>
              <a:rPr lang="cs-CZ" baseline="0" dirty="0" err="1" smtClean="0"/>
              <a:t>for</a:t>
            </a:r>
            <a:r>
              <a:rPr lang="cs-CZ" baseline="0" dirty="0" smtClean="0"/>
              <a:t> </a:t>
            </a:r>
            <a:r>
              <a:rPr lang="cs-CZ" baseline="0" dirty="0" err="1" smtClean="0"/>
              <a:t>you</a:t>
            </a:r>
            <a:r>
              <a:rPr lang="cs-CZ" baseline="0" dirty="0" smtClean="0"/>
              <a:t> </a:t>
            </a:r>
            <a:r>
              <a:rPr lang="cs-CZ" baseline="0" dirty="0" err="1" smtClean="0"/>
              <a:t>for</a:t>
            </a:r>
            <a:r>
              <a:rPr lang="cs-CZ" baseline="0" dirty="0" smtClean="0"/>
              <a:t> </a:t>
            </a:r>
            <a:r>
              <a:rPr lang="cs-CZ" baseline="0" dirty="0" err="1" smtClean="0"/>
              <a:t>whatever</a:t>
            </a:r>
            <a:r>
              <a:rPr lang="cs-CZ" baseline="0" dirty="0" smtClean="0"/>
              <a:t> </a:t>
            </a:r>
            <a:r>
              <a:rPr lang="cs-CZ" baseline="0" dirty="0" err="1" smtClean="0"/>
              <a:t>reason</a:t>
            </a:r>
            <a:r>
              <a:rPr lang="cs-CZ" baseline="0" dirty="0" smtClean="0"/>
              <a:t>, </a:t>
            </a:r>
            <a:r>
              <a:rPr lang="cs-CZ" baseline="0" dirty="0" err="1" smtClean="0"/>
              <a:t>then</a:t>
            </a:r>
            <a:r>
              <a:rPr lang="cs-CZ" baseline="0" dirty="0" smtClean="0"/>
              <a:t> </a:t>
            </a:r>
            <a:r>
              <a:rPr lang="cs-CZ" baseline="0" dirty="0" err="1" smtClean="0"/>
              <a:t>quit</a:t>
            </a:r>
            <a:r>
              <a:rPr lang="cs-CZ" baseline="0" dirty="0" smtClean="0"/>
              <a:t> and </a:t>
            </a:r>
            <a:r>
              <a:rPr lang="cs-CZ" baseline="0" dirty="0" err="1" smtClean="0"/>
              <a:t>cancel</a:t>
            </a:r>
            <a:r>
              <a:rPr lang="cs-CZ" baseline="0" dirty="0" smtClean="0"/>
              <a:t> </a:t>
            </a:r>
            <a:r>
              <a:rPr lang="cs-CZ" baseline="0" dirty="0" err="1" smtClean="0"/>
              <a:t>your</a:t>
            </a:r>
            <a:r>
              <a:rPr lang="cs-CZ" baseline="0" dirty="0" smtClean="0"/>
              <a:t> </a:t>
            </a:r>
            <a:r>
              <a:rPr lang="cs-CZ" baseline="0" dirty="0" err="1" smtClean="0"/>
              <a:t>enrolment</a:t>
            </a:r>
            <a:r>
              <a:rPr lang="cs-CZ" baseline="0" dirty="0" smtClean="0"/>
              <a:t>. </a:t>
            </a:r>
            <a:r>
              <a:rPr lang="cs-CZ" baseline="0" dirty="0" err="1" smtClean="0"/>
              <a:t>Autonomous</a:t>
            </a:r>
            <a:r>
              <a:rPr lang="cs-CZ" baseline="0" dirty="0" smtClean="0"/>
              <a:t> </a:t>
            </a:r>
            <a:r>
              <a:rPr lang="cs-CZ" baseline="0" dirty="0" err="1" smtClean="0"/>
              <a:t>learning</a:t>
            </a:r>
            <a:r>
              <a:rPr lang="cs-CZ" baseline="0" dirty="0" smtClean="0"/>
              <a:t> </a:t>
            </a:r>
            <a:r>
              <a:rPr lang="cs-CZ" baseline="0" dirty="0" err="1" smtClean="0"/>
              <a:t>is</a:t>
            </a:r>
            <a:r>
              <a:rPr lang="cs-CZ" baseline="0" dirty="0" smtClean="0"/>
              <a:t> not </a:t>
            </a:r>
            <a:r>
              <a:rPr lang="cs-CZ" baseline="0" dirty="0" err="1" smtClean="0"/>
              <a:t>for</a:t>
            </a:r>
            <a:r>
              <a:rPr lang="cs-CZ" baseline="0" dirty="0" smtClean="0"/>
              <a:t> </a:t>
            </a:r>
            <a:r>
              <a:rPr lang="cs-CZ" baseline="0" dirty="0" err="1" smtClean="0"/>
              <a:t>everybody</a:t>
            </a:r>
            <a:r>
              <a:rPr lang="cs-CZ" baseline="0" dirty="0" smtClean="0"/>
              <a:t>. Not </a:t>
            </a:r>
            <a:r>
              <a:rPr lang="cs-CZ" baseline="0" dirty="0" err="1" smtClean="0"/>
              <a:t>for</a:t>
            </a:r>
            <a:r>
              <a:rPr lang="cs-CZ" baseline="0" dirty="0" smtClean="0"/>
              <a:t> </a:t>
            </a:r>
            <a:r>
              <a:rPr lang="cs-CZ" baseline="0" dirty="0" err="1" smtClean="0"/>
              <a:t>every</a:t>
            </a:r>
            <a:r>
              <a:rPr lang="cs-CZ" baseline="0" dirty="0" smtClean="0"/>
              <a:t> student and not </a:t>
            </a:r>
            <a:r>
              <a:rPr lang="cs-CZ" baseline="0" dirty="0" err="1" smtClean="0"/>
              <a:t>for</a:t>
            </a:r>
            <a:r>
              <a:rPr lang="cs-CZ" baseline="0" dirty="0" smtClean="0"/>
              <a:t> </a:t>
            </a:r>
            <a:r>
              <a:rPr lang="cs-CZ" baseline="0" dirty="0" err="1" smtClean="0"/>
              <a:t>every</a:t>
            </a:r>
            <a:r>
              <a:rPr lang="cs-CZ" baseline="0" dirty="0" smtClean="0"/>
              <a:t> </a:t>
            </a:r>
            <a:r>
              <a:rPr lang="cs-CZ" baseline="0" dirty="0" err="1" smtClean="0"/>
              <a:t>teacher</a:t>
            </a:r>
            <a:r>
              <a:rPr lang="cs-CZ" baseline="0" dirty="0" smtClean="0"/>
              <a:t>. </a:t>
            </a:r>
            <a:r>
              <a:rPr lang="cs-CZ" baseline="0" dirty="0" err="1" smtClean="0"/>
              <a:t>There</a:t>
            </a:r>
            <a:r>
              <a:rPr lang="cs-CZ" baseline="0" dirty="0" smtClean="0"/>
              <a:t> are </a:t>
            </a:r>
            <a:r>
              <a:rPr lang="cs-CZ" baseline="0" dirty="0" err="1" smtClean="0"/>
              <a:t>about</a:t>
            </a:r>
            <a:r>
              <a:rPr lang="cs-CZ" baseline="0" dirty="0" smtClean="0"/>
              <a:t> 60 </a:t>
            </a:r>
            <a:r>
              <a:rPr lang="cs-CZ" baseline="0" dirty="0" err="1" smtClean="0"/>
              <a:t>teachers</a:t>
            </a:r>
            <a:r>
              <a:rPr lang="cs-CZ" baseline="0" dirty="0" smtClean="0"/>
              <a:t> </a:t>
            </a:r>
            <a:r>
              <a:rPr lang="cs-CZ" baseline="0" dirty="0" err="1" smtClean="0"/>
              <a:t>of</a:t>
            </a:r>
            <a:r>
              <a:rPr lang="cs-CZ" baseline="0" dirty="0" smtClean="0"/>
              <a:t> </a:t>
            </a:r>
            <a:r>
              <a:rPr lang="cs-CZ" baseline="0" dirty="0" err="1" smtClean="0"/>
              <a:t>English</a:t>
            </a:r>
            <a:r>
              <a:rPr lang="cs-CZ" baseline="0" dirty="0" smtClean="0"/>
              <a:t> </a:t>
            </a:r>
            <a:r>
              <a:rPr lang="cs-CZ" baseline="0" dirty="0" err="1" smtClean="0"/>
              <a:t>at</a:t>
            </a:r>
            <a:r>
              <a:rPr lang="cs-CZ" baseline="0" dirty="0" smtClean="0"/>
              <a:t> </a:t>
            </a:r>
            <a:r>
              <a:rPr lang="cs-CZ" baseline="0" dirty="0" err="1" smtClean="0"/>
              <a:t>our</a:t>
            </a:r>
            <a:r>
              <a:rPr lang="cs-CZ" baseline="0" dirty="0" smtClean="0"/>
              <a:t> </a:t>
            </a:r>
            <a:r>
              <a:rPr lang="cs-CZ" baseline="0" dirty="0" err="1" smtClean="0"/>
              <a:t>Language</a:t>
            </a:r>
            <a:r>
              <a:rPr lang="cs-CZ" baseline="0" dirty="0" smtClean="0"/>
              <a:t> centre and </a:t>
            </a:r>
            <a:r>
              <a:rPr lang="cs-CZ" baseline="0" dirty="0" err="1" smtClean="0"/>
              <a:t>only</a:t>
            </a:r>
            <a:r>
              <a:rPr lang="cs-CZ" baseline="0" dirty="0" smtClean="0"/>
              <a:t> 1/5 </a:t>
            </a:r>
            <a:r>
              <a:rPr lang="cs-CZ" baseline="0" dirty="0" err="1" smtClean="0"/>
              <a:t>taking</a:t>
            </a:r>
            <a:r>
              <a:rPr lang="cs-CZ" baseline="0" dirty="0" smtClean="0"/>
              <a:t> part in </a:t>
            </a:r>
            <a:r>
              <a:rPr lang="cs-CZ" baseline="0" dirty="0" err="1" smtClean="0"/>
              <a:t>this</a:t>
            </a:r>
            <a:r>
              <a:rPr lang="cs-CZ" baseline="0" dirty="0" smtClean="0"/>
              <a:t> </a:t>
            </a:r>
            <a:r>
              <a:rPr lang="cs-CZ" baseline="0" dirty="0" err="1" smtClean="0"/>
              <a:t>course</a:t>
            </a:r>
            <a:r>
              <a:rPr lang="cs-CZ" baseline="0" dirty="0" smtClean="0"/>
              <a:t>. </a:t>
            </a:r>
            <a:endParaRPr lang="cs-CZ" dirty="0"/>
          </a:p>
        </p:txBody>
      </p:sp>
      <p:sp>
        <p:nvSpPr>
          <p:cNvPr id="4" name="Zástupný symbol pro číslo snímku 3"/>
          <p:cNvSpPr>
            <a:spLocks noGrp="1"/>
          </p:cNvSpPr>
          <p:nvPr>
            <p:ph type="sldNum" sz="quarter" idx="10"/>
          </p:nvPr>
        </p:nvSpPr>
        <p:spPr/>
        <p:txBody>
          <a:bodyPr/>
          <a:lstStyle/>
          <a:p>
            <a:fld id="{CFCC0CD7-CA9C-4DEF-A5FD-954ECBD74BE7}" type="slidenum">
              <a:rPr lang="cs-CZ" smtClean="0"/>
              <a:t>2</a:t>
            </a:fld>
            <a:endParaRPr lang="cs-CZ"/>
          </a:p>
        </p:txBody>
      </p:sp>
    </p:spTree>
    <p:extLst>
      <p:ext uri="{BB962C8B-B14F-4D97-AF65-F5344CB8AC3E}">
        <p14:creationId xmlns:p14="http://schemas.microsoft.com/office/powerpoint/2010/main" val="14903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baseline="0" dirty="0" smtClean="0"/>
          </a:p>
          <a:p>
            <a:endParaRPr lang="cs-CZ" baseline="0" dirty="0" smtClean="0"/>
          </a:p>
          <a:p>
            <a:r>
              <a:rPr lang="cs-CZ" baseline="0" dirty="0" err="1" smtClean="0"/>
              <a:t>Discussion</a:t>
            </a:r>
            <a:r>
              <a:rPr lang="cs-CZ" baseline="0" dirty="0" smtClean="0"/>
              <a:t> – </a:t>
            </a:r>
            <a:r>
              <a:rPr lang="cs-CZ" baseline="0" dirty="0" err="1" smtClean="0"/>
              <a:t>groupwork</a:t>
            </a:r>
            <a:r>
              <a:rPr lang="cs-CZ" baseline="0" dirty="0" smtClean="0"/>
              <a:t>?  - </a:t>
            </a:r>
            <a:r>
              <a:rPr lang="cs-CZ" baseline="0" dirty="0" err="1" smtClean="0"/>
              <a:t>groups</a:t>
            </a:r>
            <a:r>
              <a:rPr lang="cs-CZ" baseline="0" dirty="0" smtClean="0"/>
              <a:t> </a:t>
            </a:r>
            <a:r>
              <a:rPr lang="cs-CZ" baseline="0" dirty="0" err="1" smtClean="0"/>
              <a:t>of</a:t>
            </a:r>
            <a:r>
              <a:rPr lang="cs-CZ" baseline="0" dirty="0" smtClean="0"/>
              <a:t> 4</a:t>
            </a:r>
          </a:p>
          <a:p>
            <a:r>
              <a:rPr lang="cs-CZ" baseline="0" dirty="0" err="1" smtClean="0"/>
              <a:t>What</a:t>
            </a:r>
            <a:r>
              <a:rPr lang="cs-CZ" baseline="0" dirty="0" smtClean="0"/>
              <a:t> </a:t>
            </a:r>
            <a:r>
              <a:rPr lang="cs-CZ" baseline="0" dirty="0" err="1" smtClean="0"/>
              <a:t>is</a:t>
            </a:r>
            <a:r>
              <a:rPr lang="cs-CZ" baseline="0" dirty="0" smtClean="0"/>
              <a:t> </a:t>
            </a:r>
            <a:r>
              <a:rPr lang="cs-CZ" baseline="0" dirty="0" err="1" smtClean="0"/>
              <a:t>the</a:t>
            </a:r>
            <a:r>
              <a:rPr lang="cs-CZ" baseline="0" dirty="0" smtClean="0"/>
              <a:t> </a:t>
            </a:r>
            <a:r>
              <a:rPr lang="cs-CZ" b="1" u="sng" baseline="0" dirty="0" err="1" smtClean="0"/>
              <a:t>traditional</a:t>
            </a:r>
            <a:r>
              <a:rPr lang="cs-CZ" baseline="0" dirty="0" smtClean="0"/>
              <a:t> role </a:t>
            </a:r>
            <a:r>
              <a:rPr lang="cs-CZ" baseline="0" dirty="0" err="1" smtClean="0"/>
              <a:t>of</a:t>
            </a:r>
            <a:r>
              <a:rPr lang="cs-CZ" baseline="0" dirty="0" smtClean="0"/>
              <a:t> a TEACHER and STUDENT?  </a:t>
            </a:r>
            <a:r>
              <a:rPr lang="cs-CZ" baseline="0" dirty="0" err="1" smtClean="0"/>
              <a:t>What</a:t>
            </a:r>
            <a:r>
              <a:rPr lang="cs-CZ" baseline="0" dirty="0" smtClean="0"/>
              <a:t> </a:t>
            </a:r>
            <a:r>
              <a:rPr lang="cs-CZ" baseline="0" dirty="0" err="1" smtClean="0"/>
              <a:t>is</a:t>
            </a:r>
            <a:r>
              <a:rPr lang="cs-CZ" baseline="0" dirty="0" smtClean="0"/>
              <a:t> </a:t>
            </a:r>
            <a:r>
              <a:rPr lang="cs-CZ" baseline="0" dirty="0" err="1" smtClean="0"/>
              <a:t>traditionally</a:t>
            </a:r>
            <a:r>
              <a:rPr lang="cs-CZ" baseline="0" dirty="0" smtClean="0"/>
              <a:t> </a:t>
            </a:r>
            <a:r>
              <a:rPr lang="cs-CZ" baseline="0" dirty="0" err="1" smtClean="0"/>
              <a:t>expected</a:t>
            </a:r>
            <a:r>
              <a:rPr lang="cs-CZ" baseline="0" dirty="0" smtClean="0"/>
              <a:t> </a:t>
            </a:r>
            <a:r>
              <a:rPr lang="cs-CZ" baseline="0" dirty="0" err="1" smtClean="0"/>
              <a:t>from</a:t>
            </a:r>
            <a:r>
              <a:rPr lang="cs-CZ" baseline="0" dirty="0" smtClean="0"/>
              <a:t> a TEACHER and STUDENT?</a:t>
            </a:r>
            <a:endParaRPr lang="cs-CZ" dirty="0"/>
          </a:p>
        </p:txBody>
      </p:sp>
      <p:sp>
        <p:nvSpPr>
          <p:cNvPr id="4" name="Zástupný symbol pro číslo snímku 3"/>
          <p:cNvSpPr>
            <a:spLocks noGrp="1"/>
          </p:cNvSpPr>
          <p:nvPr>
            <p:ph type="sldNum" sz="quarter" idx="10"/>
          </p:nvPr>
        </p:nvSpPr>
        <p:spPr/>
        <p:txBody>
          <a:bodyPr/>
          <a:lstStyle/>
          <a:p>
            <a:fld id="{CFCC0CD7-CA9C-4DEF-A5FD-954ECBD74BE7}" type="slidenum">
              <a:rPr lang="cs-CZ" smtClean="0"/>
              <a:t>3</a:t>
            </a:fld>
            <a:endParaRPr lang="cs-CZ"/>
          </a:p>
        </p:txBody>
      </p:sp>
    </p:spTree>
    <p:extLst>
      <p:ext uri="{BB962C8B-B14F-4D97-AF65-F5344CB8AC3E}">
        <p14:creationId xmlns:p14="http://schemas.microsoft.com/office/powerpoint/2010/main" val="14903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Henri</a:t>
            </a:r>
            <a:r>
              <a:rPr lang="cs-CZ" baseline="0" dirty="0" smtClean="0"/>
              <a:t> Holec  - </a:t>
            </a:r>
            <a:r>
              <a:rPr lang="cs-CZ" baseline="0" dirty="0" err="1" smtClean="0"/>
              <a:t>father</a:t>
            </a:r>
            <a:r>
              <a:rPr lang="cs-CZ" baseline="0" dirty="0" smtClean="0"/>
              <a:t> </a:t>
            </a:r>
            <a:r>
              <a:rPr lang="cs-CZ" baseline="0" dirty="0" err="1" smtClean="0"/>
              <a:t>of</a:t>
            </a:r>
            <a:r>
              <a:rPr lang="cs-CZ" baseline="0" dirty="0" smtClean="0"/>
              <a:t> </a:t>
            </a:r>
            <a:r>
              <a:rPr lang="cs-CZ" baseline="0" dirty="0" err="1" smtClean="0"/>
              <a:t>learner</a:t>
            </a:r>
            <a:r>
              <a:rPr lang="cs-CZ" baseline="0" dirty="0" smtClean="0"/>
              <a:t> autonomy, </a:t>
            </a:r>
            <a:r>
              <a:rPr lang="cs-CZ" baseline="0" dirty="0" err="1" smtClean="0"/>
              <a:t>autonomous</a:t>
            </a:r>
            <a:r>
              <a:rPr lang="cs-CZ" baseline="0" dirty="0" smtClean="0"/>
              <a:t> </a:t>
            </a:r>
            <a:r>
              <a:rPr lang="cs-CZ" baseline="0" dirty="0" err="1" smtClean="0"/>
              <a:t>learning</a:t>
            </a:r>
            <a:r>
              <a:rPr lang="cs-CZ" baseline="0" dirty="0" smtClean="0"/>
              <a:t>…</a:t>
            </a:r>
          </a:p>
          <a:p>
            <a:endParaRPr lang="cs-CZ" baseline="0" dirty="0" smtClean="0"/>
          </a:p>
          <a:p>
            <a:r>
              <a:rPr lang="cs-CZ" baseline="0" dirty="0" err="1" smtClean="0"/>
              <a:t>be</a:t>
            </a:r>
            <a:r>
              <a:rPr lang="cs-CZ" baseline="0" dirty="0" smtClean="0"/>
              <a:t> in </a:t>
            </a:r>
            <a:r>
              <a:rPr lang="cs-CZ" baseline="0" dirty="0" err="1" smtClean="0"/>
              <a:t>charge</a:t>
            </a:r>
            <a:r>
              <a:rPr lang="cs-CZ" baseline="0" dirty="0" smtClean="0"/>
              <a:t> = </a:t>
            </a:r>
            <a:r>
              <a:rPr lang="cs-CZ" baseline="0" dirty="0" err="1" smtClean="0"/>
              <a:t>setting</a:t>
            </a:r>
            <a:r>
              <a:rPr lang="cs-CZ" baseline="0" dirty="0" smtClean="0"/>
              <a:t> </a:t>
            </a:r>
            <a:r>
              <a:rPr lang="cs-CZ" baseline="0" dirty="0" err="1" smtClean="0"/>
              <a:t>the</a:t>
            </a:r>
            <a:r>
              <a:rPr lang="cs-CZ" baseline="0" dirty="0" smtClean="0"/>
              <a:t> </a:t>
            </a:r>
            <a:r>
              <a:rPr lang="cs-CZ" baseline="0" dirty="0" err="1" smtClean="0"/>
              <a:t>goals</a:t>
            </a:r>
            <a:r>
              <a:rPr lang="cs-CZ" baseline="0" dirty="0" smtClean="0"/>
              <a:t>, </a:t>
            </a:r>
            <a:r>
              <a:rPr lang="cs-CZ" baseline="0" dirty="0" err="1" smtClean="0"/>
              <a:t>taking</a:t>
            </a:r>
            <a:r>
              <a:rPr lang="cs-CZ" baseline="0" dirty="0" smtClean="0"/>
              <a:t> </a:t>
            </a:r>
            <a:r>
              <a:rPr lang="cs-CZ" baseline="0" dirty="0" err="1" smtClean="0"/>
              <a:t>the</a:t>
            </a:r>
            <a:r>
              <a:rPr lang="cs-CZ" baseline="0" dirty="0" smtClean="0"/>
              <a:t> </a:t>
            </a:r>
            <a:r>
              <a:rPr lang="cs-CZ" baseline="0" dirty="0" err="1" smtClean="0"/>
              <a:t>responsibility</a:t>
            </a:r>
            <a:r>
              <a:rPr lang="cs-CZ" baseline="0" dirty="0" smtClean="0"/>
              <a:t> </a:t>
            </a:r>
            <a:r>
              <a:rPr lang="cs-CZ" baseline="0" dirty="0" err="1" smtClean="0"/>
              <a:t>for</a:t>
            </a:r>
            <a:r>
              <a:rPr lang="cs-CZ" baseline="0" dirty="0" smtClean="0"/>
              <a:t> </a:t>
            </a:r>
            <a:r>
              <a:rPr lang="cs-CZ" baseline="0" dirty="0" err="1" smtClean="0"/>
              <a:t>decision</a:t>
            </a:r>
            <a:r>
              <a:rPr lang="cs-CZ" baseline="0" dirty="0" smtClean="0"/>
              <a:t> </a:t>
            </a:r>
            <a:r>
              <a:rPr lang="cs-CZ" baseline="0" dirty="0" err="1" smtClean="0"/>
              <a:t>making</a:t>
            </a:r>
            <a:r>
              <a:rPr lang="cs-CZ" baseline="0" dirty="0" smtClean="0"/>
              <a:t>, </a:t>
            </a:r>
            <a:r>
              <a:rPr lang="cs-CZ" baseline="0" dirty="0" err="1" smtClean="0"/>
              <a:t>accepting</a:t>
            </a:r>
            <a:r>
              <a:rPr lang="cs-CZ" baseline="0" dirty="0" smtClean="0"/>
              <a:t> </a:t>
            </a:r>
            <a:r>
              <a:rPr lang="cs-CZ" baseline="0" dirty="0" err="1" smtClean="0"/>
              <a:t>the</a:t>
            </a:r>
            <a:r>
              <a:rPr lang="cs-CZ" baseline="0" dirty="0" smtClean="0"/>
              <a:t> </a:t>
            </a:r>
            <a:r>
              <a:rPr lang="cs-CZ" baseline="0" dirty="0" err="1" smtClean="0"/>
              <a:t>consequences</a:t>
            </a:r>
            <a:r>
              <a:rPr lang="cs-CZ" baseline="0" dirty="0" smtClean="0"/>
              <a:t> </a:t>
            </a:r>
            <a:r>
              <a:rPr lang="cs-CZ" baseline="0" dirty="0" err="1" smtClean="0"/>
              <a:t>of</a:t>
            </a:r>
            <a:r>
              <a:rPr lang="cs-CZ" baseline="0" dirty="0" smtClean="0"/>
              <a:t> </a:t>
            </a:r>
            <a:r>
              <a:rPr lang="cs-CZ" baseline="0" dirty="0" err="1" smtClean="0"/>
              <a:t>one´s</a:t>
            </a:r>
            <a:r>
              <a:rPr lang="cs-CZ" baseline="0" dirty="0" smtClean="0"/>
              <a:t> </a:t>
            </a:r>
            <a:r>
              <a:rPr lang="cs-CZ" baseline="0" dirty="0" err="1" smtClean="0"/>
              <a:t>decisions</a:t>
            </a:r>
            <a:r>
              <a:rPr lang="cs-CZ" baseline="0" dirty="0" smtClean="0"/>
              <a:t>, </a:t>
            </a:r>
            <a:r>
              <a:rPr lang="cs-CZ" baseline="0" dirty="0" err="1" smtClean="0"/>
              <a:t>adjusting</a:t>
            </a:r>
            <a:r>
              <a:rPr lang="cs-CZ" baseline="0" dirty="0" smtClean="0"/>
              <a:t> </a:t>
            </a:r>
            <a:r>
              <a:rPr lang="cs-CZ" baseline="0" dirty="0" err="1" smtClean="0"/>
              <a:t>learning</a:t>
            </a:r>
            <a:r>
              <a:rPr lang="cs-CZ" baseline="0" dirty="0" smtClean="0"/>
              <a:t> to </a:t>
            </a:r>
            <a:r>
              <a:rPr lang="cs-CZ" baseline="0" dirty="0" err="1" smtClean="0"/>
              <a:t>one´s</a:t>
            </a:r>
            <a:r>
              <a:rPr lang="cs-CZ" baseline="0" dirty="0" smtClean="0"/>
              <a:t> </a:t>
            </a:r>
            <a:r>
              <a:rPr lang="cs-CZ" baseline="0" dirty="0" err="1" smtClean="0"/>
              <a:t>abilities</a:t>
            </a:r>
            <a:r>
              <a:rPr lang="cs-CZ" baseline="0" dirty="0" smtClean="0"/>
              <a:t> and </a:t>
            </a:r>
            <a:r>
              <a:rPr lang="cs-CZ" baseline="0" dirty="0" err="1" smtClean="0"/>
              <a:t>needs</a:t>
            </a:r>
            <a:r>
              <a:rPr lang="cs-CZ" baseline="0" dirty="0" smtClean="0"/>
              <a:t>, instant </a:t>
            </a:r>
            <a:r>
              <a:rPr lang="cs-CZ" baseline="0" dirty="0" err="1" smtClean="0"/>
              <a:t>self-reflection</a:t>
            </a:r>
            <a:r>
              <a:rPr lang="cs-CZ" baseline="0" dirty="0" smtClean="0"/>
              <a:t> and monitoring </a:t>
            </a:r>
            <a:r>
              <a:rPr lang="cs-CZ" baseline="0" dirty="0" err="1" smtClean="0"/>
              <a:t>one´s</a:t>
            </a:r>
            <a:r>
              <a:rPr lang="cs-CZ" baseline="0" dirty="0" smtClean="0"/>
              <a:t> </a:t>
            </a:r>
            <a:r>
              <a:rPr lang="cs-CZ" baseline="0" dirty="0" err="1" smtClean="0"/>
              <a:t>progress</a:t>
            </a:r>
            <a:r>
              <a:rPr lang="cs-CZ" baseline="0" dirty="0" smtClean="0"/>
              <a:t>, </a:t>
            </a:r>
            <a:r>
              <a:rPr lang="cs-CZ" baseline="0" dirty="0" err="1" smtClean="0"/>
              <a:t>self</a:t>
            </a:r>
            <a:r>
              <a:rPr lang="cs-CZ" baseline="0" dirty="0" smtClean="0"/>
              <a:t> </a:t>
            </a:r>
            <a:r>
              <a:rPr lang="cs-CZ" baseline="0" dirty="0" err="1" smtClean="0"/>
              <a:t>assessment</a:t>
            </a:r>
            <a:r>
              <a:rPr lang="cs-CZ" baseline="0" dirty="0" smtClean="0"/>
              <a:t>…</a:t>
            </a:r>
          </a:p>
          <a:p>
            <a:endParaRPr lang="cs-CZ" baseline="0" dirty="0" smtClean="0"/>
          </a:p>
          <a:p>
            <a:endParaRPr lang="cs-CZ" baseline="0" dirty="0" smtClean="0"/>
          </a:p>
          <a:p>
            <a:endParaRPr lang="cs-CZ" dirty="0"/>
          </a:p>
        </p:txBody>
      </p:sp>
      <p:sp>
        <p:nvSpPr>
          <p:cNvPr id="4" name="Zástupný symbol pro číslo snímku 3"/>
          <p:cNvSpPr>
            <a:spLocks noGrp="1"/>
          </p:cNvSpPr>
          <p:nvPr>
            <p:ph type="sldNum" sz="quarter" idx="10"/>
          </p:nvPr>
        </p:nvSpPr>
        <p:spPr/>
        <p:txBody>
          <a:bodyPr/>
          <a:lstStyle/>
          <a:p>
            <a:fld id="{CFCC0CD7-CA9C-4DEF-A5FD-954ECBD74BE7}" type="slidenum">
              <a:rPr lang="cs-CZ" smtClean="0"/>
              <a:t>4</a:t>
            </a:fld>
            <a:endParaRPr lang="cs-CZ"/>
          </a:p>
        </p:txBody>
      </p:sp>
    </p:spTree>
    <p:extLst>
      <p:ext uri="{BB962C8B-B14F-4D97-AF65-F5344CB8AC3E}">
        <p14:creationId xmlns:p14="http://schemas.microsoft.com/office/powerpoint/2010/main" val="14903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indent="-171450">
              <a:buFontTx/>
              <a:buChar char="-"/>
            </a:pPr>
            <a:r>
              <a:rPr lang="cs-CZ" baseline="0" dirty="0" err="1" smtClean="0"/>
              <a:t>you</a:t>
            </a:r>
            <a:r>
              <a:rPr lang="cs-CZ" baseline="0" dirty="0" smtClean="0"/>
              <a:t> are not </a:t>
            </a:r>
            <a:r>
              <a:rPr lang="cs-CZ" baseline="0" dirty="0" err="1" smtClean="0"/>
              <a:t>alone</a:t>
            </a:r>
            <a:r>
              <a:rPr lang="cs-CZ" baseline="0" dirty="0" smtClean="0"/>
              <a:t> in </a:t>
            </a:r>
            <a:r>
              <a:rPr lang="cs-CZ" baseline="0" dirty="0" err="1" smtClean="0"/>
              <a:t>autonomous</a:t>
            </a:r>
            <a:r>
              <a:rPr lang="cs-CZ" baseline="0" dirty="0" smtClean="0"/>
              <a:t> </a:t>
            </a:r>
            <a:r>
              <a:rPr lang="cs-CZ" baseline="0" dirty="0" err="1" smtClean="0"/>
              <a:t>learning</a:t>
            </a:r>
            <a:endParaRPr lang="cs-CZ" baseline="0" dirty="0" smtClean="0"/>
          </a:p>
          <a:p>
            <a:pPr marL="171450" indent="-171450">
              <a:buFontTx/>
              <a:buChar char="-"/>
            </a:pPr>
            <a:r>
              <a:rPr lang="cs-CZ" baseline="0" dirty="0" smtClean="0"/>
              <a:t>NOT independent </a:t>
            </a:r>
            <a:r>
              <a:rPr lang="cs-CZ" baseline="0" dirty="0" err="1" smtClean="0"/>
              <a:t>learning</a:t>
            </a:r>
            <a:r>
              <a:rPr lang="cs-CZ" baseline="0" dirty="0" smtClean="0"/>
              <a:t> (</a:t>
            </a:r>
            <a:r>
              <a:rPr lang="cs-CZ" baseline="0" dirty="0" err="1" smtClean="0"/>
              <a:t>requirements</a:t>
            </a:r>
            <a:r>
              <a:rPr lang="cs-CZ" baseline="0" dirty="0" smtClean="0"/>
              <a:t> and </a:t>
            </a:r>
            <a:r>
              <a:rPr lang="cs-CZ" baseline="0" dirty="0" err="1" smtClean="0"/>
              <a:t>limits</a:t>
            </a:r>
            <a:r>
              <a:rPr lang="cs-CZ" baseline="0" dirty="0" smtClean="0"/>
              <a:t> </a:t>
            </a:r>
            <a:r>
              <a:rPr lang="cs-CZ" baseline="0" dirty="0" err="1" smtClean="0"/>
              <a:t>given</a:t>
            </a:r>
            <a:r>
              <a:rPr lang="cs-CZ" baseline="0" dirty="0" smtClean="0"/>
              <a:t> by </a:t>
            </a:r>
            <a:r>
              <a:rPr lang="cs-CZ" baseline="0" dirty="0" err="1" smtClean="0"/>
              <a:t>faculties</a:t>
            </a:r>
            <a:r>
              <a:rPr lang="cs-CZ" baseline="0" dirty="0" smtClean="0"/>
              <a:t>, </a:t>
            </a:r>
            <a:r>
              <a:rPr lang="cs-CZ" baseline="0" dirty="0" err="1" smtClean="0"/>
              <a:t>peers</a:t>
            </a:r>
            <a:r>
              <a:rPr lang="cs-CZ" baseline="0" dirty="0" smtClean="0"/>
              <a:t>, major </a:t>
            </a:r>
            <a:r>
              <a:rPr lang="cs-CZ" baseline="0" dirty="0" err="1" smtClean="0"/>
              <a:t>subjects</a:t>
            </a:r>
            <a:r>
              <a:rPr lang="cs-CZ" baseline="0" dirty="0" smtClean="0"/>
              <a:t>, </a:t>
            </a:r>
            <a:r>
              <a:rPr lang="cs-CZ" baseline="0" dirty="0" err="1" smtClean="0"/>
              <a:t>labour</a:t>
            </a:r>
            <a:r>
              <a:rPr lang="cs-CZ" baseline="0" dirty="0" smtClean="0"/>
              <a:t> market…)</a:t>
            </a:r>
          </a:p>
          <a:p>
            <a:pPr marL="171450" indent="-171450">
              <a:buFontTx/>
              <a:buChar char="-"/>
            </a:pPr>
            <a:r>
              <a:rPr lang="cs-CZ" baseline="0" dirty="0" smtClean="0"/>
              <a:t>TODAY - </a:t>
            </a:r>
            <a:r>
              <a:rPr lang="cs-CZ" baseline="0" dirty="0" err="1" smtClean="0"/>
              <a:t>quite</a:t>
            </a:r>
            <a:r>
              <a:rPr lang="cs-CZ" baseline="0" dirty="0" smtClean="0"/>
              <a:t> </a:t>
            </a:r>
            <a:r>
              <a:rPr lang="cs-CZ" baseline="0" dirty="0" err="1" smtClean="0"/>
              <a:t>traditional</a:t>
            </a:r>
            <a:r>
              <a:rPr lang="cs-CZ" baseline="0" dirty="0" smtClean="0"/>
              <a:t>, </a:t>
            </a:r>
            <a:r>
              <a:rPr lang="cs-CZ" baseline="0" dirty="0" err="1" smtClean="0"/>
              <a:t>frontal</a:t>
            </a:r>
            <a:r>
              <a:rPr lang="cs-CZ" baseline="0" dirty="0" smtClean="0"/>
              <a:t> </a:t>
            </a:r>
            <a:r>
              <a:rPr lang="cs-CZ" baseline="0" dirty="0" err="1" smtClean="0"/>
              <a:t>today</a:t>
            </a:r>
            <a:r>
              <a:rPr lang="cs-CZ" baseline="0" dirty="0" smtClean="0"/>
              <a:t> but </a:t>
            </a:r>
            <a:r>
              <a:rPr lang="cs-CZ" baseline="0" dirty="0" err="1" smtClean="0"/>
              <a:t>the</a:t>
            </a:r>
            <a:r>
              <a:rPr lang="cs-CZ" baseline="0" dirty="0" smtClean="0"/>
              <a:t> rest </a:t>
            </a:r>
            <a:r>
              <a:rPr lang="cs-CZ" baseline="0" dirty="0" err="1" smtClean="0"/>
              <a:t>of</a:t>
            </a:r>
            <a:r>
              <a:rPr lang="cs-CZ" baseline="0" dirty="0" smtClean="0"/>
              <a:t> </a:t>
            </a:r>
            <a:r>
              <a:rPr lang="cs-CZ" baseline="0" dirty="0" err="1" smtClean="0"/>
              <a:t>the</a:t>
            </a:r>
            <a:r>
              <a:rPr lang="cs-CZ" baseline="0" dirty="0" smtClean="0"/>
              <a:t> term </a:t>
            </a:r>
            <a:r>
              <a:rPr lang="cs-CZ" baseline="0" dirty="0" err="1" smtClean="0"/>
              <a:t>will</a:t>
            </a:r>
            <a:r>
              <a:rPr lang="cs-CZ" baseline="0" dirty="0" smtClean="0"/>
              <a:t> </a:t>
            </a:r>
            <a:r>
              <a:rPr lang="cs-CZ" baseline="0" dirty="0" err="1" smtClean="0"/>
              <a:t>be</a:t>
            </a:r>
            <a:r>
              <a:rPr lang="cs-CZ" baseline="0" dirty="0" smtClean="0"/>
              <a:t> very </a:t>
            </a:r>
            <a:r>
              <a:rPr lang="cs-CZ" baseline="0" dirty="0" err="1" smtClean="0"/>
              <a:t>different</a:t>
            </a:r>
            <a:r>
              <a:rPr lang="cs-CZ" baseline="0" dirty="0" smtClean="0"/>
              <a:t> </a:t>
            </a:r>
            <a:r>
              <a:rPr lang="cs-CZ" baseline="0" dirty="0" err="1" smtClean="0"/>
              <a:t>from</a:t>
            </a:r>
            <a:r>
              <a:rPr lang="cs-CZ" baseline="0" dirty="0" smtClean="0"/>
              <a:t> </a:t>
            </a:r>
            <a:r>
              <a:rPr lang="cs-CZ" baseline="0" dirty="0" err="1" smtClean="0"/>
              <a:t>usual</a:t>
            </a:r>
            <a:r>
              <a:rPr lang="cs-CZ" baseline="0" dirty="0" smtClean="0"/>
              <a:t> </a:t>
            </a:r>
            <a:r>
              <a:rPr lang="cs-CZ" baseline="0" dirty="0" err="1" smtClean="0"/>
              <a:t>classes</a:t>
            </a:r>
            <a:endParaRPr lang="cs-CZ" baseline="0" dirty="0" smtClean="0"/>
          </a:p>
          <a:p>
            <a:pPr marL="171450" indent="-171450">
              <a:buFontTx/>
              <a:buChar char="-"/>
            </a:pPr>
            <a:r>
              <a:rPr lang="cs-CZ" baseline="0" dirty="0" err="1" smtClean="0"/>
              <a:t>Mindset</a:t>
            </a:r>
            <a:r>
              <a:rPr lang="cs-CZ" baseline="0" dirty="0" smtClean="0"/>
              <a:t> – </a:t>
            </a:r>
            <a:r>
              <a:rPr lang="cs-CZ" baseline="0" dirty="0" err="1" smtClean="0"/>
              <a:t>you</a:t>
            </a:r>
            <a:r>
              <a:rPr lang="cs-CZ" baseline="0" dirty="0" smtClean="0"/>
              <a:t> </a:t>
            </a:r>
            <a:r>
              <a:rPr lang="cs-CZ" baseline="0" dirty="0" err="1" smtClean="0"/>
              <a:t>decide</a:t>
            </a:r>
            <a:r>
              <a:rPr lang="cs-CZ" baseline="0" dirty="0" smtClean="0"/>
              <a:t> </a:t>
            </a:r>
            <a:r>
              <a:rPr lang="cs-CZ" baseline="0" dirty="0" err="1" smtClean="0"/>
              <a:t>where</a:t>
            </a:r>
            <a:r>
              <a:rPr lang="cs-CZ" baseline="0" dirty="0" smtClean="0"/>
              <a:t> </a:t>
            </a:r>
            <a:r>
              <a:rPr lang="cs-CZ" baseline="0" dirty="0" err="1" smtClean="0"/>
              <a:t>you</a:t>
            </a:r>
            <a:r>
              <a:rPr lang="cs-CZ" baseline="0" dirty="0" smtClean="0"/>
              <a:t> are </a:t>
            </a:r>
            <a:r>
              <a:rPr lang="cs-CZ" baseline="0" dirty="0" err="1" smtClean="0"/>
              <a:t>going</a:t>
            </a:r>
            <a:r>
              <a:rPr lang="cs-CZ" baseline="0" dirty="0" smtClean="0"/>
              <a:t> to go and </a:t>
            </a:r>
            <a:r>
              <a:rPr lang="cs-CZ" baseline="0" dirty="0" err="1" smtClean="0"/>
              <a:t>how</a:t>
            </a:r>
            <a:r>
              <a:rPr lang="cs-CZ" baseline="0" dirty="0" smtClean="0"/>
              <a:t> </a:t>
            </a:r>
            <a:r>
              <a:rPr lang="cs-CZ" baseline="0" dirty="0" err="1" smtClean="0"/>
              <a:t>you</a:t>
            </a:r>
            <a:r>
              <a:rPr lang="cs-CZ" baseline="0" dirty="0" smtClean="0"/>
              <a:t> are </a:t>
            </a:r>
            <a:r>
              <a:rPr lang="cs-CZ" baseline="0" dirty="0" err="1" smtClean="0"/>
              <a:t>going</a:t>
            </a:r>
            <a:r>
              <a:rPr lang="cs-CZ" baseline="0" dirty="0" smtClean="0"/>
              <a:t> to </a:t>
            </a:r>
            <a:r>
              <a:rPr lang="cs-CZ" baseline="0" dirty="0" err="1" smtClean="0"/>
              <a:t>travel</a:t>
            </a:r>
            <a:endParaRPr lang="cs-CZ" baseline="0" dirty="0" smtClean="0"/>
          </a:p>
          <a:p>
            <a:pPr marL="171450" indent="-171450">
              <a:buFontTx/>
              <a:buChar char="-"/>
            </a:pPr>
            <a:r>
              <a:rPr lang="cs-CZ" baseline="0" dirty="0" err="1" smtClean="0"/>
              <a:t>The</a:t>
            </a:r>
            <a:r>
              <a:rPr lang="cs-CZ" baseline="0" dirty="0" smtClean="0"/>
              <a:t> </a:t>
            </a:r>
            <a:r>
              <a:rPr lang="cs-CZ" baseline="0" dirty="0" err="1" smtClean="0"/>
              <a:t>only</a:t>
            </a:r>
            <a:r>
              <a:rPr lang="cs-CZ" baseline="0" dirty="0" smtClean="0"/>
              <a:t> </a:t>
            </a:r>
            <a:r>
              <a:rPr lang="cs-CZ" baseline="0" dirty="0" err="1" smtClean="0"/>
              <a:t>way</a:t>
            </a:r>
            <a:r>
              <a:rPr lang="cs-CZ" baseline="0" dirty="0" smtClean="0"/>
              <a:t> to </a:t>
            </a:r>
            <a:r>
              <a:rPr lang="cs-CZ" baseline="0" dirty="0" err="1" smtClean="0"/>
              <a:t>learn</a:t>
            </a:r>
            <a:r>
              <a:rPr lang="cs-CZ" baseline="0" dirty="0" smtClean="0"/>
              <a:t> </a:t>
            </a:r>
            <a:r>
              <a:rPr lang="cs-CZ" baseline="0" dirty="0" err="1" smtClean="0"/>
              <a:t>successfully</a:t>
            </a:r>
            <a:r>
              <a:rPr lang="cs-CZ" baseline="0" dirty="0" smtClean="0"/>
              <a:t> in </a:t>
            </a:r>
            <a:r>
              <a:rPr lang="cs-CZ" baseline="0" dirty="0" err="1" smtClean="0"/>
              <a:t>the</a:t>
            </a:r>
            <a:r>
              <a:rPr lang="cs-CZ" baseline="0" dirty="0" smtClean="0"/>
              <a:t> long term</a:t>
            </a:r>
          </a:p>
          <a:p>
            <a:pPr marL="171450" indent="-171450">
              <a:buFontTx/>
              <a:buChar char="-"/>
            </a:pPr>
            <a:r>
              <a:rPr lang="cs-CZ" baseline="0" dirty="0" err="1" smtClean="0"/>
              <a:t>Process</a:t>
            </a:r>
            <a:r>
              <a:rPr lang="cs-CZ" baseline="0" dirty="0" smtClean="0"/>
              <a:t> </a:t>
            </a:r>
            <a:r>
              <a:rPr lang="cs-CZ" baseline="0" dirty="0" err="1" smtClean="0"/>
              <a:t>of</a:t>
            </a:r>
            <a:r>
              <a:rPr lang="cs-CZ" baseline="0" dirty="0" smtClean="0"/>
              <a:t> </a:t>
            </a:r>
            <a:r>
              <a:rPr lang="cs-CZ" baseline="0" dirty="0" err="1" smtClean="0"/>
              <a:t>discovery</a:t>
            </a:r>
            <a:endParaRPr lang="cs-CZ" baseline="0" dirty="0" smtClean="0"/>
          </a:p>
          <a:p>
            <a:pPr marL="171450" indent="-171450">
              <a:buFontTx/>
              <a:buChar char="-"/>
            </a:pPr>
            <a:r>
              <a:rPr lang="cs-CZ" baseline="0" dirty="0" err="1" smtClean="0"/>
              <a:t>Freedom</a:t>
            </a:r>
            <a:r>
              <a:rPr lang="cs-CZ" baseline="0" dirty="0" smtClean="0"/>
              <a:t> </a:t>
            </a:r>
            <a:r>
              <a:rPr lang="cs-CZ" baseline="0" dirty="0" err="1" smtClean="0"/>
              <a:t>from</a:t>
            </a:r>
            <a:r>
              <a:rPr lang="cs-CZ" baseline="0" dirty="0" smtClean="0"/>
              <a:t> </a:t>
            </a:r>
            <a:r>
              <a:rPr lang="cs-CZ" baseline="0" dirty="0" err="1" smtClean="0"/>
              <a:t>being</a:t>
            </a:r>
            <a:r>
              <a:rPr lang="cs-CZ" baseline="0" dirty="0" smtClean="0"/>
              <a:t> </a:t>
            </a:r>
            <a:r>
              <a:rPr lang="cs-CZ" baseline="0" dirty="0" err="1" smtClean="0"/>
              <a:t>told</a:t>
            </a:r>
            <a:r>
              <a:rPr lang="cs-CZ" baseline="0" dirty="0" smtClean="0"/>
              <a:t> </a:t>
            </a:r>
            <a:r>
              <a:rPr lang="cs-CZ" baseline="0" dirty="0" err="1" smtClean="0"/>
              <a:t>what</a:t>
            </a:r>
            <a:r>
              <a:rPr lang="cs-CZ" baseline="0" dirty="0" smtClean="0"/>
              <a:t> to do and </a:t>
            </a:r>
            <a:r>
              <a:rPr lang="cs-CZ" baseline="0" dirty="0" err="1" smtClean="0"/>
              <a:t>freedom</a:t>
            </a:r>
            <a:r>
              <a:rPr lang="cs-CZ" baseline="0" dirty="0" smtClean="0"/>
              <a:t> to do </a:t>
            </a:r>
            <a:r>
              <a:rPr lang="cs-CZ" baseline="0" dirty="0" err="1" smtClean="0"/>
              <a:t>what</a:t>
            </a:r>
            <a:r>
              <a:rPr lang="cs-CZ" baseline="0" dirty="0" smtClean="0"/>
              <a:t> </a:t>
            </a:r>
            <a:r>
              <a:rPr lang="cs-CZ" baseline="0" dirty="0" err="1" smtClean="0"/>
              <a:t>you</a:t>
            </a:r>
            <a:r>
              <a:rPr lang="cs-CZ" baseline="0" dirty="0" smtClean="0"/>
              <a:t> </a:t>
            </a:r>
            <a:r>
              <a:rPr lang="cs-CZ" baseline="0" dirty="0" err="1" smtClean="0"/>
              <a:t>think</a:t>
            </a:r>
            <a:r>
              <a:rPr lang="cs-CZ" baseline="0" dirty="0" smtClean="0"/>
              <a:t> </a:t>
            </a:r>
            <a:r>
              <a:rPr lang="cs-CZ" baseline="0" dirty="0" err="1" smtClean="0"/>
              <a:t>is</a:t>
            </a:r>
            <a:r>
              <a:rPr lang="cs-CZ" baseline="0" dirty="0" smtClean="0"/>
              <a:t> </a:t>
            </a:r>
            <a:r>
              <a:rPr lang="cs-CZ" baseline="0" dirty="0" err="1" smtClean="0"/>
              <a:t>best</a:t>
            </a:r>
            <a:r>
              <a:rPr lang="cs-CZ" baseline="0" dirty="0" smtClean="0"/>
              <a:t> </a:t>
            </a:r>
            <a:r>
              <a:rPr lang="cs-CZ" baseline="0" dirty="0" err="1" smtClean="0"/>
              <a:t>for</a:t>
            </a:r>
            <a:r>
              <a:rPr lang="cs-CZ" baseline="0" dirty="0" smtClean="0"/>
              <a:t> </a:t>
            </a:r>
            <a:r>
              <a:rPr lang="cs-CZ" baseline="0" dirty="0" err="1" smtClean="0"/>
              <a:t>you</a:t>
            </a:r>
            <a:endParaRPr lang="cs-CZ" baseline="0" dirty="0" smtClean="0"/>
          </a:p>
          <a:p>
            <a:pPr marL="171450" indent="-171450">
              <a:buFontTx/>
              <a:buChar char="-"/>
            </a:pPr>
            <a:r>
              <a:rPr lang="cs-CZ" baseline="0" dirty="0" smtClean="0"/>
              <a:t>NOT </a:t>
            </a:r>
            <a:r>
              <a:rPr lang="cs-CZ" baseline="0" dirty="0" err="1" smtClean="0"/>
              <a:t>about</a:t>
            </a:r>
            <a:r>
              <a:rPr lang="cs-CZ" baseline="0" dirty="0" smtClean="0"/>
              <a:t> </a:t>
            </a:r>
            <a:r>
              <a:rPr lang="cs-CZ" baseline="0" dirty="0" err="1" smtClean="0"/>
              <a:t>learning</a:t>
            </a:r>
            <a:r>
              <a:rPr lang="cs-CZ" baseline="0" dirty="0" smtClean="0"/>
              <a:t> </a:t>
            </a:r>
            <a:r>
              <a:rPr lang="cs-CZ" baseline="0" dirty="0" err="1" smtClean="0"/>
              <a:t>English</a:t>
            </a:r>
            <a:r>
              <a:rPr lang="cs-CZ" baseline="0" dirty="0" smtClean="0"/>
              <a:t> </a:t>
            </a:r>
            <a:r>
              <a:rPr lang="cs-CZ" baseline="0" dirty="0" err="1" smtClean="0"/>
              <a:t>only</a:t>
            </a:r>
            <a:r>
              <a:rPr lang="cs-CZ" baseline="0" dirty="0" smtClean="0"/>
              <a:t> – </a:t>
            </a:r>
            <a:r>
              <a:rPr lang="cs-CZ" baseline="0" dirty="0" err="1" smtClean="0"/>
              <a:t>learning</a:t>
            </a:r>
            <a:r>
              <a:rPr lang="cs-CZ" baseline="0" dirty="0" smtClean="0"/>
              <a:t> in </a:t>
            </a:r>
            <a:r>
              <a:rPr lang="cs-CZ" baseline="0" dirty="0" err="1" smtClean="0"/>
              <a:t>general</a:t>
            </a:r>
            <a:r>
              <a:rPr lang="cs-CZ" baseline="0" dirty="0" smtClean="0"/>
              <a:t> and </a:t>
            </a:r>
            <a:r>
              <a:rPr lang="cs-CZ" baseline="0" dirty="0" err="1" smtClean="0"/>
              <a:t>self</a:t>
            </a:r>
            <a:r>
              <a:rPr lang="cs-CZ" baseline="0" dirty="0" smtClean="0"/>
              <a:t> </a:t>
            </a:r>
            <a:r>
              <a:rPr lang="cs-CZ" baseline="0" dirty="0" err="1" smtClean="0"/>
              <a:t>development</a:t>
            </a:r>
            <a:r>
              <a:rPr lang="cs-CZ" baseline="0" dirty="0" smtClean="0"/>
              <a:t> </a:t>
            </a:r>
            <a:r>
              <a:rPr lang="cs-CZ" baseline="0" dirty="0" err="1" smtClean="0"/>
              <a:t>will</a:t>
            </a:r>
            <a:r>
              <a:rPr lang="cs-CZ" baseline="0" dirty="0" smtClean="0"/>
              <a:t> </a:t>
            </a:r>
            <a:r>
              <a:rPr lang="cs-CZ" baseline="0" dirty="0" err="1" smtClean="0"/>
              <a:t>be</a:t>
            </a:r>
            <a:r>
              <a:rPr lang="cs-CZ" baseline="0" dirty="0" smtClean="0"/>
              <a:t> </a:t>
            </a:r>
            <a:r>
              <a:rPr lang="cs-CZ" baseline="0" dirty="0" err="1" smtClean="0"/>
              <a:t>influenced</a:t>
            </a:r>
            <a:endParaRPr lang="cs-CZ" baseline="0" dirty="0" smtClean="0"/>
          </a:p>
          <a:p>
            <a:pPr marL="171450" indent="-171450">
              <a:buFontTx/>
              <a:buChar char="-"/>
            </a:pPr>
            <a:r>
              <a:rPr lang="cs-CZ" baseline="0" dirty="0" err="1" smtClean="0"/>
              <a:t>One</a:t>
            </a:r>
            <a:r>
              <a:rPr lang="cs-CZ" baseline="0" dirty="0" smtClean="0"/>
              <a:t> </a:t>
            </a:r>
            <a:r>
              <a:rPr lang="cs-CZ" baseline="0" dirty="0" err="1" smtClean="0"/>
              <a:t>is</a:t>
            </a:r>
            <a:r>
              <a:rPr lang="cs-CZ" baseline="0" dirty="0" smtClean="0"/>
              <a:t> in </a:t>
            </a:r>
            <a:r>
              <a:rPr lang="cs-CZ" baseline="0" dirty="0" err="1" smtClean="0"/>
              <a:t>control</a:t>
            </a:r>
            <a:r>
              <a:rPr lang="cs-CZ" baseline="0" dirty="0" smtClean="0"/>
              <a:t> </a:t>
            </a:r>
            <a:r>
              <a:rPr lang="cs-CZ" baseline="0" dirty="0" err="1" smtClean="0"/>
              <a:t>of</a:t>
            </a:r>
            <a:r>
              <a:rPr lang="cs-CZ" baseline="0" dirty="0" smtClean="0"/>
              <a:t> his / her </a:t>
            </a:r>
            <a:r>
              <a:rPr lang="cs-CZ" baseline="0" dirty="0" err="1" smtClean="0"/>
              <a:t>life</a:t>
            </a:r>
            <a:r>
              <a:rPr lang="cs-CZ" baseline="0" dirty="0" smtClean="0"/>
              <a:t>, </a:t>
            </a:r>
            <a:r>
              <a:rPr lang="cs-CZ" baseline="0" dirty="0" err="1" smtClean="0"/>
              <a:t>learning</a:t>
            </a:r>
            <a:r>
              <a:rPr lang="cs-CZ" baseline="0" dirty="0" smtClean="0"/>
              <a:t>, </a:t>
            </a:r>
            <a:r>
              <a:rPr lang="cs-CZ" baseline="0" dirty="0" err="1" smtClean="0"/>
              <a:t>direction</a:t>
            </a:r>
            <a:r>
              <a:rPr lang="cs-CZ" baseline="0" dirty="0" smtClean="0"/>
              <a:t>…</a:t>
            </a:r>
          </a:p>
          <a:p>
            <a:pPr marL="171450" indent="-171450">
              <a:buFontTx/>
              <a:buChar char="-"/>
            </a:pPr>
            <a:endParaRPr lang="cs-CZ" baseline="0" dirty="0" smtClean="0"/>
          </a:p>
          <a:p>
            <a:pPr marL="0" indent="0">
              <a:buFontTx/>
              <a:buNone/>
            </a:pPr>
            <a:r>
              <a:rPr lang="cs-CZ" baseline="0" dirty="0" smtClean="0"/>
              <a:t>NEEDS ANALYSIS!!!</a:t>
            </a:r>
          </a:p>
          <a:p>
            <a:pPr marL="171450" indent="-171450">
              <a:buFontTx/>
              <a:buChar char="-"/>
            </a:pPr>
            <a:endParaRPr lang="cs-CZ" baseline="0" dirty="0" smtClean="0"/>
          </a:p>
          <a:p>
            <a:pPr marL="171450" indent="-171450">
              <a:buFontTx/>
              <a:buChar char="-"/>
            </a:pPr>
            <a:endParaRPr lang="cs-CZ" baseline="0" dirty="0" smtClean="0"/>
          </a:p>
          <a:p>
            <a:pPr marL="171450" indent="-171450">
              <a:buFontTx/>
              <a:buChar char="-"/>
            </a:pPr>
            <a:r>
              <a:rPr lang="cs-CZ" baseline="0" dirty="0" smtClean="0"/>
              <a:t>TEACHER</a:t>
            </a:r>
          </a:p>
          <a:p>
            <a:pPr marL="171450" indent="-171450">
              <a:buFontTx/>
              <a:buChar char="-"/>
            </a:pPr>
            <a:r>
              <a:rPr lang="cs-CZ" baseline="0" dirty="0" smtClean="0"/>
              <a:t>Not </a:t>
            </a:r>
            <a:r>
              <a:rPr lang="cs-CZ" baseline="0" dirty="0" err="1" smtClean="0"/>
              <a:t>the</a:t>
            </a:r>
            <a:r>
              <a:rPr lang="cs-CZ" baseline="0" dirty="0" smtClean="0"/>
              <a:t> </a:t>
            </a:r>
            <a:r>
              <a:rPr lang="cs-CZ" baseline="0" dirty="0" err="1" smtClean="0"/>
              <a:t>only</a:t>
            </a:r>
            <a:r>
              <a:rPr lang="cs-CZ" baseline="0" dirty="0" smtClean="0"/>
              <a:t> </a:t>
            </a:r>
            <a:r>
              <a:rPr lang="cs-CZ" baseline="0" dirty="0" err="1" smtClean="0"/>
              <a:t>authority</a:t>
            </a:r>
            <a:r>
              <a:rPr lang="cs-CZ" baseline="0" dirty="0" smtClean="0"/>
              <a:t>, </a:t>
            </a:r>
            <a:r>
              <a:rPr lang="cs-CZ" baseline="0" dirty="0" err="1" smtClean="0"/>
              <a:t>facilitator</a:t>
            </a:r>
            <a:r>
              <a:rPr lang="cs-CZ" baseline="0" dirty="0" smtClean="0"/>
              <a:t>, partner</a:t>
            </a:r>
          </a:p>
          <a:p>
            <a:pPr marL="171450" indent="-171450">
              <a:buFontTx/>
              <a:buChar char="-"/>
            </a:pPr>
            <a:r>
              <a:rPr lang="cs-CZ" baseline="0" dirty="0" err="1" smtClean="0"/>
              <a:t>Tourguide</a:t>
            </a:r>
            <a:r>
              <a:rPr lang="cs-CZ" baseline="0" dirty="0" smtClean="0"/>
              <a:t> – </a:t>
            </a:r>
            <a:r>
              <a:rPr lang="cs-CZ" baseline="0" dirty="0" err="1" smtClean="0"/>
              <a:t>can</a:t>
            </a:r>
            <a:r>
              <a:rPr lang="cs-CZ" baseline="0" dirty="0" smtClean="0"/>
              <a:t> </a:t>
            </a:r>
            <a:r>
              <a:rPr lang="cs-CZ" baseline="0" dirty="0" err="1" smtClean="0"/>
              <a:t>help</a:t>
            </a:r>
            <a:r>
              <a:rPr lang="cs-CZ" baseline="0" dirty="0" smtClean="0"/>
              <a:t> </a:t>
            </a:r>
          </a:p>
          <a:p>
            <a:pPr marL="171450" indent="-171450">
              <a:buFontTx/>
              <a:buChar char="-"/>
            </a:pPr>
            <a:endParaRPr lang="cs-CZ" baseline="0" dirty="0" smtClean="0"/>
          </a:p>
          <a:p>
            <a:pPr marL="171450" indent="-171450">
              <a:buFontTx/>
              <a:buChar char="-"/>
            </a:pPr>
            <a:r>
              <a:rPr lang="cs-CZ" baseline="0" dirty="0" smtClean="0"/>
              <a:t>STUDENT</a:t>
            </a:r>
          </a:p>
          <a:p>
            <a:pPr marL="171450" indent="-171450">
              <a:buFontTx/>
              <a:buChar char="-"/>
            </a:pPr>
            <a:r>
              <a:rPr lang="cs-CZ" baseline="0" dirty="0" smtClean="0"/>
              <a:t>Partner, expert on his / her </a:t>
            </a:r>
            <a:r>
              <a:rPr lang="cs-CZ" baseline="0" dirty="0" err="1" smtClean="0"/>
              <a:t>own</a:t>
            </a:r>
            <a:r>
              <a:rPr lang="cs-CZ" baseline="0" dirty="0" smtClean="0"/>
              <a:t> </a:t>
            </a:r>
            <a:r>
              <a:rPr lang="cs-CZ" baseline="0" dirty="0" err="1" smtClean="0"/>
              <a:t>learning</a:t>
            </a:r>
            <a:endParaRPr lang="cs-CZ" baseline="0" dirty="0" smtClean="0"/>
          </a:p>
          <a:p>
            <a:pPr marL="171450" indent="-171450">
              <a:buFontTx/>
              <a:buChar char="-"/>
            </a:pPr>
            <a:endParaRPr lang="cs-CZ" baseline="0" dirty="0" smtClean="0"/>
          </a:p>
          <a:p>
            <a:pPr marL="171450" marR="0" indent="-171450" algn="l" defTabSz="914400" rtl="0" eaLnBrk="1" fontAlgn="auto" latinLnBrk="0" hangingPunct="1">
              <a:lnSpc>
                <a:spcPct val="100000"/>
              </a:lnSpc>
              <a:spcBef>
                <a:spcPts val="0"/>
              </a:spcBef>
              <a:spcAft>
                <a:spcPts val="0"/>
              </a:spcAft>
              <a:buClrTx/>
              <a:buSzTx/>
              <a:buFontTx/>
              <a:buChar char="-"/>
              <a:tabLst/>
              <a:defRPr/>
            </a:pPr>
            <a:r>
              <a:rPr lang="cs-CZ" b="1" i="1" baseline="0" dirty="0" smtClean="0"/>
              <a:t>To </a:t>
            </a:r>
            <a:r>
              <a:rPr lang="cs-CZ" b="1" i="1" baseline="0" dirty="0" err="1" smtClean="0"/>
              <a:t>have</a:t>
            </a:r>
            <a:r>
              <a:rPr lang="cs-CZ" b="1" i="1" baseline="0" dirty="0" smtClean="0"/>
              <a:t> </a:t>
            </a:r>
            <a:r>
              <a:rPr lang="cs-CZ" b="1" i="1" baseline="0" dirty="0" err="1" smtClean="0"/>
              <a:t>the</a:t>
            </a:r>
            <a:r>
              <a:rPr lang="cs-CZ" b="1" i="1" baseline="0" dirty="0" smtClean="0"/>
              <a:t> </a:t>
            </a:r>
            <a:r>
              <a:rPr lang="cs-CZ" b="1" i="1" baseline="0" dirty="0" err="1" smtClean="0"/>
              <a:t>instruments</a:t>
            </a:r>
            <a:r>
              <a:rPr lang="cs-CZ" b="1" i="1" baseline="0" dirty="0" smtClean="0"/>
              <a:t> and </a:t>
            </a:r>
            <a:r>
              <a:rPr lang="cs-CZ" b="1" i="1" baseline="0" dirty="0" err="1" smtClean="0"/>
              <a:t>tools</a:t>
            </a:r>
            <a:r>
              <a:rPr lang="cs-CZ" b="1" i="1" baseline="0" dirty="0" smtClean="0"/>
              <a:t>, </a:t>
            </a:r>
            <a:r>
              <a:rPr lang="cs-CZ" b="1" i="1" baseline="0" dirty="0" err="1" smtClean="0"/>
              <a:t>different</a:t>
            </a:r>
            <a:r>
              <a:rPr lang="cs-CZ" b="1" i="1" baseline="0" dirty="0" smtClean="0"/>
              <a:t> </a:t>
            </a:r>
            <a:r>
              <a:rPr lang="cs-CZ" b="1" i="1" baseline="0" dirty="0" err="1" smtClean="0"/>
              <a:t>perspective</a:t>
            </a:r>
            <a:r>
              <a:rPr lang="cs-CZ" b="1" i="1" baseline="0" dirty="0" smtClean="0"/>
              <a:t> – </a:t>
            </a:r>
            <a:r>
              <a:rPr lang="cs-CZ" b="1" i="1" baseline="0" dirty="0" err="1" smtClean="0"/>
              <a:t>the</a:t>
            </a:r>
            <a:r>
              <a:rPr lang="cs-CZ" b="1" i="1" baseline="0" dirty="0" smtClean="0"/>
              <a:t> session </a:t>
            </a:r>
            <a:r>
              <a:rPr lang="cs-CZ" b="1" i="1" baseline="0" dirty="0" err="1" smtClean="0"/>
              <a:t>today</a:t>
            </a:r>
            <a:r>
              <a:rPr lang="cs-CZ" b="1" i="1" baseline="0" dirty="0" smtClean="0"/>
              <a:t> </a:t>
            </a: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cs-CZ" b="1" i="1" baseline="0" dirty="0" smtClean="0"/>
          </a:p>
          <a:p>
            <a:pPr marL="171450" marR="0" indent="-171450" algn="l" defTabSz="914400" rtl="0" eaLnBrk="1" fontAlgn="auto" latinLnBrk="0" hangingPunct="1">
              <a:lnSpc>
                <a:spcPct val="100000"/>
              </a:lnSpc>
              <a:spcBef>
                <a:spcPts val="0"/>
              </a:spcBef>
              <a:spcAft>
                <a:spcPts val="0"/>
              </a:spcAft>
              <a:buClrTx/>
              <a:buSzTx/>
              <a:buFontTx/>
              <a:buChar char="-"/>
              <a:tabLst/>
              <a:defRPr/>
            </a:pPr>
            <a:r>
              <a:rPr lang="cs-CZ" b="1" i="0" baseline="0" dirty="0" smtClean="0"/>
              <a:t>CEFR </a:t>
            </a:r>
            <a:r>
              <a:rPr lang="cs-CZ" b="1" i="0" baseline="0" dirty="0" err="1" smtClean="0"/>
              <a:t>activity</a:t>
            </a:r>
            <a:endParaRPr lang="cs-CZ" b="1" i="0" baseline="0" dirty="0" smtClean="0"/>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cs-CZ" baseline="0" dirty="0" smtClean="0"/>
          </a:p>
          <a:p>
            <a:pPr marL="171450" indent="-171450">
              <a:buFontTx/>
              <a:buChar char="-"/>
            </a:pPr>
            <a:endParaRPr lang="cs-CZ" dirty="0"/>
          </a:p>
        </p:txBody>
      </p:sp>
      <p:sp>
        <p:nvSpPr>
          <p:cNvPr id="4" name="Zástupný symbol pro číslo snímku 3"/>
          <p:cNvSpPr>
            <a:spLocks noGrp="1"/>
          </p:cNvSpPr>
          <p:nvPr>
            <p:ph type="sldNum" sz="quarter" idx="10"/>
          </p:nvPr>
        </p:nvSpPr>
        <p:spPr/>
        <p:txBody>
          <a:bodyPr/>
          <a:lstStyle/>
          <a:p>
            <a:fld id="{CFCC0CD7-CA9C-4DEF-A5FD-954ECBD74BE7}" type="slidenum">
              <a:rPr lang="cs-CZ" smtClean="0"/>
              <a:t>5</a:t>
            </a:fld>
            <a:endParaRPr lang="cs-CZ"/>
          </a:p>
        </p:txBody>
      </p:sp>
    </p:spTree>
    <p:extLst>
      <p:ext uri="{BB962C8B-B14F-4D97-AF65-F5344CB8AC3E}">
        <p14:creationId xmlns:p14="http://schemas.microsoft.com/office/powerpoint/2010/main" val="149035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b="0" dirty="0" err="1" smtClean="0"/>
              <a:t>Taking</a:t>
            </a:r>
            <a:r>
              <a:rPr lang="cs-CZ" b="0" dirty="0" smtClean="0"/>
              <a:t> </a:t>
            </a:r>
            <a:r>
              <a:rPr lang="cs-CZ" b="0" dirty="0" err="1" smtClean="0"/>
              <a:t>resposibility</a:t>
            </a:r>
            <a:r>
              <a:rPr lang="cs-CZ" b="0" dirty="0" smtClean="0"/>
              <a:t>, </a:t>
            </a:r>
            <a:r>
              <a:rPr lang="cs-CZ" b="0" dirty="0" err="1" smtClean="0"/>
              <a:t>active</a:t>
            </a:r>
            <a:r>
              <a:rPr lang="cs-CZ" b="0" dirty="0" smtClean="0"/>
              <a:t> part, </a:t>
            </a:r>
            <a:r>
              <a:rPr lang="cs-CZ" b="0" dirty="0" err="1" smtClean="0"/>
              <a:t>being</a:t>
            </a:r>
            <a:r>
              <a:rPr lang="cs-CZ" b="0" dirty="0" smtClean="0"/>
              <a:t> pro-</a:t>
            </a:r>
            <a:r>
              <a:rPr lang="cs-CZ" b="0" dirty="0" err="1" smtClean="0"/>
              <a:t>active</a:t>
            </a:r>
            <a:r>
              <a:rPr lang="cs-CZ" b="0" dirty="0" smtClean="0"/>
              <a:t>,</a:t>
            </a:r>
            <a:r>
              <a:rPr lang="cs-CZ" b="0" baseline="0" dirty="0" smtClean="0"/>
              <a:t> </a:t>
            </a:r>
            <a:r>
              <a:rPr lang="cs-CZ" b="0" baseline="0" dirty="0" err="1" smtClean="0"/>
              <a:t>making</a:t>
            </a:r>
            <a:r>
              <a:rPr lang="cs-CZ" b="0" baseline="0" dirty="0" smtClean="0"/>
              <a:t> </a:t>
            </a:r>
            <a:r>
              <a:rPr lang="cs-CZ" b="0" baseline="0" dirty="0" err="1" smtClean="0"/>
              <a:t>decisions</a:t>
            </a:r>
            <a:r>
              <a:rPr lang="cs-CZ" b="0" baseline="0" dirty="0" smtClean="0"/>
              <a:t>, </a:t>
            </a:r>
            <a:r>
              <a:rPr lang="cs-CZ" b="0" baseline="0" dirty="0" err="1" smtClean="0"/>
              <a:t>accepting</a:t>
            </a:r>
            <a:r>
              <a:rPr lang="cs-CZ" b="0" baseline="0" dirty="0" smtClean="0"/>
              <a:t> </a:t>
            </a:r>
            <a:r>
              <a:rPr lang="cs-CZ" b="0" baseline="0" dirty="0" err="1" smtClean="0"/>
              <a:t>the</a:t>
            </a:r>
            <a:r>
              <a:rPr lang="cs-CZ" b="0" baseline="0" dirty="0" smtClean="0"/>
              <a:t> </a:t>
            </a:r>
            <a:r>
              <a:rPr lang="cs-CZ" b="0" baseline="0" dirty="0" err="1" smtClean="0"/>
              <a:t>consequences</a:t>
            </a:r>
            <a:r>
              <a:rPr lang="cs-CZ" b="0" baseline="0" dirty="0" smtClean="0"/>
              <a:t> </a:t>
            </a:r>
            <a:r>
              <a:rPr lang="cs-CZ" b="0" baseline="0" dirty="0" err="1" smtClean="0"/>
              <a:t>of</a:t>
            </a:r>
            <a:r>
              <a:rPr lang="cs-CZ" b="0" baseline="0" dirty="0" smtClean="0"/>
              <a:t> </a:t>
            </a:r>
            <a:r>
              <a:rPr lang="cs-CZ" b="0" baseline="0" dirty="0" err="1" smtClean="0"/>
              <a:t>those</a:t>
            </a:r>
            <a:r>
              <a:rPr lang="cs-CZ" b="0" baseline="0" dirty="0" smtClean="0"/>
              <a:t> </a:t>
            </a:r>
            <a:r>
              <a:rPr lang="cs-CZ" b="0" baseline="0" dirty="0" err="1" smtClean="0"/>
              <a:t>decisions</a:t>
            </a:r>
            <a:r>
              <a:rPr lang="cs-CZ" b="0" baseline="0" dirty="0" smtClean="0"/>
              <a:t>…</a:t>
            </a:r>
            <a:endParaRPr lang="cs-CZ" b="0" dirty="0" smtClean="0"/>
          </a:p>
          <a:p>
            <a:endParaRPr lang="cs-CZ" b="1" dirty="0" smtClean="0"/>
          </a:p>
          <a:p>
            <a:r>
              <a:rPr lang="cs-CZ" b="1" dirty="0" smtClean="0"/>
              <a:t>PLANNING</a:t>
            </a:r>
          </a:p>
          <a:p>
            <a:r>
              <a:rPr lang="en-US" sz="1200" b="0" i="0" u="none" strike="noStrike" kern="1200" baseline="0" dirty="0" smtClean="0">
                <a:solidFill>
                  <a:schemeClr val="tx1"/>
                </a:solidFill>
                <a:latin typeface="+mn-lt"/>
                <a:ea typeface="+mn-ea"/>
                <a:cs typeface="+mn-cs"/>
              </a:rPr>
              <a:t>Understand “goals” and illustrate and/or describe their own personal goals for participation in English</a:t>
            </a:r>
          </a:p>
          <a:p>
            <a:r>
              <a:rPr lang="cs-CZ" sz="1200" b="0" i="0" u="none" strike="noStrike" kern="1200" baseline="0" dirty="0" err="1" smtClean="0">
                <a:solidFill>
                  <a:schemeClr val="tx1"/>
                </a:solidFill>
                <a:latin typeface="+mn-lt"/>
                <a:ea typeface="+mn-ea"/>
                <a:cs typeface="+mn-cs"/>
              </a:rPr>
              <a:t>classes</a:t>
            </a:r>
            <a:r>
              <a:rPr lang="cs-CZ"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 Set goals related to working, parenting, and/or participating in their community.</a:t>
            </a:r>
          </a:p>
          <a:p>
            <a:r>
              <a:rPr lang="en-US" sz="1200" b="0" i="0" u="none" strike="noStrike" kern="1200" baseline="0" dirty="0" smtClean="0">
                <a:solidFill>
                  <a:schemeClr val="tx1"/>
                </a:solidFill>
                <a:latin typeface="+mn-lt"/>
                <a:ea typeface="+mn-ea"/>
                <a:cs typeface="+mn-cs"/>
              </a:rPr>
              <a:t>• Differentiate between long and short-term goals.</a:t>
            </a:r>
          </a:p>
          <a:p>
            <a:r>
              <a:rPr lang="en-US" sz="1200" b="0" i="0" u="none" strike="noStrike" kern="1200" baseline="0" dirty="0" smtClean="0">
                <a:solidFill>
                  <a:schemeClr val="tx1"/>
                </a:solidFill>
                <a:latin typeface="+mn-lt"/>
                <a:ea typeface="+mn-ea"/>
                <a:cs typeface="+mn-cs"/>
              </a:rPr>
              <a:t>• Outline activities that will help them achieve their goals.</a:t>
            </a:r>
          </a:p>
          <a:p>
            <a:r>
              <a:rPr lang="en-US" sz="1200" b="0" i="0" u="none" strike="noStrike" kern="1200" baseline="0" dirty="0" smtClean="0">
                <a:solidFill>
                  <a:schemeClr val="tx1"/>
                </a:solidFill>
                <a:latin typeface="+mn-lt"/>
                <a:ea typeface="+mn-ea"/>
                <a:cs typeface="+mn-cs"/>
              </a:rPr>
              <a:t>• Identify obstacles to meeting their goals.</a:t>
            </a:r>
          </a:p>
          <a:p>
            <a:r>
              <a:rPr lang="en-US" sz="1200" b="0" i="0" u="none" strike="noStrike" kern="1200" baseline="0" dirty="0" smtClean="0">
                <a:solidFill>
                  <a:schemeClr val="tx1"/>
                </a:solidFill>
                <a:latin typeface="+mn-lt"/>
                <a:ea typeface="+mn-ea"/>
                <a:cs typeface="+mn-cs"/>
              </a:rPr>
              <a:t>• Identify community resources and sources of support for meeting their goals.</a:t>
            </a:r>
          </a:p>
          <a:p>
            <a:r>
              <a:rPr lang="en-US" sz="1200" b="0" i="0" u="none" strike="noStrike" kern="1200" baseline="0" dirty="0" smtClean="0">
                <a:solidFill>
                  <a:schemeClr val="tx1"/>
                </a:solidFill>
                <a:latin typeface="+mn-lt"/>
                <a:ea typeface="+mn-ea"/>
                <a:cs typeface="+mn-cs"/>
              </a:rPr>
              <a:t>• Develop and practice skills necessary to achieving their personal goals.</a:t>
            </a:r>
            <a:endParaRPr lang="cs-CZ" sz="1200" b="0" i="0" u="none" strike="noStrike" kern="1200" baseline="0" dirty="0" smtClean="0">
              <a:solidFill>
                <a:schemeClr val="tx1"/>
              </a:solidFill>
              <a:latin typeface="+mn-lt"/>
              <a:ea typeface="+mn-ea"/>
              <a:cs typeface="+mn-cs"/>
            </a:endParaRPr>
          </a:p>
          <a:p>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Review and update learning goals throughout the program.</a:t>
            </a:r>
          </a:p>
          <a:p>
            <a:r>
              <a:rPr lang="en-US" sz="1200" b="0" i="0" u="none" strike="noStrike" kern="1200" baseline="0" dirty="0" smtClean="0">
                <a:solidFill>
                  <a:schemeClr val="tx1"/>
                </a:solidFill>
                <a:latin typeface="+mn-lt"/>
                <a:ea typeface="+mn-ea"/>
                <a:cs typeface="+mn-cs"/>
              </a:rPr>
              <a:t>• Revise course of action for meeting goals.</a:t>
            </a:r>
          </a:p>
          <a:p>
            <a:r>
              <a:rPr lang="en-US" sz="1200" b="0" i="0" u="none" strike="noStrike" kern="1200" baseline="0" dirty="0" smtClean="0">
                <a:solidFill>
                  <a:schemeClr val="tx1"/>
                </a:solidFill>
                <a:latin typeface="+mn-lt"/>
                <a:ea typeface="+mn-ea"/>
                <a:cs typeface="+mn-cs"/>
              </a:rPr>
              <a:t>• Identify and develop new strategies to achieve learning goals.</a:t>
            </a:r>
          </a:p>
          <a:p>
            <a:r>
              <a:rPr lang="cs-CZ" sz="1200" b="0" i="0" u="none" strike="noStrike" kern="1200" baseline="0" dirty="0" smtClean="0">
                <a:solidFill>
                  <a:schemeClr val="tx1"/>
                </a:solidFill>
                <a:latin typeface="+mn-lt"/>
                <a:ea typeface="+mn-ea"/>
                <a:cs typeface="+mn-cs"/>
              </a:rPr>
              <a:t>• </a:t>
            </a:r>
            <a:r>
              <a:rPr lang="cs-CZ" sz="1200" b="0" i="0" u="none" strike="noStrike" kern="1200" baseline="0" dirty="0" err="1" smtClean="0">
                <a:solidFill>
                  <a:schemeClr val="tx1"/>
                </a:solidFill>
                <a:latin typeface="+mn-lt"/>
                <a:ea typeface="+mn-ea"/>
                <a:cs typeface="+mn-cs"/>
              </a:rPr>
              <a:t>Explore</a:t>
            </a:r>
            <a:r>
              <a:rPr lang="cs-CZ" sz="1200" b="0" i="0" u="none" strike="noStrike" kern="1200" baseline="0" dirty="0" smtClean="0">
                <a:solidFill>
                  <a:schemeClr val="tx1"/>
                </a:solidFill>
                <a:latin typeface="+mn-lt"/>
                <a:ea typeface="+mn-ea"/>
                <a:cs typeface="+mn-cs"/>
              </a:rPr>
              <a:t> </a:t>
            </a:r>
            <a:r>
              <a:rPr lang="cs-CZ" sz="1200" b="0" i="0" u="none" strike="noStrike" kern="1200" baseline="0" dirty="0" err="1" smtClean="0">
                <a:solidFill>
                  <a:schemeClr val="tx1"/>
                </a:solidFill>
                <a:latin typeface="+mn-lt"/>
                <a:ea typeface="+mn-ea"/>
                <a:cs typeface="+mn-cs"/>
              </a:rPr>
              <a:t>additional</a:t>
            </a:r>
            <a:r>
              <a:rPr lang="cs-CZ" sz="1200" b="0" i="0" u="none" strike="noStrike" kern="1200" baseline="0" dirty="0" smtClean="0">
                <a:solidFill>
                  <a:schemeClr val="tx1"/>
                </a:solidFill>
                <a:latin typeface="+mn-lt"/>
                <a:ea typeface="+mn-ea"/>
                <a:cs typeface="+mn-cs"/>
              </a:rPr>
              <a:t> </a:t>
            </a:r>
            <a:r>
              <a:rPr lang="cs-CZ" sz="1200" b="0" i="0" u="none" strike="noStrike" kern="1200" baseline="0" dirty="0" err="1" smtClean="0">
                <a:solidFill>
                  <a:schemeClr val="tx1"/>
                </a:solidFill>
                <a:latin typeface="+mn-lt"/>
                <a:ea typeface="+mn-ea"/>
                <a:cs typeface="+mn-cs"/>
              </a:rPr>
              <a:t>educational</a:t>
            </a:r>
            <a:r>
              <a:rPr lang="cs-CZ" sz="1200" b="0" i="0" u="none" strike="noStrike" kern="1200" baseline="0" dirty="0" smtClean="0">
                <a:solidFill>
                  <a:schemeClr val="tx1"/>
                </a:solidFill>
                <a:latin typeface="+mn-lt"/>
                <a:ea typeface="+mn-ea"/>
                <a:cs typeface="+mn-cs"/>
              </a:rPr>
              <a:t> </a:t>
            </a:r>
            <a:r>
              <a:rPr lang="cs-CZ" sz="1200" b="0" i="0" u="none" strike="noStrike" kern="1200" baseline="0" dirty="0" err="1" smtClean="0">
                <a:solidFill>
                  <a:schemeClr val="tx1"/>
                </a:solidFill>
                <a:latin typeface="+mn-lt"/>
                <a:ea typeface="+mn-ea"/>
                <a:cs typeface="+mn-cs"/>
              </a:rPr>
              <a:t>opportunities</a:t>
            </a:r>
            <a:r>
              <a:rPr lang="cs-CZ" sz="1200" b="0" i="0" u="none" strike="noStrike" kern="1200" baseline="0" dirty="0" smtClean="0">
                <a:solidFill>
                  <a:schemeClr val="tx1"/>
                </a:solidFill>
                <a:latin typeface="+mn-lt"/>
                <a:ea typeface="+mn-ea"/>
                <a:cs typeface="+mn-cs"/>
              </a:rPr>
              <a:t>.</a:t>
            </a:r>
          </a:p>
          <a:p>
            <a:endParaRPr lang="cs-CZ" sz="1200" b="0" i="0" u="none" strike="noStrike" kern="1200" baseline="0" dirty="0" smtClean="0">
              <a:solidFill>
                <a:schemeClr val="tx1"/>
              </a:solidFill>
              <a:latin typeface="+mn-lt"/>
              <a:ea typeface="+mn-ea"/>
              <a:cs typeface="+mn-cs"/>
            </a:endParaRPr>
          </a:p>
          <a:p>
            <a:r>
              <a:rPr lang="cs-CZ" sz="1200" b="1" i="0" u="none" strike="noStrike" kern="1200" baseline="0" dirty="0" smtClean="0">
                <a:solidFill>
                  <a:schemeClr val="tx1"/>
                </a:solidFill>
                <a:latin typeface="+mn-lt"/>
                <a:ea typeface="+mn-ea"/>
                <a:cs typeface="+mn-cs"/>
              </a:rPr>
              <a:t>Monitoring</a:t>
            </a:r>
          </a:p>
          <a:p>
            <a:r>
              <a:rPr lang="en-US" sz="1200" b="0" i="0" u="none" strike="noStrike" kern="1200" baseline="0" dirty="0" smtClean="0">
                <a:solidFill>
                  <a:schemeClr val="tx1"/>
                </a:solidFill>
                <a:latin typeface="+mn-lt"/>
                <a:ea typeface="+mn-ea"/>
                <a:cs typeface="+mn-cs"/>
              </a:rPr>
              <a:t>Identify their previous learning experiences.</a:t>
            </a:r>
          </a:p>
          <a:p>
            <a:r>
              <a:rPr lang="en-US" sz="1200" b="0" i="0" u="none" strike="noStrike" kern="1200" baseline="0" dirty="0" smtClean="0">
                <a:solidFill>
                  <a:schemeClr val="tx1"/>
                </a:solidFill>
                <a:latin typeface="+mn-lt"/>
                <a:ea typeface="+mn-ea"/>
                <a:cs typeface="+mn-cs"/>
              </a:rPr>
              <a:t>• Express likes and dislikes about learning activities.</a:t>
            </a:r>
          </a:p>
          <a:p>
            <a:r>
              <a:rPr lang="cs-CZ" sz="1200" b="0" i="0" u="none" strike="noStrike" kern="1200" baseline="0" dirty="0" smtClean="0">
                <a:solidFill>
                  <a:schemeClr val="tx1"/>
                </a:solidFill>
                <a:latin typeface="+mn-lt"/>
                <a:ea typeface="+mn-ea"/>
                <a:cs typeface="+mn-cs"/>
              </a:rPr>
              <a:t>• </a:t>
            </a:r>
            <a:r>
              <a:rPr lang="cs-CZ" sz="1200" b="0" i="0" u="none" strike="noStrike" kern="1200" baseline="0" dirty="0" err="1" smtClean="0">
                <a:solidFill>
                  <a:schemeClr val="tx1"/>
                </a:solidFill>
                <a:latin typeface="+mn-lt"/>
                <a:ea typeface="+mn-ea"/>
                <a:cs typeface="+mn-cs"/>
              </a:rPr>
              <a:t>Understand</a:t>
            </a:r>
            <a:r>
              <a:rPr lang="cs-CZ" sz="1200" b="0" i="0" u="none" strike="noStrike" kern="1200" baseline="0" dirty="0" smtClean="0">
                <a:solidFill>
                  <a:schemeClr val="tx1"/>
                </a:solidFill>
                <a:latin typeface="+mn-lt"/>
                <a:ea typeface="+mn-ea"/>
                <a:cs typeface="+mn-cs"/>
              </a:rPr>
              <a:t> “</a:t>
            </a:r>
            <a:r>
              <a:rPr lang="cs-CZ" sz="1200" b="0" i="0" u="none" strike="noStrike" kern="1200" baseline="0" dirty="0" err="1" smtClean="0">
                <a:solidFill>
                  <a:schemeClr val="tx1"/>
                </a:solidFill>
                <a:latin typeface="+mn-lt"/>
                <a:ea typeface="+mn-ea"/>
                <a:cs typeface="+mn-cs"/>
              </a:rPr>
              <a:t>strengths</a:t>
            </a:r>
            <a:r>
              <a:rPr lang="cs-CZ" sz="1200" b="0" i="0" u="none" strike="noStrike" kern="1200" baseline="0" dirty="0" smtClean="0">
                <a:solidFill>
                  <a:schemeClr val="tx1"/>
                </a:solidFill>
                <a:latin typeface="+mn-lt"/>
                <a:ea typeface="+mn-ea"/>
                <a:cs typeface="+mn-cs"/>
              </a:rPr>
              <a:t>” and “</a:t>
            </a:r>
            <a:r>
              <a:rPr lang="cs-CZ" sz="1200" b="0" i="0" u="none" strike="noStrike" kern="1200" baseline="0" dirty="0" err="1" smtClean="0">
                <a:solidFill>
                  <a:schemeClr val="tx1"/>
                </a:solidFill>
                <a:latin typeface="+mn-lt"/>
                <a:ea typeface="+mn-ea"/>
                <a:cs typeface="+mn-cs"/>
              </a:rPr>
              <a:t>weaknesses</a:t>
            </a:r>
            <a:r>
              <a:rPr lang="cs-CZ"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 Recognize learning modalities/preferences in simple terms (e.g., see, hear, feel, do).</a:t>
            </a:r>
          </a:p>
          <a:p>
            <a:r>
              <a:rPr lang="en-US" sz="1200" b="0" i="0" u="none" strike="noStrike" kern="1200" baseline="0" dirty="0" smtClean="0">
                <a:solidFill>
                  <a:schemeClr val="tx1"/>
                </a:solidFill>
                <a:latin typeface="+mn-lt"/>
                <a:ea typeface="+mn-ea"/>
                <a:cs typeface="+mn-cs"/>
              </a:rPr>
              <a:t>• Self assess (using instructor-provided tool) learning styles and preferences, strengths and weaknesses</a:t>
            </a:r>
          </a:p>
          <a:p>
            <a:r>
              <a:rPr lang="en-US" sz="1200" b="0" i="0" u="none" strike="noStrike" kern="1200" baseline="0" dirty="0" smtClean="0">
                <a:solidFill>
                  <a:schemeClr val="tx1"/>
                </a:solidFill>
                <a:latin typeface="+mn-lt"/>
                <a:ea typeface="+mn-ea"/>
                <a:cs typeface="+mn-cs"/>
              </a:rPr>
              <a:t>• Share and explain their own learning preferences and learning strategies to others.</a:t>
            </a:r>
          </a:p>
          <a:p>
            <a:r>
              <a:rPr lang="en-US" sz="1200" b="0" i="0" u="none" strike="noStrike" kern="1200" baseline="0" dirty="0" smtClean="0">
                <a:solidFill>
                  <a:schemeClr val="tx1"/>
                </a:solidFill>
                <a:latin typeface="+mn-lt"/>
                <a:ea typeface="+mn-ea"/>
                <a:cs typeface="+mn-cs"/>
              </a:rPr>
              <a:t>• Describe how one’s learning preference affects how one learns.</a:t>
            </a:r>
          </a:p>
          <a:p>
            <a:r>
              <a:rPr lang="en-US" sz="1200" b="0" i="0" u="none" strike="noStrike" kern="1200" baseline="0" dirty="0" smtClean="0">
                <a:solidFill>
                  <a:schemeClr val="tx1"/>
                </a:solidFill>
                <a:latin typeface="+mn-lt"/>
                <a:ea typeface="+mn-ea"/>
                <a:cs typeface="+mn-cs"/>
              </a:rPr>
              <a:t>• Recognize learning modalities/preferences in more complex terms (e.g., visual, auditory, oral,</a:t>
            </a:r>
          </a:p>
          <a:p>
            <a:r>
              <a:rPr lang="cs-CZ" sz="1200" b="0" i="0" u="none" strike="noStrike" kern="1200" baseline="0" dirty="0" err="1" smtClean="0">
                <a:solidFill>
                  <a:schemeClr val="tx1"/>
                </a:solidFill>
                <a:latin typeface="+mn-lt"/>
                <a:ea typeface="+mn-ea"/>
                <a:cs typeface="+mn-cs"/>
              </a:rPr>
              <a:t>kinesthetic</a:t>
            </a:r>
            <a:r>
              <a:rPr lang="cs-CZ"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 Identify learning styles in terms of preferred way to take in information (concretely or abstractly) and in</a:t>
            </a:r>
          </a:p>
          <a:p>
            <a:r>
              <a:rPr lang="en-US" sz="1200" b="0" i="0" u="none" strike="noStrike" kern="1200" baseline="0" dirty="0" smtClean="0">
                <a:solidFill>
                  <a:schemeClr val="tx1"/>
                </a:solidFill>
                <a:latin typeface="+mn-lt"/>
                <a:ea typeface="+mn-ea"/>
                <a:cs typeface="+mn-cs"/>
              </a:rPr>
              <a:t>terms of preferred way to process information (through observation/reflection or through</a:t>
            </a:r>
          </a:p>
          <a:p>
            <a:r>
              <a:rPr lang="cs-CZ" sz="1200" b="0" i="0" u="none" strike="noStrike" kern="1200" baseline="0" dirty="0" err="1" smtClean="0">
                <a:solidFill>
                  <a:schemeClr val="tx1"/>
                </a:solidFill>
                <a:latin typeface="+mn-lt"/>
                <a:ea typeface="+mn-ea"/>
                <a:cs typeface="+mn-cs"/>
              </a:rPr>
              <a:t>experience</a:t>
            </a:r>
            <a:r>
              <a:rPr lang="cs-CZ" sz="1200" b="0" i="0" u="none" strike="noStrike" kern="1200" baseline="0" dirty="0" smtClean="0">
                <a:solidFill>
                  <a:schemeClr val="tx1"/>
                </a:solidFill>
                <a:latin typeface="+mn-lt"/>
                <a:ea typeface="+mn-ea"/>
                <a:cs typeface="+mn-cs"/>
              </a:rPr>
              <a:t>/</a:t>
            </a:r>
            <a:r>
              <a:rPr lang="cs-CZ" sz="1200" b="0" i="0" u="none" strike="noStrike" kern="1200" baseline="0" dirty="0" err="1" smtClean="0">
                <a:solidFill>
                  <a:schemeClr val="tx1"/>
                </a:solidFill>
                <a:latin typeface="+mn-lt"/>
                <a:ea typeface="+mn-ea"/>
                <a:cs typeface="+mn-cs"/>
              </a:rPr>
              <a:t>action</a:t>
            </a:r>
            <a:r>
              <a:rPr lang="cs-CZ" sz="1200" b="0" i="0" u="none" strike="noStrike" kern="1200" baseline="0" dirty="0" smtClean="0">
                <a:solidFill>
                  <a:schemeClr val="tx1"/>
                </a:solidFill>
                <a:latin typeface="+mn-lt"/>
                <a:ea typeface="+mn-ea"/>
                <a:cs typeface="+mn-cs"/>
              </a:rPr>
              <a:t>).</a:t>
            </a:r>
          </a:p>
          <a:p>
            <a:endParaRPr lang="cs-CZ" sz="1200" b="0" i="0" u="none" strike="noStrike" kern="1200" baseline="0" dirty="0" smtClean="0">
              <a:solidFill>
                <a:schemeClr val="tx1"/>
              </a:solidFill>
              <a:latin typeface="+mn-lt"/>
              <a:ea typeface="+mn-ea"/>
              <a:cs typeface="+mn-cs"/>
            </a:endParaRPr>
          </a:p>
          <a:p>
            <a:r>
              <a:rPr lang="cs-CZ" sz="1200" b="1" i="0" u="none" strike="noStrike" kern="1200" baseline="0" dirty="0" err="1" smtClean="0">
                <a:solidFill>
                  <a:schemeClr val="tx1"/>
                </a:solidFill>
                <a:latin typeface="+mn-lt"/>
                <a:ea typeface="+mn-ea"/>
                <a:cs typeface="+mn-cs"/>
              </a:rPr>
              <a:t>Evaluating</a:t>
            </a:r>
            <a:endParaRPr lang="cs-CZ" sz="1200" b="1"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Express feelings about class in simple terms: I like…</a:t>
            </a:r>
          </a:p>
          <a:p>
            <a:r>
              <a:rPr lang="en-US" sz="1200" b="0" i="0" u="none" strike="noStrike" kern="1200" baseline="0" dirty="0" smtClean="0">
                <a:solidFill>
                  <a:schemeClr val="tx1"/>
                </a:solidFill>
                <a:latin typeface="+mn-lt"/>
                <a:ea typeface="+mn-ea"/>
                <a:cs typeface="+mn-cs"/>
              </a:rPr>
              <a:t>• Illustrate/describe progress toward their goals.</a:t>
            </a:r>
          </a:p>
          <a:p>
            <a:r>
              <a:rPr lang="en-US" sz="1200" b="0" i="0" u="none" strike="noStrike" kern="1200" baseline="0" dirty="0" smtClean="0">
                <a:solidFill>
                  <a:schemeClr val="tx1"/>
                </a:solidFill>
                <a:latin typeface="+mn-lt"/>
                <a:ea typeface="+mn-ea"/>
                <a:cs typeface="+mn-cs"/>
              </a:rPr>
              <a:t>• Monitor and assess their progress (with, and later without, instructor guidance).</a:t>
            </a:r>
          </a:p>
          <a:p>
            <a:r>
              <a:rPr lang="en-US" sz="1200" b="0" i="0" u="none" strike="noStrike" kern="1200" baseline="0" dirty="0" smtClean="0">
                <a:solidFill>
                  <a:schemeClr val="tx1"/>
                </a:solidFill>
                <a:latin typeface="+mn-lt"/>
                <a:ea typeface="+mn-ea"/>
                <a:cs typeface="+mn-cs"/>
              </a:rPr>
              <a:t>• Provide feedback to instructor about needs/preferences.</a:t>
            </a:r>
          </a:p>
          <a:p>
            <a:r>
              <a:rPr lang="cs-CZ" sz="1200" b="0" i="0" u="none" strike="noStrike" kern="1200" baseline="0" dirty="0" smtClean="0">
                <a:solidFill>
                  <a:schemeClr val="tx1"/>
                </a:solidFill>
                <a:latin typeface="+mn-lt"/>
                <a:ea typeface="+mn-ea"/>
                <a:cs typeface="+mn-cs"/>
              </a:rPr>
              <a:t>• </a:t>
            </a:r>
            <a:r>
              <a:rPr lang="cs-CZ" sz="1200" b="0" i="0" u="none" strike="noStrike" kern="1200" baseline="0" dirty="0" err="1" smtClean="0">
                <a:solidFill>
                  <a:schemeClr val="tx1"/>
                </a:solidFill>
                <a:latin typeface="+mn-lt"/>
                <a:ea typeface="+mn-ea"/>
                <a:cs typeface="+mn-cs"/>
              </a:rPr>
              <a:t>Identify</a:t>
            </a:r>
            <a:r>
              <a:rPr lang="cs-CZ" sz="1200" b="0" i="0" u="none" strike="noStrike" kern="1200" baseline="0" dirty="0" smtClean="0">
                <a:solidFill>
                  <a:schemeClr val="tx1"/>
                </a:solidFill>
                <a:latin typeface="+mn-lt"/>
                <a:ea typeface="+mn-ea"/>
                <a:cs typeface="+mn-cs"/>
              </a:rPr>
              <a:t> </a:t>
            </a:r>
            <a:r>
              <a:rPr lang="cs-CZ" sz="1200" b="0" i="0" u="none" strike="noStrike" kern="1200" baseline="0" dirty="0" err="1" smtClean="0">
                <a:solidFill>
                  <a:schemeClr val="tx1"/>
                </a:solidFill>
                <a:latin typeface="+mn-lt"/>
                <a:ea typeface="+mn-ea"/>
                <a:cs typeface="+mn-cs"/>
              </a:rPr>
              <a:t>achieved</a:t>
            </a:r>
            <a:r>
              <a:rPr lang="cs-CZ" sz="1200" b="0" i="0" u="none" strike="noStrike" kern="1200" baseline="0" dirty="0" smtClean="0">
                <a:solidFill>
                  <a:schemeClr val="tx1"/>
                </a:solidFill>
                <a:latin typeface="+mn-lt"/>
                <a:ea typeface="+mn-ea"/>
                <a:cs typeface="+mn-cs"/>
              </a:rPr>
              <a:t> </a:t>
            </a:r>
            <a:r>
              <a:rPr lang="cs-CZ" sz="1200" b="0" i="0" u="none" strike="noStrike" kern="1200" baseline="0" dirty="0" err="1" smtClean="0">
                <a:solidFill>
                  <a:schemeClr val="tx1"/>
                </a:solidFill>
                <a:latin typeface="+mn-lt"/>
                <a:ea typeface="+mn-ea"/>
                <a:cs typeface="+mn-cs"/>
              </a:rPr>
              <a:t>goals</a:t>
            </a:r>
            <a:r>
              <a:rPr lang="cs-CZ"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 Determine next steps/changes to plans and activities.</a:t>
            </a:r>
          </a:p>
          <a:p>
            <a:r>
              <a:rPr lang="en-US" sz="1200" b="0" i="0" u="none" strike="noStrike" kern="1200" baseline="0" dirty="0" smtClean="0">
                <a:solidFill>
                  <a:schemeClr val="tx1"/>
                </a:solidFill>
                <a:latin typeface="+mn-lt"/>
                <a:ea typeface="+mn-ea"/>
                <a:cs typeface="+mn-cs"/>
              </a:rPr>
              <a:t>• Report new needs (goals) as they arise.</a:t>
            </a:r>
          </a:p>
          <a:p>
            <a:r>
              <a:rPr lang="en-US" sz="1200" b="0" i="0" u="none" strike="noStrike" kern="1200" baseline="0" dirty="0" smtClean="0">
                <a:solidFill>
                  <a:schemeClr val="tx1"/>
                </a:solidFill>
                <a:latin typeface="+mn-lt"/>
                <a:ea typeface="+mn-ea"/>
                <a:cs typeface="+mn-cs"/>
              </a:rPr>
              <a:t>• Demonstrate an understanding of evaluations and surveys (e.g., on-the-job, in school, customer service,</a:t>
            </a:r>
          </a:p>
          <a:p>
            <a:r>
              <a:rPr lang="cs-CZ" sz="1200" b="0" i="0" u="none" strike="noStrike" kern="1200" baseline="0" dirty="0" err="1" smtClean="0">
                <a:solidFill>
                  <a:schemeClr val="tx1"/>
                </a:solidFill>
                <a:latin typeface="+mn-lt"/>
                <a:ea typeface="+mn-ea"/>
                <a:cs typeface="+mn-cs"/>
              </a:rPr>
              <a:t>etc</a:t>
            </a:r>
            <a:r>
              <a:rPr lang="cs-CZ" sz="1200" b="0" i="0" u="none" strike="noStrike" kern="1200" baseline="0" dirty="0" smtClean="0">
                <a:solidFill>
                  <a:schemeClr val="tx1"/>
                </a:solidFill>
                <a:latin typeface="+mn-lt"/>
                <a:ea typeface="+mn-ea"/>
                <a:cs typeface="+mn-cs"/>
              </a:rPr>
              <a:t>.).</a:t>
            </a:r>
          </a:p>
          <a:p>
            <a:r>
              <a:rPr lang="cs-CZ" sz="1200" b="0" i="0" u="none" strike="noStrike" kern="1200" baseline="0" dirty="0" smtClean="0">
                <a:solidFill>
                  <a:schemeClr val="tx1"/>
                </a:solidFill>
                <a:latin typeface="+mn-lt"/>
                <a:ea typeface="+mn-ea"/>
                <a:cs typeface="+mn-cs"/>
              </a:rPr>
              <a:t>• </a:t>
            </a:r>
            <a:r>
              <a:rPr lang="cs-CZ" sz="1200" b="0" i="0" u="none" strike="noStrike" kern="1200" baseline="0" dirty="0" err="1" smtClean="0">
                <a:solidFill>
                  <a:schemeClr val="tx1"/>
                </a:solidFill>
                <a:latin typeface="+mn-lt"/>
                <a:ea typeface="+mn-ea"/>
                <a:cs typeface="+mn-cs"/>
              </a:rPr>
              <a:t>Seek</a:t>
            </a:r>
            <a:r>
              <a:rPr lang="cs-CZ" sz="1200" b="0" i="0" u="none" strike="noStrike" kern="1200" baseline="0" dirty="0" smtClean="0">
                <a:solidFill>
                  <a:schemeClr val="tx1"/>
                </a:solidFill>
                <a:latin typeface="+mn-lt"/>
                <a:ea typeface="+mn-ea"/>
                <a:cs typeface="+mn-cs"/>
              </a:rPr>
              <a:t> </a:t>
            </a:r>
            <a:r>
              <a:rPr lang="cs-CZ" sz="1200" b="0" i="0" u="none" strike="noStrike" kern="1200" baseline="0" dirty="0" err="1" smtClean="0">
                <a:solidFill>
                  <a:schemeClr val="tx1"/>
                </a:solidFill>
                <a:latin typeface="+mn-lt"/>
                <a:ea typeface="+mn-ea"/>
                <a:cs typeface="+mn-cs"/>
              </a:rPr>
              <a:t>additional</a:t>
            </a:r>
            <a:r>
              <a:rPr lang="cs-CZ" sz="1200" b="0" i="0" u="none" strike="noStrike" kern="1200" baseline="0" dirty="0" smtClean="0">
                <a:solidFill>
                  <a:schemeClr val="tx1"/>
                </a:solidFill>
                <a:latin typeface="+mn-lt"/>
                <a:ea typeface="+mn-ea"/>
                <a:cs typeface="+mn-cs"/>
              </a:rPr>
              <a:t>/</a:t>
            </a:r>
            <a:r>
              <a:rPr lang="cs-CZ" sz="1200" b="0" i="0" u="none" strike="noStrike" kern="1200" baseline="0" dirty="0" err="1" smtClean="0">
                <a:solidFill>
                  <a:schemeClr val="tx1"/>
                </a:solidFill>
                <a:latin typeface="+mn-lt"/>
                <a:ea typeface="+mn-ea"/>
                <a:cs typeface="+mn-cs"/>
              </a:rPr>
              <a:t>supplemental</a:t>
            </a:r>
            <a:r>
              <a:rPr lang="cs-CZ" sz="1200" b="0" i="0" u="none" strike="noStrike" kern="1200" baseline="0" dirty="0" smtClean="0">
                <a:solidFill>
                  <a:schemeClr val="tx1"/>
                </a:solidFill>
                <a:latin typeface="+mn-lt"/>
                <a:ea typeface="+mn-ea"/>
                <a:cs typeface="+mn-cs"/>
              </a:rPr>
              <a:t> </a:t>
            </a:r>
            <a:r>
              <a:rPr lang="cs-CZ" sz="1200" b="0" i="0" u="none" strike="noStrike" kern="1200" baseline="0" dirty="0" err="1" smtClean="0">
                <a:solidFill>
                  <a:schemeClr val="tx1"/>
                </a:solidFill>
                <a:latin typeface="+mn-lt"/>
                <a:ea typeface="+mn-ea"/>
                <a:cs typeface="+mn-cs"/>
              </a:rPr>
              <a:t>learning</a:t>
            </a:r>
            <a:r>
              <a:rPr lang="cs-CZ" sz="1200" b="0" i="0" u="none" strike="noStrike" kern="1200" baseline="0" dirty="0" smtClean="0">
                <a:solidFill>
                  <a:schemeClr val="tx1"/>
                </a:solidFill>
                <a:latin typeface="+mn-lt"/>
                <a:ea typeface="+mn-ea"/>
                <a:cs typeface="+mn-cs"/>
              </a:rPr>
              <a:t> </a:t>
            </a:r>
            <a:r>
              <a:rPr lang="cs-CZ" sz="1200" b="0" i="0" u="none" strike="noStrike" kern="1200" baseline="0" dirty="0" err="1" smtClean="0">
                <a:solidFill>
                  <a:schemeClr val="tx1"/>
                </a:solidFill>
                <a:latin typeface="+mn-lt"/>
                <a:ea typeface="+mn-ea"/>
                <a:cs typeface="+mn-cs"/>
              </a:rPr>
              <a:t>opportunities</a:t>
            </a:r>
            <a:r>
              <a:rPr lang="cs-CZ"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 Learn independently of group activities/instructor input.</a:t>
            </a:r>
            <a:endParaRPr lang="cs-CZ" sz="1200" b="0" i="0" u="none" strike="noStrike" kern="1200" baseline="0" dirty="0" smtClean="0">
              <a:solidFill>
                <a:schemeClr val="tx1"/>
              </a:solidFill>
              <a:latin typeface="+mn-lt"/>
              <a:ea typeface="+mn-ea"/>
              <a:cs typeface="+mn-cs"/>
            </a:endParaRPr>
          </a:p>
          <a:p>
            <a:endParaRPr lang="cs-CZ" sz="1200" b="0" i="0" u="none" strike="noStrike" kern="1200" baseline="0" dirty="0" smtClean="0">
              <a:solidFill>
                <a:schemeClr val="tx1"/>
              </a:solidFill>
              <a:latin typeface="+mn-lt"/>
              <a:ea typeface="+mn-ea"/>
              <a:cs typeface="+mn-cs"/>
            </a:endParaRPr>
          </a:p>
          <a:p>
            <a:r>
              <a:rPr lang="cs-CZ" sz="1200" b="1" i="0" u="none" strike="noStrike" kern="1200" baseline="0" dirty="0" smtClean="0">
                <a:solidFill>
                  <a:schemeClr val="tx1"/>
                </a:solidFill>
                <a:latin typeface="+mn-lt"/>
                <a:ea typeface="+mn-ea"/>
                <a:cs typeface="+mn-cs"/>
              </a:rPr>
              <a:t>SWOT</a:t>
            </a:r>
            <a:endParaRPr lang="cs-CZ" b="1" dirty="0"/>
          </a:p>
        </p:txBody>
      </p:sp>
      <p:sp>
        <p:nvSpPr>
          <p:cNvPr id="4" name="Zástupný symbol pro číslo snímku 3"/>
          <p:cNvSpPr>
            <a:spLocks noGrp="1"/>
          </p:cNvSpPr>
          <p:nvPr>
            <p:ph type="sldNum" sz="quarter" idx="10"/>
          </p:nvPr>
        </p:nvSpPr>
        <p:spPr/>
        <p:txBody>
          <a:bodyPr/>
          <a:lstStyle/>
          <a:p>
            <a:fld id="{CFCC0CD7-CA9C-4DEF-A5FD-954ECBD74BE7}" type="slidenum">
              <a:rPr lang="cs-CZ" smtClean="0"/>
              <a:t>6</a:t>
            </a:fld>
            <a:endParaRPr lang="cs-CZ"/>
          </a:p>
        </p:txBody>
      </p:sp>
    </p:spTree>
    <p:extLst>
      <p:ext uri="{BB962C8B-B14F-4D97-AF65-F5344CB8AC3E}">
        <p14:creationId xmlns:p14="http://schemas.microsoft.com/office/powerpoint/2010/main" val="149035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FCC0CD7-CA9C-4DEF-A5FD-954ECBD74BE7}" type="slidenum">
              <a:rPr lang="cs-CZ" smtClean="0"/>
              <a:t>7</a:t>
            </a:fld>
            <a:endParaRPr lang="cs-CZ"/>
          </a:p>
        </p:txBody>
      </p:sp>
    </p:spTree>
    <p:extLst>
      <p:ext uri="{BB962C8B-B14F-4D97-AF65-F5344CB8AC3E}">
        <p14:creationId xmlns:p14="http://schemas.microsoft.com/office/powerpoint/2010/main" val="149035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smtClean="0"/>
              <a:t>One of the key aspects to consider in defining Learner Autonomy is whether we view it as a means to an end (learning a foreign language) or as an end in itself (making people autonomous learners). These two options do not exclude each other, both of them can be part of our views towards language learning or learning in general.</a:t>
            </a:r>
            <a:endParaRPr lang="cs-CZ" dirty="0" smtClean="0"/>
          </a:p>
          <a:p>
            <a:endParaRPr lang="en-US" dirty="0" smtClean="0"/>
          </a:p>
          <a:p>
            <a:r>
              <a:rPr lang="en-US" b="1" dirty="0" smtClean="0"/>
              <a:t>Principles of learner autonomy </a:t>
            </a:r>
            <a:r>
              <a:rPr lang="cs-CZ" b="1" dirty="0" err="1" smtClean="0"/>
              <a:t>according</a:t>
            </a:r>
            <a:r>
              <a:rPr lang="cs-CZ" b="1" baseline="0" dirty="0" smtClean="0"/>
              <a:t> to </a:t>
            </a:r>
            <a:r>
              <a:rPr lang="en-US" b="1" dirty="0" smtClean="0"/>
              <a:t>Frank Lacey</a:t>
            </a:r>
            <a:r>
              <a:rPr lang="cs-CZ" b="1" dirty="0" smtClean="0"/>
              <a:t>:</a:t>
            </a:r>
            <a:endParaRPr lang="en-US" b="1" dirty="0" smtClean="0"/>
          </a:p>
          <a:p>
            <a:r>
              <a:rPr lang="en-US" dirty="0" smtClean="0"/>
              <a:t>Autonomy means moving the focus from teaching to learning.</a:t>
            </a:r>
          </a:p>
          <a:p>
            <a:r>
              <a:rPr lang="en-US" dirty="0" smtClean="0"/>
              <a:t>Autonomy encourages and needs peer support and cooperation.</a:t>
            </a:r>
          </a:p>
          <a:p>
            <a:r>
              <a:rPr lang="en-US" dirty="0" smtClean="0"/>
              <a:t>Autonomy means making use of self/peer assessment.</a:t>
            </a:r>
          </a:p>
          <a:p>
            <a:r>
              <a:rPr lang="en-US" dirty="0" smtClean="0"/>
              <a:t>Autonomy requires and ensures 100% differentiation.</a:t>
            </a:r>
          </a:p>
          <a:p>
            <a:r>
              <a:rPr lang="en-US" dirty="0" smtClean="0"/>
              <a:t>Autonomy can only be </a:t>
            </a:r>
            <a:r>
              <a:rPr lang="en-US" dirty="0" err="1" smtClean="0"/>
              <a:t>practised</a:t>
            </a:r>
            <a:r>
              <a:rPr lang="en-US" dirty="0" smtClean="0"/>
              <a:t> with student logbooks which are a documentation of learning and a tool of reflection.</a:t>
            </a:r>
          </a:p>
          <a:p>
            <a:r>
              <a:rPr lang="en-US" dirty="0" smtClean="0"/>
              <a:t>The role of the teacher as supporting scaffolding and creating room for the development of autonomy is very demanding and very important.</a:t>
            </a:r>
          </a:p>
          <a:p>
            <a:r>
              <a:rPr lang="en-US" dirty="0" smtClean="0"/>
              <a:t>Autonomy means empowering students, yet the classroom can be restrictive, so are the rules of chess or tennis, but the use of technology can take students outside of the structures of the classroom, and the students can take the outside world into the classroom.</a:t>
            </a:r>
          </a:p>
          <a:p>
            <a:endParaRPr lang="cs-CZ" dirty="0"/>
          </a:p>
        </p:txBody>
      </p:sp>
      <p:sp>
        <p:nvSpPr>
          <p:cNvPr id="4" name="Zástupný symbol pro číslo snímku 3"/>
          <p:cNvSpPr>
            <a:spLocks noGrp="1"/>
          </p:cNvSpPr>
          <p:nvPr>
            <p:ph type="sldNum" sz="quarter" idx="10"/>
          </p:nvPr>
        </p:nvSpPr>
        <p:spPr/>
        <p:txBody>
          <a:bodyPr/>
          <a:lstStyle/>
          <a:p>
            <a:fld id="{CFCC0CD7-CA9C-4DEF-A5FD-954ECBD74BE7}" type="slidenum">
              <a:rPr lang="cs-CZ" smtClean="0"/>
              <a:t>8</a:t>
            </a:fld>
            <a:endParaRPr lang="cs-CZ"/>
          </a:p>
        </p:txBody>
      </p:sp>
    </p:spTree>
    <p:extLst>
      <p:ext uri="{BB962C8B-B14F-4D97-AF65-F5344CB8AC3E}">
        <p14:creationId xmlns:p14="http://schemas.microsoft.com/office/powerpoint/2010/main" val="149035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Texty, videa…….</a:t>
            </a:r>
          </a:p>
          <a:p>
            <a:endParaRPr lang="cs-CZ" dirty="0" smtClean="0"/>
          </a:p>
          <a:p>
            <a:r>
              <a:rPr lang="cs-CZ" dirty="0" smtClean="0"/>
              <a:t>A pak </a:t>
            </a:r>
            <a:r>
              <a:rPr lang="cs-CZ" b="1" i="1" dirty="0" err="1" smtClean="0"/>
              <a:t>What</a:t>
            </a:r>
            <a:r>
              <a:rPr lang="cs-CZ" b="1" i="1" dirty="0" smtClean="0"/>
              <a:t> sort </a:t>
            </a:r>
            <a:r>
              <a:rPr lang="cs-CZ" b="1" i="1" dirty="0" err="1" smtClean="0"/>
              <a:t>of</a:t>
            </a:r>
            <a:r>
              <a:rPr lang="cs-CZ" b="1" i="1" dirty="0" smtClean="0"/>
              <a:t> </a:t>
            </a:r>
            <a:r>
              <a:rPr lang="cs-CZ" b="1" i="1" dirty="0" err="1" smtClean="0"/>
              <a:t>learner</a:t>
            </a:r>
            <a:r>
              <a:rPr lang="cs-CZ" b="1" i="1" dirty="0" smtClean="0"/>
              <a:t> </a:t>
            </a:r>
            <a:r>
              <a:rPr lang="cs-CZ" b="1" i="1" dirty="0" err="1" smtClean="0"/>
              <a:t>you</a:t>
            </a:r>
            <a:r>
              <a:rPr lang="cs-CZ" b="1" i="1" dirty="0" smtClean="0"/>
              <a:t> are</a:t>
            </a:r>
            <a:r>
              <a:rPr lang="cs-CZ" dirty="0" smtClean="0"/>
              <a:t>… (klidně doma)</a:t>
            </a:r>
            <a:endParaRPr lang="cs-CZ" dirty="0"/>
          </a:p>
        </p:txBody>
      </p:sp>
      <p:sp>
        <p:nvSpPr>
          <p:cNvPr id="4" name="Zástupný symbol pro číslo snímku 3"/>
          <p:cNvSpPr>
            <a:spLocks noGrp="1"/>
          </p:cNvSpPr>
          <p:nvPr>
            <p:ph type="sldNum" sz="quarter" idx="10"/>
          </p:nvPr>
        </p:nvSpPr>
        <p:spPr/>
        <p:txBody>
          <a:bodyPr/>
          <a:lstStyle/>
          <a:p>
            <a:fld id="{CFCC0CD7-CA9C-4DEF-A5FD-954ECBD74BE7}" type="slidenum">
              <a:rPr lang="cs-CZ" smtClean="0"/>
              <a:t>9</a:t>
            </a:fld>
            <a:endParaRPr lang="cs-CZ"/>
          </a:p>
        </p:txBody>
      </p:sp>
    </p:spTree>
    <p:extLst>
      <p:ext uri="{BB962C8B-B14F-4D97-AF65-F5344CB8AC3E}">
        <p14:creationId xmlns:p14="http://schemas.microsoft.com/office/powerpoint/2010/main" val="14903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r>
              <a:rPr lang="cs-CZ" smtClean="0"/>
              <a:t>25th September 2013</a:t>
            </a:r>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FFEAED-D5E2-4EFE-8E49-31FE565B1858}" type="slidenum">
              <a:rPr lang="cs-CZ" smtClean="0"/>
              <a:t>‹#›</a:t>
            </a:fld>
            <a:endParaRPr lang="cs-CZ"/>
          </a:p>
        </p:txBody>
      </p:sp>
    </p:spTree>
    <p:extLst>
      <p:ext uri="{BB962C8B-B14F-4D97-AF65-F5344CB8AC3E}">
        <p14:creationId xmlns:p14="http://schemas.microsoft.com/office/powerpoint/2010/main" val="1465692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r>
              <a:rPr lang="cs-CZ" smtClean="0"/>
              <a:t>25th September 2013</a:t>
            </a:r>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FFEAED-D5E2-4EFE-8E49-31FE565B1858}" type="slidenum">
              <a:rPr lang="cs-CZ" smtClean="0"/>
              <a:t>‹#›</a:t>
            </a:fld>
            <a:endParaRPr lang="cs-CZ"/>
          </a:p>
        </p:txBody>
      </p:sp>
    </p:spTree>
    <p:extLst>
      <p:ext uri="{BB962C8B-B14F-4D97-AF65-F5344CB8AC3E}">
        <p14:creationId xmlns:p14="http://schemas.microsoft.com/office/powerpoint/2010/main" val="779587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r>
              <a:rPr lang="cs-CZ" smtClean="0"/>
              <a:t>25th September 2013</a:t>
            </a:r>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FFEAED-D5E2-4EFE-8E49-31FE565B1858}" type="slidenum">
              <a:rPr lang="cs-CZ" smtClean="0"/>
              <a:t>‹#›</a:t>
            </a:fld>
            <a:endParaRPr lang="cs-CZ"/>
          </a:p>
        </p:txBody>
      </p:sp>
    </p:spTree>
    <p:extLst>
      <p:ext uri="{BB962C8B-B14F-4D97-AF65-F5344CB8AC3E}">
        <p14:creationId xmlns:p14="http://schemas.microsoft.com/office/powerpoint/2010/main" val="2193021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r>
              <a:rPr lang="cs-CZ" smtClean="0"/>
              <a:t>25th September 2013</a:t>
            </a:r>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FFEAED-D5E2-4EFE-8E49-31FE565B1858}" type="slidenum">
              <a:rPr lang="cs-CZ" smtClean="0"/>
              <a:t>‹#›</a:t>
            </a:fld>
            <a:endParaRPr lang="cs-CZ"/>
          </a:p>
        </p:txBody>
      </p:sp>
    </p:spTree>
    <p:extLst>
      <p:ext uri="{BB962C8B-B14F-4D97-AF65-F5344CB8AC3E}">
        <p14:creationId xmlns:p14="http://schemas.microsoft.com/office/powerpoint/2010/main" val="4002138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r>
              <a:rPr lang="cs-CZ" smtClean="0"/>
              <a:t>25th September 2013</a:t>
            </a:r>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FFEAED-D5E2-4EFE-8E49-31FE565B1858}" type="slidenum">
              <a:rPr lang="cs-CZ" smtClean="0"/>
              <a:t>‹#›</a:t>
            </a:fld>
            <a:endParaRPr lang="cs-CZ"/>
          </a:p>
        </p:txBody>
      </p:sp>
    </p:spTree>
    <p:extLst>
      <p:ext uri="{BB962C8B-B14F-4D97-AF65-F5344CB8AC3E}">
        <p14:creationId xmlns:p14="http://schemas.microsoft.com/office/powerpoint/2010/main" val="317161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r>
              <a:rPr lang="cs-CZ" smtClean="0"/>
              <a:t>25th September 2013</a:t>
            </a:r>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FFEAED-D5E2-4EFE-8E49-31FE565B1858}" type="slidenum">
              <a:rPr lang="cs-CZ" smtClean="0"/>
              <a:t>‹#›</a:t>
            </a:fld>
            <a:endParaRPr lang="cs-CZ"/>
          </a:p>
        </p:txBody>
      </p:sp>
    </p:spTree>
    <p:extLst>
      <p:ext uri="{BB962C8B-B14F-4D97-AF65-F5344CB8AC3E}">
        <p14:creationId xmlns:p14="http://schemas.microsoft.com/office/powerpoint/2010/main" val="2307784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r>
              <a:rPr lang="cs-CZ" smtClean="0"/>
              <a:t>25th September 2013</a:t>
            </a:r>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FFEAED-D5E2-4EFE-8E49-31FE565B1858}" type="slidenum">
              <a:rPr lang="cs-CZ" smtClean="0"/>
              <a:t>‹#›</a:t>
            </a:fld>
            <a:endParaRPr lang="cs-CZ"/>
          </a:p>
        </p:txBody>
      </p:sp>
    </p:spTree>
    <p:extLst>
      <p:ext uri="{BB962C8B-B14F-4D97-AF65-F5344CB8AC3E}">
        <p14:creationId xmlns:p14="http://schemas.microsoft.com/office/powerpoint/2010/main" val="1159773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r>
              <a:rPr lang="cs-CZ" smtClean="0"/>
              <a:t>25th September 2013</a:t>
            </a:r>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FFEAED-D5E2-4EFE-8E49-31FE565B1858}" type="slidenum">
              <a:rPr lang="cs-CZ" smtClean="0"/>
              <a:t>‹#›</a:t>
            </a:fld>
            <a:endParaRPr lang="cs-CZ"/>
          </a:p>
        </p:txBody>
      </p:sp>
    </p:spTree>
    <p:extLst>
      <p:ext uri="{BB962C8B-B14F-4D97-AF65-F5344CB8AC3E}">
        <p14:creationId xmlns:p14="http://schemas.microsoft.com/office/powerpoint/2010/main" val="4008711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r>
              <a:rPr lang="cs-CZ" smtClean="0"/>
              <a:t>25th September 2013</a:t>
            </a:r>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FFEAED-D5E2-4EFE-8E49-31FE565B1858}" type="slidenum">
              <a:rPr lang="cs-CZ" smtClean="0"/>
              <a:t>‹#›</a:t>
            </a:fld>
            <a:endParaRPr lang="cs-CZ"/>
          </a:p>
        </p:txBody>
      </p:sp>
    </p:spTree>
    <p:extLst>
      <p:ext uri="{BB962C8B-B14F-4D97-AF65-F5344CB8AC3E}">
        <p14:creationId xmlns:p14="http://schemas.microsoft.com/office/powerpoint/2010/main" val="133801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r>
              <a:rPr lang="cs-CZ" smtClean="0"/>
              <a:t>25th September 2013</a:t>
            </a:r>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FFEAED-D5E2-4EFE-8E49-31FE565B1858}" type="slidenum">
              <a:rPr lang="cs-CZ" smtClean="0"/>
              <a:t>‹#›</a:t>
            </a:fld>
            <a:endParaRPr lang="cs-CZ"/>
          </a:p>
        </p:txBody>
      </p:sp>
    </p:spTree>
    <p:extLst>
      <p:ext uri="{BB962C8B-B14F-4D97-AF65-F5344CB8AC3E}">
        <p14:creationId xmlns:p14="http://schemas.microsoft.com/office/powerpoint/2010/main" val="2893961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r>
              <a:rPr lang="cs-CZ" smtClean="0"/>
              <a:t>25th September 2013</a:t>
            </a:r>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FFEAED-D5E2-4EFE-8E49-31FE565B1858}" type="slidenum">
              <a:rPr lang="cs-CZ" smtClean="0"/>
              <a:t>‹#›</a:t>
            </a:fld>
            <a:endParaRPr lang="cs-CZ"/>
          </a:p>
        </p:txBody>
      </p:sp>
    </p:spTree>
    <p:extLst>
      <p:ext uri="{BB962C8B-B14F-4D97-AF65-F5344CB8AC3E}">
        <p14:creationId xmlns:p14="http://schemas.microsoft.com/office/powerpoint/2010/main" val="3055306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cs-CZ" smtClean="0"/>
              <a:t>25th September 2013</a:t>
            </a:r>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FFEAED-D5E2-4EFE-8E49-31FE565B1858}" type="slidenum">
              <a:rPr lang="cs-CZ" smtClean="0"/>
              <a:t>‹#›</a:t>
            </a:fld>
            <a:endParaRPr lang="cs-CZ"/>
          </a:p>
        </p:txBody>
      </p:sp>
    </p:spTree>
    <p:extLst>
      <p:ext uri="{BB962C8B-B14F-4D97-AF65-F5344CB8AC3E}">
        <p14:creationId xmlns:p14="http://schemas.microsoft.com/office/powerpoint/2010/main" val="1465272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2.gif"/><Relationship Id="rId4" Type="http://schemas.openxmlformats.org/officeDocument/2006/relationships/hyperlink" Target="http://h27.it.helsinki.fi/vkk/kaleidoskooppi/intro.php"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708920"/>
            <a:ext cx="7772400" cy="1296144"/>
          </a:xfrm>
        </p:spPr>
        <p:txBody>
          <a:bodyPr>
            <a:normAutofit fontScale="90000"/>
          </a:bodyPr>
          <a:lstStyle/>
          <a:p>
            <a:pPr algn="r"/>
            <a:r>
              <a:rPr lang="cs-CZ" b="1" dirty="0" smtClean="0">
                <a:latin typeface="DejaVu Sans" pitchFamily="34" charset="0"/>
                <a:ea typeface="DejaVu Sans" pitchFamily="34" charset="0"/>
                <a:cs typeface="DejaVu Sans" pitchFamily="34" charset="0"/>
              </a:rPr>
              <a:t>ENGLISH AUTONOMOUSLY</a:t>
            </a:r>
            <a:endParaRPr lang="cs-CZ" b="1" dirty="0">
              <a:latin typeface="DejaVu Sans" pitchFamily="34" charset="0"/>
              <a:ea typeface="DejaVu Sans" pitchFamily="34" charset="0"/>
              <a:cs typeface="DejaVu Sans" pitchFamily="34" charset="0"/>
            </a:endParaRPr>
          </a:p>
        </p:txBody>
      </p:sp>
      <p:sp>
        <p:nvSpPr>
          <p:cNvPr id="3" name="Podnadpis 2"/>
          <p:cNvSpPr>
            <a:spLocks noGrp="1"/>
          </p:cNvSpPr>
          <p:nvPr>
            <p:ph type="subTitle" idx="1"/>
          </p:nvPr>
        </p:nvSpPr>
        <p:spPr>
          <a:xfrm>
            <a:off x="1371600" y="4293096"/>
            <a:ext cx="7088832" cy="1656184"/>
          </a:xfrm>
        </p:spPr>
        <p:txBody>
          <a:bodyPr/>
          <a:lstStyle/>
          <a:p>
            <a:pPr algn="r"/>
            <a:r>
              <a:rPr lang="cs-CZ" dirty="0" smtClean="0"/>
              <a:t>Martina Šindelářová </a:t>
            </a:r>
            <a:r>
              <a:rPr lang="cs-CZ" dirty="0" err="1" smtClean="0"/>
              <a:t>Skupeňová</a:t>
            </a:r>
            <a:endParaRPr lang="cs-CZ" dirty="0" smtClean="0"/>
          </a:p>
          <a:p>
            <a:pPr algn="r"/>
            <a:r>
              <a:rPr lang="cs-CZ" dirty="0" smtClean="0"/>
              <a:t>Lenka Zouhar Ludvíková</a:t>
            </a:r>
            <a:endParaRPr lang="cs-CZ" dirty="0"/>
          </a:p>
        </p:txBody>
      </p:sp>
      <p:pic>
        <p:nvPicPr>
          <p:cNvPr id="4" name="Obrázek 3"/>
          <p:cNvPicPr/>
          <p:nvPr/>
        </p:nvPicPr>
        <p:blipFill>
          <a:blip r:embed="rId3" cstate="print">
            <a:extLst>
              <a:ext uri="{28A0092B-C50C-407E-A947-70E740481C1C}">
                <a14:useLocalDpi xmlns:a14="http://schemas.microsoft.com/office/drawing/2010/main" val="0"/>
              </a:ext>
            </a:extLst>
          </a:blip>
          <a:stretch>
            <a:fillRect/>
          </a:stretch>
        </p:blipFill>
        <p:spPr>
          <a:xfrm>
            <a:off x="33046" y="-99392"/>
            <a:ext cx="2690019" cy="2757581"/>
          </a:xfrm>
          <a:prstGeom prst="rect">
            <a:avLst/>
          </a:prstGeom>
        </p:spPr>
      </p:pic>
    </p:spTree>
    <p:extLst>
      <p:ext uri="{BB962C8B-B14F-4D97-AF65-F5344CB8AC3E}">
        <p14:creationId xmlns:p14="http://schemas.microsoft.com/office/powerpoint/2010/main" val="13807986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smtClean="0">
                <a:latin typeface="DejaVu Sans" pitchFamily="34" charset="0"/>
                <a:ea typeface="DejaVu Sans" pitchFamily="34" charset="0"/>
                <a:cs typeface="DejaVu Sans" pitchFamily="34" charset="0"/>
              </a:rPr>
              <a:t>ENGLISH AUTONOMOUSLY </a:t>
            </a:r>
            <a:br>
              <a:rPr lang="cs-CZ" sz="3200" b="1" dirty="0" smtClean="0">
                <a:latin typeface="DejaVu Sans" pitchFamily="34" charset="0"/>
                <a:ea typeface="DejaVu Sans" pitchFamily="34" charset="0"/>
                <a:cs typeface="DejaVu Sans" pitchFamily="34" charset="0"/>
              </a:rPr>
            </a:br>
            <a:r>
              <a:rPr lang="cs-CZ" sz="3200" b="1" dirty="0" smtClean="0">
                <a:latin typeface="DejaVu Sans" pitchFamily="34" charset="0"/>
                <a:ea typeface="DejaVu Sans" pitchFamily="34" charset="0"/>
                <a:cs typeface="DejaVu Sans" pitchFamily="34" charset="0"/>
              </a:rPr>
              <a:t>- </a:t>
            </a:r>
            <a:r>
              <a:rPr lang="cs-CZ" sz="3200" b="1" dirty="0" err="1" smtClean="0">
                <a:latin typeface="DejaVu Sans" pitchFamily="34" charset="0"/>
                <a:ea typeface="DejaVu Sans" pitchFamily="34" charset="0"/>
                <a:cs typeface="DejaVu Sans" pitchFamily="34" charset="0"/>
              </a:rPr>
              <a:t>course</a:t>
            </a:r>
            <a:endParaRPr lang="cs-CZ" sz="3200" b="1" dirty="0">
              <a:latin typeface="DejaVu Sans" pitchFamily="34" charset="0"/>
              <a:ea typeface="DejaVu Sans" pitchFamily="34" charset="0"/>
              <a:cs typeface="DejaVu Sans" pitchFamily="34" charset="0"/>
            </a:endParaRPr>
          </a:p>
        </p:txBody>
      </p:sp>
      <p:pic>
        <p:nvPicPr>
          <p:cNvPr id="5" name="Zástupný symbol pro obsah 4"/>
          <p:cNvPicPr>
            <a:picLocks noGrp="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8074152" y="5800344"/>
            <a:ext cx="1069848" cy="1057656"/>
          </a:xfrm>
          <a:prstGeom prst="rect">
            <a:avLst/>
          </a:prstGeom>
        </p:spPr>
      </p:pic>
      <p:sp>
        <p:nvSpPr>
          <p:cNvPr id="3" name="Zástupný symbol pro obsah 2"/>
          <p:cNvSpPr>
            <a:spLocks noGrp="1"/>
          </p:cNvSpPr>
          <p:nvPr>
            <p:ph sz="half" idx="2"/>
          </p:nvPr>
        </p:nvSpPr>
        <p:spPr>
          <a:xfrm>
            <a:off x="539552" y="1628800"/>
            <a:ext cx="8064896" cy="4248472"/>
          </a:xfrm>
        </p:spPr>
        <p:txBody>
          <a:bodyPr/>
          <a:lstStyle/>
          <a:p>
            <a:endParaRPr lang="cs-CZ" dirty="0" smtClean="0"/>
          </a:p>
          <a:p>
            <a:r>
              <a:rPr lang="cs-CZ" dirty="0" smtClean="0"/>
              <a:t>1st </a:t>
            </a:r>
            <a:r>
              <a:rPr lang="cs-CZ" dirty="0" err="1" smtClean="0"/>
              <a:t>introductory</a:t>
            </a:r>
            <a:r>
              <a:rPr lang="cs-CZ" dirty="0" smtClean="0"/>
              <a:t> session</a:t>
            </a:r>
          </a:p>
          <a:p>
            <a:r>
              <a:rPr lang="cs-CZ" dirty="0" smtClean="0"/>
              <a:t>2nd </a:t>
            </a:r>
            <a:r>
              <a:rPr lang="cs-CZ" dirty="0" err="1" smtClean="0"/>
              <a:t>introductory</a:t>
            </a:r>
            <a:r>
              <a:rPr lang="cs-CZ" dirty="0" smtClean="0"/>
              <a:t> session (2nd </a:t>
            </a:r>
            <a:r>
              <a:rPr lang="cs-CZ" dirty="0" err="1" smtClean="0"/>
              <a:t>October</a:t>
            </a:r>
            <a:r>
              <a:rPr lang="cs-CZ" dirty="0" smtClean="0"/>
              <a:t>)</a:t>
            </a:r>
          </a:p>
          <a:p>
            <a:r>
              <a:rPr lang="cs-CZ" dirty="0" smtClean="0"/>
              <a:t>1st </a:t>
            </a:r>
            <a:r>
              <a:rPr lang="cs-CZ" dirty="0" err="1" smtClean="0"/>
              <a:t>individual</a:t>
            </a:r>
            <a:r>
              <a:rPr lang="cs-CZ" dirty="0" smtClean="0"/>
              <a:t> </a:t>
            </a:r>
            <a:r>
              <a:rPr lang="cs-CZ" dirty="0" err="1" smtClean="0"/>
              <a:t>counselling</a:t>
            </a:r>
            <a:endParaRPr lang="cs-CZ" dirty="0" smtClean="0"/>
          </a:p>
          <a:p>
            <a:r>
              <a:rPr lang="cs-CZ" dirty="0"/>
              <a:t>m</a:t>
            </a:r>
            <a:r>
              <a:rPr lang="cs-CZ" dirty="0" smtClean="0"/>
              <a:t>in. 2 </a:t>
            </a:r>
            <a:r>
              <a:rPr lang="cs-CZ" dirty="0" err="1" smtClean="0"/>
              <a:t>modules</a:t>
            </a:r>
            <a:r>
              <a:rPr lang="cs-CZ" dirty="0" smtClean="0"/>
              <a:t> </a:t>
            </a:r>
            <a:r>
              <a:rPr lang="cs-CZ" dirty="0" err="1" smtClean="0"/>
              <a:t>of</a:t>
            </a:r>
            <a:r>
              <a:rPr lang="cs-CZ" dirty="0" smtClean="0"/>
              <a:t> </a:t>
            </a:r>
            <a:r>
              <a:rPr lang="cs-CZ" dirty="0" err="1" smtClean="0"/>
              <a:t>your</a:t>
            </a:r>
            <a:r>
              <a:rPr lang="cs-CZ" dirty="0" smtClean="0"/>
              <a:t> </a:t>
            </a:r>
            <a:r>
              <a:rPr lang="cs-CZ" dirty="0" err="1" smtClean="0"/>
              <a:t>choice</a:t>
            </a:r>
            <a:endParaRPr lang="cs-CZ" dirty="0" smtClean="0"/>
          </a:p>
          <a:p>
            <a:r>
              <a:rPr lang="cs-CZ" dirty="0" smtClean="0"/>
              <a:t>2nd </a:t>
            </a:r>
            <a:r>
              <a:rPr lang="cs-CZ" dirty="0" err="1" smtClean="0"/>
              <a:t>individual</a:t>
            </a:r>
            <a:r>
              <a:rPr lang="cs-CZ" dirty="0" smtClean="0"/>
              <a:t> </a:t>
            </a:r>
            <a:r>
              <a:rPr lang="cs-CZ" dirty="0" err="1" smtClean="0"/>
              <a:t>counselling</a:t>
            </a:r>
            <a:endParaRPr lang="cs-CZ" dirty="0" smtClean="0"/>
          </a:p>
          <a:p>
            <a:r>
              <a:rPr lang="cs-CZ" dirty="0" err="1" smtClean="0"/>
              <a:t>writing</a:t>
            </a:r>
            <a:r>
              <a:rPr lang="cs-CZ" dirty="0" smtClean="0"/>
              <a:t> a log</a:t>
            </a:r>
          </a:p>
          <a:p>
            <a:r>
              <a:rPr lang="cs-CZ" dirty="0" smtClean="0"/>
              <a:t>3rd </a:t>
            </a:r>
            <a:r>
              <a:rPr lang="cs-CZ" dirty="0" err="1" smtClean="0"/>
              <a:t>individual</a:t>
            </a:r>
            <a:r>
              <a:rPr lang="cs-CZ" dirty="0" smtClean="0"/>
              <a:t> </a:t>
            </a:r>
            <a:r>
              <a:rPr lang="cs-CZ" dirty="0" err="1" smtClean="0"/>
              <a:t>counselling</a:t>
            </a:r>
            <a:endParaRPr lang="cs-CZ" dirty="0"/>
          </a:p>
        </p:txBody>
      </p:sp>
      <p:sp>
        <p:nvSpPr>
          <p:cNvPr id="4" name="Zástupný symbol pro datum 3"/>
          <p:cNvSpPr>
            <a:spLocks noGrp="1"/>
          </p:cNvSpPr>
          <p:nvPr>
            <p:ph type="dt" sz="half" idx="10"/>
          </p:nvPr>
        </p:nvSpPr>
        <p:spPr/>
        <p:txBody>
          <a:bodyPr/>
          <a:lstStyle/>
          <a:p>
            <a:r>
              <a:rPr lang="cs-CZ" smtClean="0"/>
              <a:t>25th September 2013</a:t>
            </a:r>
            <a:endParaRPr lang="cs-CZ"/>
          </a:p>
        </p:txBody>
      </p:sp>
    </p:spTree>
    <p:extLst>
      <p:ext uri="{BB962C8B-B14F-4D97-AF65-F5344CB8AC3E}">
        <p14:creationId xmlns:p14="http://schemas.microsoft.com/office/powerpoint/2010/main" val="30162412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200" b="1" dirty="0" smtClean="0">
                <a:latin typeface="DejaVu Sans" pitchFamily="34" charset="0"/>
                <a:ea typeface="DejaVu Sans" pitchFamily="34" charset="0"/>
                <a:cs typeface="DejaVu Sans" pitchFamily="34" charset="0"/>
              </a:rPr>
              <a:t>ENGLISH AUTONOMOUSLY</a:t>
            </a:r>
            <a:br>
              <a:rPr lang="cs-CZ" sz="3200" b="1" dirty="0" smtClean="0">
                <a:latin typeface="DejaVu Sans" pitchFamily="34" charset="0"/>
                <a:ea typeface="DejaVu Sans" pitchFamily="34" charset="0"/>
                <a:cs typeface="DejaVu Sans" pitchFamily="34" charset="0"/>
              </a:rPr>
            </a:br>
            <a:r>
              <a:rPr lang="cs-CZ" sz="3200" b="1" dirty="0" smtClean="0">
                <a:latin typeface="DejaVu Sans" pitchFamily="34" charset="0"/>
                <a:ea typeface="DejaVu Sans" pitchFamily="34" charset="0"/>
                <a:cs typeface="DejaVu Sans" pitchFamily="34" charset="0"/>
              </a:rPr>
              <a:t>- </a:t>
            </a:r>
            <a:r>
              <a:rPr lang="cs-CZ" sz="3200" b="1" dirty="0" err="1" smtClean="0">
                <a:latin typeface="DejaVu Sans" pitchFamily="34" charset="0"/>
                <a:ea typeface="DejaVu Sans" pitchFamily="34" charset="0"/>
                <a:cs typeface="DejaVu Sans" pitchFamily="34" charset="0"/>
              </a:rPr>
              <a:t>homework</a:t>
            </a:r>
            <a:r>
              <a:rPr lang="cs-CZ" sz="3200" b="1" dirty="0" smtClean="0">
                <a:latin typeface="DejaVu Sans" pitchFamily="34" charset="0"/>
                <a:ea typeface="DejaVu Sans" pitchFamily="34" charset="0"/>
                <a:cs typeface="DejaVu Sans" pitchFamily="34" charset="0"/>
              </a:rPr>
              <a:t> </a:t>
            </a:r>
            <a:br>
              <a:rPr lang="cs-CZ" sz="3200" b="1" dirty="0" smtClean="0">
                <a:latin typeface="DejaVu Sans" pitchFamily="34" charset="0"/>
                <a:ea typeface="DejaVu Sans" pitchFamily="34" charset="0"/>
                <a:cs typeface="DejaVu Sans" pitchFamily="34" charset="0"/>
              </a:rPr>
            </a:br>
            <a:endParaRPr lang="cs-CZ" sz="3200" b="1" dirty="0">
              <a:latin typeface="DejaVu Sans" pitchFamily="34" charset="0"/>
              <a:ea typeface="DejaVu Sans" pitchFamily="34" charset="0"/>
              <a:cs typeface="DejaVu Sans" pitchFamily="34" charset="0"/>
            </a:endParaRPr>
          </a:p>
        </p:txBody>
      </p:sp>
      <p:pic>
        <p:nvPicPr>
          <p:cNvPr id="5" name="Zástupný symbol pro obsah 4"/>
          <p:cNvPicPr>
            <a:picLocks noGrp="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8074152" y="5800344"/>
            <a:ext cx="1069848" cy="1057656"/>
          </a:xfrm>
          <a:prstGeom prst="rect">
            <a:avLst/>
          </a:prstGeom>
        </p:spPr>
      </p:pic>
      <p:sp>
        <p:nvSpPr>
          <p:cNvPr id="3" name="Zástupný symbol pro obsah 2"/>
          <p:cNvSpPr>
            <a:spLocks noGrp="1"/>
          </p:cNvSpPr>
          <p:nvPr>
            <p:ph sz="half" idx="2"/>
          </p:nvPr>
        </p:nvSpPr>
        <p:spPr>
          <a:xfrm>
            <a:off x="539552" y="1628800"/>
            <a:ext cx="8064896" cy="4248472"/>
          </a:xfrm>
        </p:spPr>
        <p:txBody>
          <a:bodyPr>
            <a:normAutofit fontScale="92500" lnSpcReduction="20000"/>
          </a:bodyPr>
          <a:lstStyle/>
          <a:p>
            <a:pPr marL="0" indent="0">
              <a:buNone/>
            </a:pPr>
            <a:r>
              <a:rPr lang="cs-CZ" b="1" dirty="0" err="1" smtClean="0"/>
              <a:t>Next</a:t>
            </a:r>
            <a:r>
              <a:rPr lang="cs-CZ" b="1" dirty="0" smtClean="0"/>
              <a:t> </a:t>
            </a:r>
            <a:r>
              <a:rPr lang="cs-CZ" b="1" dirty="0" err="1" smtClean="0"/>
              <a:t>week</a:t>
            </a:r>
            <a:endParaRPr lang="cs-CZ" b="1" dirty="0" smtClean="0"/>
          </a:p>
          <a:p>
            <a:r>
              <a:rPr lang="cs-CZ" dirty="0" smtClean="0"/>
              <a:t>SILL</a:t>
            </a:r>
          </a:p>
          <a:p>
            <a:r>
              <a:rPr lang="cs-CZ" dirty="0" smtClean="0"/>
              <a:t>SWOT</a:t>
            </a:r>
          </a:p>
          <a:p>
            <a:r>
              <a:rPr lang="cs-CZ" dirty="0" err="1"/>
              <a:t>bring</a:t>
            </a:r>
            <a:r>
              <a:rPr lang="cs-CZ" dirty="0"/>
              <a:t> </a:t>
            </a:r>
            <a:r>
              <a:rPr lang="cs-CZ" dirty="0" err="1"/>
              <a:t>the</a:t>
            </a:r>
            <a:r>
              <a:rPr lang="cs-CZ" dirty="0"/>
              <a:t> EA </a:t>
            </a:r>
            <a:r>
              <a:rPr lang="cs-CZ" dirty="0" err="1"/>
              <a:t>folder</a:t>
            </a:r>
            <a:r>
              <a:rPr lang="cs-CZ" dirty="0"/>
              <a:t> </a:t>
            </a:r>
            <a:r>
              <a:rPr lang="cs-CZ" dirty="0" err="1"/>
              <a:t>again</a:t>
            </a:r>
            <a:endParaRPr lang="cs-CZ" dirty="0"/>
          </a:p>
          <a:p>
            <a:r>
              <a:rPr lang="cs-CZ" dirty="0" err="1" smtClean="0"/>
              <a:t>bring</a:t>
            </a:r>
            <a:r>
              <a:rPr lang="cs-CZ" dirty="0" smtClean="0"/>
              <a:t> </a:t>
            </a:r>
            <a:r>
              <a:rPr lang="cs-CZ" dirty="0" err="1"/>
              <a:t>your</a:t>
            </a:r>
            <a:r>
              <a:rPr lang="cs-CZ" dirty="0"/>
              <a:t> </a:t>
            </a:r>
            <a:r>
              <a:rPr lang="cs-CZ" dirty="0" err="1"/>
              <a:t>calender</a:t>
            </a:r>
            <a:endParaRPr lang="cs-CZ" dirty="0"/>
          </a:p>
          <a:p>
            <a:endParaRPr lang="cs-CZ" dirty="0" smtClean="0"/>
          </a:p>
          <a:p>
            <a:endParaRPr lang="cs-CZ" dirty="0"/>
          </a:p>
          <a:p>
            <a:pPr marL="0" indent="0">
              <a:buNone/>
            </a:pPr>
            <a:r>
              <a:rPr lang="cs-CZ" b="1" dirty="0" err="1" smtClean="0"/>
              <a:t>First</a:t>
            </a:r>
            <a:r>
              <a:rPr lang="cs-CZ" b="1" dirty="0" smtClean="0"/>
              <a:t> </a:t>
            </a:r>
            <a:r>
              <a:rPr lang="cs-CZ" b="1" dirty="0" err="1" smtClean="0"/>
              <a:t>couselling</a:t>
            </a:r>
            <a:endParaRPr lang="cs-CZ" b="1" dirty="0" smtClean="0"/>
          </a:p>
          <a:p>
            <a:r>
              <a:rPr lang="cs-CZ" dirty="0" err="1" smtClean="0"/>
              <a:t>Language</a:t>
            </a:r>
            <a:r>
              <a:rPr lang="cs-CZ" dirty="0" smtClean="0"/>
              <a:t> </a:t>
            </a:r>
            <a:r>
              <a:rPr lang="cs-CZ" dirty="0" err="1" smtClean="0"/>
              <a:t>learning</a:t>
            </a:r>
            <a:r>
              <a:rPr lang="cs-CZ" dirty="0" smtClean="0"/>
              <a:t> </a:t>
            </a:r>
            <a:r>
              <a:rPr lang="cs-CZ" dirty="0" err="1" smtClean="0"/>
              <a:t>history</a:t>
            </a:r>
            <a:endParaRPr lang="cs-CZ" dirty="0" smtClean="0"/>
          </a:p>
          <a:p>
            <a:r>
              <a:rPr lang="cs-CZ" dirty="0" err="1" smtClean="0"/>
              <a:t>Kaleidoscope</a:t>
            </a:r>
            <a:r>
              <a:rPr lang="cs-CZ" dirty="0"/>
              <a:t> </a:t>
            </a:r>
            <a:r>
              <a:rPr lang="cs-CZ" dirty="0" smtClean="0"/>
              <a:t>/ CEFR / SWOT / </a:t>
            </a:r>
            <a:r>
              <a:rPr lang="cs-CZ" dirty="0" err="1" smtClean="0"/>
              <a:t>Needs</a:t>
            </a:r>
            <a:r>
              <a:rPr lang="cs-CZ" dirty="0" smtClean="0"/>
              <a:t> </a:t>
            </a:r>
            <a:r>
              <a:rPr lang="cs-CZ" dirty="0" err="1" smtClean="0"/>
              <a:t>Analysis</a:t>
            </a:r>
            <a:r>
              <a:rPr lang="cs-CZ" dirty="0" smtClean="0"/>
              <a:t> / …</a:t>
            </a:r>
          </a:p>
          <a:p>
            <a:endParaRPr lang="cs-CZ" dirty="0" smtClean="0"/>
          </a:p>
          <a:p>
            <a:endParaRPr lang="cs-CZ" dirty="0"/>
          </a:p>
          <a:p>
            <a:endParaRPr lang="cs-CZ" dirty="0" smtClean="0"/>
          </a:p>
          <a:p>
            <a:endParaRPr lang="cs-CZ" dirty="0"/>
          </a:p>
        </p:txBody>
      </p:sp>
      <p:sp>
        <p:nvSpPr>
          <p:cNvPr id="4" name="Zástupný symbol pro datum 3"/>
          <p:cNvSpPr>
            <a:spLocks noGrp="1"/>
          </p:cNvSpPr>
          <p:nvPr>
            <p:ph type="dt" sz="half" idx="10"/>
          </p:nvPr>
        </p:nvSpPr>
        <p:spPr/>
        <p:txBody>
          <a:bodyPr/>
          <a:lstStyle/>
          <a:p>
            <a:r>
              <a:rPr lang="cs-CZ" smtClean="0"/>
              <a:t>25th September 2013</a:t>
            </a:r>
            <a:endParaRPr lang="cs-CZ"/>
          </a:p>
        </p:txBody>
      </p:sp>
    </p:spTree>
    <p:extLst>
      <p:ext uri="{BB962C8B-B14F-4D97-AF65-F5344CB8AC3E}">
        <p14:creationId xmlns:p14="http://schemas.microsoft.com/office/powerpoint/2010/main" val="38865965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200" b="1" dirty="0" smtClean="0">
                <a:latin typeface="DejaVu Sans" pitchFamily="34" charset="0"/>
                <a:ea typeface="DejaVu Sans" pitchFamily="34" charset="0"/>
                <a:cs typeface="DejaVu Sans" pitchFamily="34" charset="0"/>
              </a:rPr>
              <a:t>ENGLISH AUTONOMOUSLY</a:t>
            </a:r>
            <a:br>
              <a:rPr lang="cs-CZ" sz="3200" b="1" dirty="0" smtClean="0">
                <a:latin typeface="DejaVu Sans" pitchFamily="34" charset="0"/>
                <a:ea typeface="DejaVu Sans" pitchFamily="34" charset="0"/>
                <a:cs typeface="DejaVu Sans" pitchFamily="34" charset="0"/>
              </a:rPr>
            </a:br>
            <a:r>
              <a:rPr lang="cs-CZ" sz="3200" b="1" dirty="0" smtClean="0">
                <a:latin typeface="DejaVu Sans" pitchFamily="34" charset="0"/>
                <a:ea typeface="DejaVu Sans" pitchFamily="34" charset="0"/>
                <a:cs typeface="DejaVu Sans" pitchFamily="34" charset="0"/>
              </a:rPr>
              <a:t> </a:t>
            </a:r>
            <a:br>
              <a:rPr lang="cs-CZ" sz="3200" b="1" dirty="0" smtClean="0">
                <a:latin typeface="DejaVu Sans" pitchFamily="34" charset="0"/>
                <a:ea typeface="DejaVu Sans" pitchFamily="34" charset="0"/>
                <a:cs typeface="DejaVu Sans" pitchFamily="34" charset="0"/>
              </a:rPr>
            </a:br>
            <a:endParaRPr lang="cs-CZ" sz="3200" b="1" dirty="0">
              <a:latin typeface="DejaVu Sans" pitchFamily="34" charset="0"/>
              <a:ea typeface="DejaVu Sans" pitchFamily="34" charset="0"/>
              <a:cs typeface="DejaVu Sans" pitchFamily="34" charset="0"/>
            </a:endParaRPr>
          </a:p>
        </p:txBody>
      </p:sp>
      <p:pic>
        <p:nvPicPr>
          <p:cNvPr id="5" name="Zástupný symbol pro obsah 4"/>
          <p:cNvPicPr>
            <a:picLocks noGrp="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8074152" y="5800344"/>
            <a:ext cx="1069848" cy="1057656"/>
          </a:xfrm>
          <a:prstGeom prst="rect">
            <a:avLst/>
          </a:prstGeom>
        </p:spPr>
      </p:pic>
      <p:sp>
        <p:nvSpPr>
          <p:cNvPr id="3" name="Zástupný symbol pro obsah 2"/>
          <p:cNvSpPr>
            <a:spLocks noGrp="1"/>
          </p:cNvSpPr>
          <p:nvPr>
            <p:ph sz="half" idx="2"/>
          </p:nvPr>
        </p:nvSpPr>
        <p:spPr>
          <a:xfrm>
            <a:off x="539552" y="1628800"/>
            <a:ext cx="8064896" cy="4248472"/>
          </a:xfrm>
        </p:spPr>
        <p:txBody>
          <a:bodyPr/>
          <a:lstStyle/>
          <a:p>
            <a:endParaRPr lang="cs-CZ" dirty="0" smtClean="0"/>
          </a:p>
          <a:p>
            <a:endParaRPr lang="cs-CZ" dirty="0" smtClean="0"/>
          </a:p>
          <a:p>
            <a:endParaRPr lang="cs-CZ" dirty="0"/>
          </a:p>
          <a:p>
            <a:pPr marL="0" indent="0">
              <a:buNone/>
            </a:pPr>
            <a:endParaRPr lang="cs-CZ" dirty="0" smtClean="0"/>
          </a:p>
          <a:p>
            <a:pPr marL="0" indent="0" algn="r">
              <a:buNone/>
            </a:pPr>
            <a:endParaRPr lang="cs-CZ" dirty="0" smtClean="0"/>
          </a:p>
          <a:p>
            <a:pPr marL="0" indent="0" algn="r">
              <a:buNone/>
            </a:pPr>
            <a:r>
              <a:rPr lang="cs-CZ" dirty="0" err="1" smtClean="0"/>
              <a:t>Thank</a:t>
            </a:r>
            <a:r>
              <a:rPr lang="cs-CZ" dirty="0" smtClean="0"/>
              <a:t> </a:t>
            </a:r>
            <a:r>
              <a:rPr lang="cs-CZ" dirty="0" err="1" smtClean="0"/>
              <a:t>you</a:t>
            </a:r>
            <a:r>
              <a:rPr lang="cs-CZ" dirty="0" smtClean="0"/>
              <a:t> </a:t>
            </a:r>
            <a:r>
              <a:rPr lang="cs-CZ" dirty="0" err="1" smtClean="0"/>
              <a:t>for</a:t>
            </a:r>
            <a:r>
              <a:rPr lang="cs-CZ" dirty="0" smtClean="0"/>
              <a:t> </a:t>
            </a:r>
            <a:r>
              <a:rPr lang="cs-CZ" dirty="0" err="1" smtClean="0"/>
              <a:t>taking</a:t>
            </a:r>
            <a:r>
              <a:rPr lang="cs-CZ" dirty="0" smtClean="0"/>
              <a:t> </a:t>
            </a:r>
            <a:r>
              <a:rPr lang="cs-CZ" dirty="0" err="1" smtClean="0"/>
              <a:t>the</a:t>
            </a:r>
            <a:r>
              <a:rPr lang="cs-CZ" dirty="0" smtClean="0"/>
              <a:t> </a:t>
            </a:r>
            <a:r>
              <a:rPr lang="cs-CZ" dirty="0" err="1" smtClean="0"/>
              <a:t>chance</a:t>
            </a:r>
            <a:r>
              <a:rPr lang="cs-CZ" dirty="0" smtClean="0"/>
              <a:t> to </a:t>
            </a:r>
            <a:r>
              <a:rPr lang="cs-CZ" dirty="0" err="1" smtClean="0"/>
              <a:t>be</a:t>
            </a:r>
            <a:r>
              <a:rPr lang="cs-CZ" dirty="0" smtClean="0"/>
              <a:t> </a:t>
            </a:r>
            <a:r>
              <a:rPr lang="cs-CZ" dirty="0" err="1" smtClean="0"/>
              <a:t>autonomous</a:t>
            </a:r>
            <a:r>
              <a:rPr lang="cs-CZ" dirty="0" smtClean="0"/>
              <a:t>.</a:t>
            </a:r>
            <a:endParaRPr lang="cs-CZ" dirty="0"/>
          </a:p>
        </p:txBody>
      </p:sp>
      <p:sp>
        <p:nvSpPr>
          <p:cNvPr id="4" name="Zástupný symbol pro datum 3"/>
          <p:cNvSpPr>
            <a:spLocks noGrp="1"/>
          </p:cNvSpPr>
          <p:nvPr>
            <p:ph type="dt" sz="half" idx="10"/>
          </p:nvPr>
        </p:nvSpPr>
        <p:spPr/>
        <p:txBody>
          <a:bodyPr/>
          <a:lstStyle/>
          <a:p>
            <a:r>
              <a:rPr lang="cs-CZ" smtClean="0"/>
              <a:t>25th September 2013</a:t>
            </a:r>
            <a:endParaRPr lang="cs-CZ"/>
          </a:p>
        </p:txBody>
      </p:sp>
    </p:spTree>
    <p:extLst>
      <p:ext uri="{BB962C8B-B14F-4D97-AF65-F5344CB8AC3E}">
        <p14:creationId xmlns:p14="http://schemas.microsoft.com/office/powerpoint/2010/main" val="23255600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200" b="1" dirty="0" smtClean="0">
                <a:latin typeface="DejaVu Sans" pitchFamily="34" charset="0"/>
                <a:ea typeface="DejaVu Sans" pitchFamily="34" charset="0"/>
                <a:cs typeface="DejaVu Sans" pitchFamily="34" charset="0"/>
              </a:rPr>
              <a:t>ENGLISH AUTONOMOUSLY</a:t>
            </a:r>
            <a:br>
              <a:rPr lang="cs-CZ" sz="3200" b="1" dirty="0" smtClean="0">
                <a:latin typeface="DejaVu Sans" pitchFamily="34" charset="0"/>
                <a:ea typeface="DejaVu Sans" pitchFamily="34" charset="0"/>
                <a:cs typeface="DejaVu Sans" pitchFamily="34" charset="0"/>
              </a:rPr>
            </a:br>
            <a:r>
              <a:rPr lang="cs-CZ" sz="3200" b="1" dirty="0" smtClean="0">
                <a:latin typeface="DejaVu Sans" pitchFamily="34" charset="0"/>
                <a:ea typeface="DejaVu Sans" pitchFamily="34" charset="0"/>
                <a:cs typeface="DejaVu Sans" pitchFamily="34" charset="0"/>
              </a:rPr>
              <a:t>- </a:t>
            </a:r>
            <a:r>
              <a:rPr lang="cs-CZ" sz="3200" b="1" dirty="0" err="1" smtClean="0">
                <a:latin typeface="DejaVu Sans" pitchFamily="34" charset="0"/>
                <a:ea typeface="DejaVu Sans" pitchFamily="34" charset="0"/>
                <a:cs typeface="DejaVu Sans" pitchFamily="34" charset="0"/>
              </a:rPr>
              <a:t>sources</a:t>
            </a:r>
            <a:r>
              <a:rPr lang="cs-CZ" sz="3200" b="1" dirty="0" smtClean="0">
                <a:latin typeface="DejaVu Sans" pitchFamily="34" charset="0"/>
                <a:ea typeface="DejaVu Sans" pitchFamily="34" charset="0"/>
                <a:cs typeface="DejaVu Sans" pitchFamily="34" charset="0"/>
              </a:rPr>
              <a:t> and </a:t>
            </a:r>
            <a:r>
              <a:rPr lang="cs-CZ" sz="3200" b="1" dirty="0" err="1" smtClean="0">
                <a:latin typeface="DejaVu Sans" pitchFamily="34" charset="0"/>
                <a:ea typeface="DejaVu Sans" pitchFamily="34" charset="0"/>
                <a:cs typeface="DejaVu Sans" pitchFamily="34" charset="0"/>
              </a:rPr>
              <a:t>references</a:t>
            </a:r>
            <a:r>
              <a:rPr lang="cs-CZ" sz="3200" b="1" dirty="0" smtClean="0">
                <a:latin typeface="DejaVu Sans" pitchFamily="34" charset="0"/>
                <a:ea typeface="DejaVu Sans" pitchFamily="34" charset="0"/>
                <a:cs typeface="DejaVu Sans" pitchFamily="34" charset="0"/>
              </a:rPr>
              <a:t/>
            </a:r>
            <a:br>
              <a:rPr lang="cs-CZ" sz="3200" b="1" dirty="0" smtClean="0">
                <a:latin typeface="DejaVu Sans" pitchFamily="34" charset="0"/>
                <a:ea typeface="DejaVu Sans" pitchFamily="34" charset="0"/>
                <a:cs typeface="DejaVu Sans" pitchFamily="34" charset="0"/>
              </a:rPr>
            </a:br>
            <a:endParaRPr lang="cs-CZ" sz="3200" b="1" dirty="0">
              <a:latin typeface="DejaVu Sans" pitchFamily="34" charset="0"/>
              <a:ea typeface="DejaVu Sans" pitchFamily="34" charset="0"/>
              <a:cs typeface="DejaVu Sans" pitchFamily="34" charset="0"/>
            </a:endParaRPr>
          </a:p>
        </p:txBody>
      </p:sp>
      <p:pic>
        <p:nvPicPr>
          <p:cNvPr id="5" name="Zástupný symbol pro obsah 4"/>
          <p:cNvPicPr>
            <a:picLocks noGrp="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8074152" y="5800344"/>
            <a:ext cx="1069848" cy="1057656"/>
          </a:xfrm>
          <a:prstGeom prst="rect">
            <a:avLst/>
          </a:prstGeom>
        </p:spPr>
      </p:pic>
      <p:sp>
        <p:nvSpPr>
          <p:cNvPr id="3" name="Zástupný symbol pro obsah 2"/>
          <p:cNvSpPr>
            <a:spLocks noGrp="1"/>
          </p:cNvSpPr>
          <p:nvPr>
            <p:ph sz="half" idx="2"/>
          </p:nvPr>
        </p:nvSpPr>
        <p:spPr>
          <a:xfrm>
            <a:off x="539552" y="1628800"/>
            <a:ext cx="8064896" cy="4248472"/>
          </a:xfrm>
        </p:spPr>
        <p:txBody>
          <a:bodyPr/>
          <a:lstStyle/>
          <a:p>
            <a:endParaRPr lang="cs-CZ" dirty="0" smtClean="0"/>
          </a:p>
          <a:p>
            <a:r>
              <a:rPr lang="en-US" dirty="0" err="1"/>
              <a:t>Holec</a:t>
            </a:r>
            <a:r>
              <a:rPr lang="en-US" dirty="0"/>
              <a:t>, </a:t>
            </a:r>
            <a:r>
              <a:rPr lang="en-US" dirty="0" smtClean="0"/>
              <a:t>Henri</a:t>
            </a:r>
            <a:r>
              <a:rPr lang="cs-CZ" dirty="0" smtClean="0"/>
              <a:t>:</a:t>
            </a:r>
            <a:r>
              <a:rPr lang="en-US" dirty="0" smtClean="0"/>
              <a:t> </a:t>
            </a:r>
            <a:r>
              <a:rPr lang="en-US" i="1" dirty="0"/>
              <a:t>Autonomy and Foreign Language </a:t>
            </a:r>
            <a:r>
              <a:rPr lang="en-US" i="1" dirty="0" smtClean="0"/>
              <a:t>Learning</a:t>
            </a:r>
            <a:r>
              <a:rPr lang="cs-CZ" dirty="0" smtClean="0"/>
              <a:t>.</a:t>
            </a:r>
            <a:r>
              <a:rPr lang="en-US" dirty="0" smtClean="0"/>
              <a:t> Oxford</a:t>
            </a:r>
            <a:r>
              <a:rPr lang="cs-CZ" dirty="0" smtClean="0"/>
              <a:t>, 1981.</a:t>
            </a:r>
          </a:p>
          <a:p>
            <a:r>
              <a:rPr lang="cs-CZ" dirty="0" err="1" smtClean="0"/>
              <a:t>Little</a:t>
            </a:r>
            <a:r>
              <a:rPr lang="cs-CZ" dirty="0" smtClean="0"/>
              <a:t>, David: </a:t>
            </a:r>
            <a:r>
              <a:rPr lang="en-US" i="1" dirty="0"/>
              <a:t>Learner autonomy 1: definitions, issues and problems</a:t>
            </a:r>
            <a:r>
              <a:rPr lang="en-US" dirty="0" smtClean="0"/>
              <a:t>.</a:t>
            </a:r>
            <a:r>
              <a:rPr lang="cs-CZ" dirty="0" smtClean="0"/>
              <a:t> Dublin, 1991.</a:t>
            </a:r>
          </a:p>
          <a:p>
            <a:r>
              <a:rPr lang="cs-CZ" dirty="0" err="1" smtClean="0"/>
              <a:t>Karlsson</a:t>
            </a:r>
            <a:r>
              <a:rPr lang="cs-CZ" dirty="0" smtClean="0"/>
              <a:t>, </a:t>
            </a:r>
            <a:r>
              <a:rPr lang="cs-CZ" dirty="0" err="1" smtClean="0"/>
              <a:t>Leena</a:t>
            </a:r>
            <a:r>
              <a:rPr lang="cs-CZ" dirty="0" smtClean="0"/>
              <a:t>, </a:t>
            </a:r>
            <a:r>
              <a:rPr lang="cs-CZ" dirty="0" err="1" smtClean="0"/>
              <a:t>Kjisik</a:t>
            </a:r>
            <a:r>
              <a:rPr lang="cs-CZ" dirty="0"/>
              <a:t>, </a:t>
            </a:r>
            <a:r>
              <a:rPr lang="cs-CZ" dirty="0" smtClean="0"/>
              <a:t>Felicity</a:t>
            </a:r>
            <a:r>
              <a:rPr lang="cs-CZ" dirty="0"/>
              <a:t> </a:t>
            </a:r>
            <a:r>
              <a:rPr lang="cs-CZ" dirty="0" smtClean="0"/>
              <a:t>&amp; </a:t>
            </a:r>
            <a:r>
              <a:rPr lang="cs-CZ" dirty="0" err="1" smtClean="0"/>
              <a:t>Nordlund</a:t>
            </a:r>
            <a:r>
              <a:rPr lang="cs-CZ" dirty="0" smtClean="0"/>
              <a:t>, Joan: </a:t>
            </a:r>
            <a:r>
              <a:rPr lang="cs-CZ" i="1" dirty="0" err="1" smtClean="0"/>
              <a:t>From</a:t>
            </a:r>
            <a:r>
              <a:rPr lang="cs-CZ" i="1" dirty="0" smtClean="0"/>
              <a:t> </a:t>
            </a:r>
            <a:r>
              <a:rPr lang="cs-CZ" i="1" dirty="0" err="1" smtClean="0"/>
              <a:t>Here</a:t>
            </a:r>
            <a:r>
              <a:rPr lang="cs-CZ" i="1" dirty="0" smtClean="0"/>
              <a:t> To Autonomy</a:t>
            </a:r>
            <a:r>
              <a:rPr lang="cs-CZ" dirty="0" smtClean="0"/>
              <a:t>. </a:t>
            </a:r>
            <a:r>
              <a:rPr lang="cs-CZ" dirty="0" err="1" smtClean="0"/>
              <a:t>Helsinki</a:t>
            </a:r>
            <a:r>
              <a:rPr lang="cs-CZ" dirty="0" smtClean="0"/>
              <a:t>, 1997.</a:t>
            </a:r>
          </a:p>
          <a:p>
            <a:endParaRPr lang="en-US" dirty="0"/>
          </a:p>
          <a:p>
            <a:pPr marL="0" indent="0">
              <a:buNone/>
            </a:pPr>
            <a:endParaRPr lang="cs-CZ" dirty="0"/>
          </a:p>
        </p:txBody>
      </p:sp>
      <p:sp>
        <p:nvSpPr>
          <p:cNvPr id="4" name="Zástupný symbol pro datum 3"/>
          <p:cNvSpPr>
            <a:spLocks noGrp="1"/>
          </p:cNvSpPr>
          <p:nvPr>
            <p:ph type="dt" sz="half" idx="10"/>
          </p:nvPr>
        </p:nvSpPr>
        <p:spPr/>
        <p:txBody>
          <a:bodyPr/>
          <a:lstStyle/>
          <a:p>
            <a:r>
              <a:rPr lang="cs-CZ" smtClean="0"/>
              <a:t>25th September 2013</a:t>
            </a:r>
            <a:endParaRPr lang="cs-CZ"/>
          </a:p>
        </p:txBody>
      </p:sp>
    </p:spTree>
    <p:extLst>
      <p:ext uri="{BB962C8B-B14F-4D97-AF65-F5344CB8AC3E}">
        <p14:creationId xmlns:p14="http://schemas.microsoft.com/office/powerpoint/2010/main" val="7037297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smtClean="0">
                <a:latin typeface="DejaVu Sans" pitchFamily="34" charset="0"/>
                <a:ea typeface="DejaVu Sans" pitchFamily="34" charset="0"/>
                <a:cs typeface="DejaVu Sans" pitchFamily="34" charset="0"/>
              </a:rPr>
              <a:t>ENGLISH AUTONOMOUSLY </a:t>
            </a:r>
            <a:br>
              <a:rPr lang="cs-CZ" sz="3200" b="1" dirty="0" smtClean="0">
                <a:latin typeface="DejaVu Sans" pitchFamily="34" charset="0"/>
                <a:ea typeface="DejaVu Sans" pitchFamily="34" charset="0"/>
                <a:cs typeface="DejaVu Sans" pitchFamily="34" charset="0"/>
              </a:rPr>
            </a:br>
            <a:r>
              <a:rPr lang="cs-CZ" sz="3200" b="1" dirty="0" smtClean="0">
                <a:latin typeface="DejaVu Sans" pitchFamily="34" charset="0"/>
                <a:ea typeface="DejaVu Sans" pitchFamily="34" charset="0"/>
                <a:cs typeface="DejaVu Sans" pitchFamily="34" charset="0"/>
              </a:rPr>
              <a:t>– 1st session</a:t>
            </a:r>
            <a:endParaRPr lang="cs-CZ" sz="3200" b="1" dirty="0">
              <a:latin typeface="DejaVu Sans" pitchFamily="34" charset="0"/>
              <a:ea typeface="DejaVu Sans" pitchFamily="34" charset="0"/>
              <a:cs typeface="DejaVu Sans" pitchFamily="34" charset="0"/>
            </a:endParaRPr>
          </a:p>
        </p:txBody>
      </p:sp>
      <p:pic>
        <p:nvPicPr>
          <p:cNvPr id="5" name="Zástupný symbol pro obsah 4"/>
          <p:cNvPicPr>
            <a:picLocks noGrp="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8074152" y="5800344"/>
            <a:ext cx="1069848" cy="1057656"/>
          </a:xfrm>
          <a:prstGeom prst="rect">
            <a:avLst/>
          </a:prstGeom>
        </p:spPr>
      </p:pic>
      <p:sp>
        <p:nvSpPr>
          <p:cNvPr id="3" name="Zástupný symbol pro obsah 2"/>
          <p:cNvSpPr>
            <a:spLocks noGrp="1"/>
          </p:cNvSpPr>
          <p:nvPr>
            <p:ph sz="half" idx="2"/>
          </p:nvPr>
        </p:nvSpPr>
        <p:spPr>
          <a:xfrm>
            <a:off x="539552" y="1628800"/>
            <a:ext cx="8064896" cy="4248472"/>
          </a:xfrm>
        </p:spPr>
        <p:txBody>
          <a:bodyPr/>
          <a:lstStyle/>
          <a:p>
            <a:r>
              <a:rPr lang="cs-CZ" dirty="0" err="1"/>
              <a:t>p</a:t>
            </a:r>
            <a:r>
              <a:rPr lang="cs-CZ" dirty="0" err="1" smtClean="0"/>
              <a:t>rinciples</a:t>
            </a:r>
            <a:r>
              <a:rPr lang="cs-CZ" dirty="0" smtClean="0"/>
              <a:t> </a:t>
            </a:r>
            <a:r>
              <a:rPr lang="cs-CZ" dirty="0" err="1" smtClean="0"/>
              <a:t>of</a:t>
            </a:r>
            <a:r>
              <a:rPr lang="cs-CZ" dirty="0" smtClean="0"/>
              <a:t> </a:t>
            </a:r>
            <a:r>
              <a:rPr lang="cs-CZ" dirty="0" err="1" smtClean="0"/>
              <a:t>autonomous</a:t>
            </a:r>
            <a:r>
              <a:rPr lang="cs-CZ" dirty="0" smtClean="0"/>
              <a:t> </a:t>
            </a:r>
            <a:r>
              <a:rPr lang="cs-CZ" dirty="0" err="1" smtClean="0"/>
              <a:t>learning</a:t>
            </a:r>
            <a:endParaRPr lang="cs-CZ" dirty="0" smtClean="0"/>
          </a:p>
          <a:p>
            <a:endParaRPr lang="cs-CZ" dirty="0" smtClean="0"/>
          </a:p>
          <a:p>
            <a:r>
              <a:rPr lang="cs-CZ" dirty="0" err="1" smtClean="0"/>
              <a:t>learn</a:t>
            </a:r>
            <a:r>
              <a:rPr lang="cs-CZ" dirty="0" smtClean="0"/>
              <a:t> </a:t>
            </a:r>
            <a:r>
              <a:rPr lang="cs-CZ" dirty="0" err="1" smtClean="0"/>
              <a:t>about</a:t>
            </a:r>
            <a:r>
              <a:rPr lang="cs-CZ" dirty="0" smtClean="0"/>
              <a:t> </a:t>
            </a:r>
            <a:r>
              <a:rPr lang="cs-CZ" dirty="0" err="1" smtClean="0"/>
              <a:t>learning</a:t>
            </a:r>
            <a:r>
              <a:rPr lang="cs-CZ" dirty="0" smtClean="0"/>
              <a:t> (to </a:t>
            </a:r>
            <a:r>
              <a:rPr lang="cs-CZ" dirty="0" err="1" smtClean="0"/>
              <a:t>be</a:t>
            </a:r>
            <a:r>
              <a:rPr lang="cs-CZ" dirty="0" smtClean="0"/>
              <a:t> </a:t>
            </a:r>
            <a:r>
              <a:rPr lang="cs-CZ" dirty="0" err="1" smtClean="0"/>
              <a:t>continued</a:t>
            </a:r>
            <a:r>
              <a:rPr lang="cs-CZ" dirty="0" smtClean="0"/>
              <a:t> </a:t>
            </a:r>
            <a:r>
              <a:rPr lang="cs-CZ" dirty="0" err="1" smtClean="0"/>
              <a:t>next</a:t>
            </a:r>
            <a:r>
              <a:rPr lang="cs-CZ" dirty="0" smtClean="0"/>
              <a:t> </a:t>
            </a:r>
            <a:r>
              <a:rPr lang="cs-CZ" dirty="0" err="1" smtClean="0"/>
              <a:t>week</a:t>
            </a:r>
            <a:r>
              <a:rPr lang="cs-CZ" dirty="0" smtClean="0"/>
              <a:t>)</a:t>
            </a:r>
          </a:p>
          <a:p>
            <a:endParaRPr lang="cs-CZ" dirty="0" smtClean="0"/>
          </a:p>
          <a:p>
            <a:r>
              <a:rPr lang="cs-CZ" dirty="0" err="1"/>
              <a:t>l</a:t>
            </a:r>
            <a:r>
              <a:rPr lang="cs-CZ" dirty="0" err="1" smtClean="0"/>
              <a:t>earn</a:t>
            </a:r>
            <a:r>
              <a:rPr lang="cs-CZ" dirty="0" smtClean="0"/>
              <a:t> </a:t>
            </a:r>
            <a:r>
              <a:rPr lang="cs-CZ" dirty="0" err="1" smtClean="0"/>
              <a:t>about</a:t>
            </a:r>
            <a:r>
              <a:rPr lang="cs-CZ" dirty="0" smtClean="0"/>
              <a:t> </a:t>
            </a:r>
            <a:r>
              <a:rPr lang="cs-CZ" dirty="0" err="1" smtClean="0"/>
              <a:t>yourself</a:t>
            </a:r>
            <a:endParaRPr lang="cs-CZ" dirty="0" smtClean="0"/>
          </a:p>
          <a:p>
            <a:endParaRPr lang="cs-CZ" dirty="0" smtClean="0"/>
          </a:p>
          <a:p>
            <a:r>
              <a:rPr lang="cs-CZ" dirty="0" err="1" smtClean="0"/>
              <a:t>How</a:t>
            </a:r>
            <a:r>
              <a:rPr lang="cs-CZ" dirty="0" smtClean="0"/>
              <a:t> EA </a:t>
            </a:r>
            <a:r>
              <a:rPr lang="cs-CZ" dirty="0" err="1" smtClean="0"/>
              <a:t>works</a:t>
            </a:r>
            <a:r>
              <a:rPr lang="cs-CZ" dirty="0" smtClean="0"/>
              <a:t>?</a:t>
            </a:r>
          </a:p>
          <a:p>
            <a:endParaRPr lang="cs-CZ" dirty="0" smtClean="0"/>
          </a:p>
          <a:p>
            <a:endParaRPr lang="cs-CZ" dirty="0"/>
          </a:p>
        </p:txBody>
      </p:sp>
      <p:sp>
        <p:nvSpPr>
          <p:cNvPr id="4" name="Zástupný symbol pro datum 3"/>
          <p:cNvSpPr>
            <a:spLocks noGrp="1"/>
          </p:cNvSpPr>
          <p:nvPr>
            <p:ph type="dt" sz="half" idx="10"/>
          </p:nvPr>
        </p:nvSpPr>
        <p:spPr/>
        <p:txBody>
          <a:bodyPr/>
          <a:lstStyle/>
          <a:p>
            <a:r>
              <a:rPr lang="cs-CZ" smtClean="0"/>
              <a:t>25th September 2013</a:t>
            </a:r>
            <a:endParaRPr lang="cs-CZ"/>
          </a:p>
        </p:txBody>
      </p:sp>
    </p:spTree>
    <p:extLst>
      <p:ext uri="{BB962C8B-B14F-4D97-AF65-F5344CB8AC3E}">
        <p14:creationId xmlns:p14="http://schemas.microsoft.com/office/powerpoint/2010/main" val="1977113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smtClean="0">
                <a:latin typeface="DejaVu Sans" pitchFamily="34" charset="0"/>
                <a:ea typeface="DejaVu Sans" pitchFamily="34" charset="0"/>
                <a:cs typeface="DejaVu Sans" pitchFamily="34" charset="0"/>
              </a:rPr>
              <a:t>ENGLISH AUTONOMOUSLY </a:t>
            </a:r>
            <a:br>
              <a:rPr lang="cs-CZ" sz="3200" b="1" dirty="0" smtClean="0">
                <a:latin typeface="DejaVu Sans" pitchFamily="34" charset="0"/>
                <a:ea typeface="DejaVu Sans" pitchFamily="34" charset="0"/>
                <a:cs typeface="DejaVu Sans" pitchFamily="34" charset="0"/>
              </a:rPr>
            </a:br>
            <a:r>
              <a:rPr lang="cs-CZ" sz="3200" b="1" dirty="0" smtClean="0">
                <a:latin typeface="DejaVu Sans" pitchFamily="34" charset="0"/>
                <a:ea typeface="DejaVu Sans" pitchFamily="34" charset="0"/>
                <a:cs typeface="DejaVu Sans" pitchFamily="34" charset="0"/>
              </a:rPr>
              <a:t>- </a:t>
            </a:r>
            <a:r>
              <a:rPr lang="cs-CZ" sz="3200" b="1" dirty="0" err="1" smtClean="0">
                <a:latin typeface="DejaVu Sans" pitchFamily="34" charset="0"/>
                <a:ea typeface="DejaVu Sans" pitchFamily="34" charset="0"/>
                <a:cs typeface="DejaVu Sans" pitchFamily="34" charset="0"/>
              </a:rPr>
              <a:t>autonomous</a:t>
            </a:r>
            <a:r>
              <a:rPr lang="cs-CZ" sz="3200" b="1" dirty="0" smtClean="0">
                <a:latin typeface="DejaVu Sans" pitchFamily="34" charset="0"/>
                <a:ea typeface="DejaVu Sans" pitchFamily="34" charset="0"/>
                <a:cs typeface="DejaVu Sans" pitchFamily="34" charset="0"/>
              </a:rPr>
              <a:t> </a:t>
            </a:r>
            <a:r>
              <a:rPr lang="cs-CZ" sz="3200" b="1" dirty="0" err="1" smtClean="0">
                <a:latin typeface="DejaVu Sans" pitchFamily="34" charset="0"/>
                <a:ea typeface="DejaVu Sans" pitchFamily="34" charset="0"/>
                <a:cs typeface="DejaVu Sans" pitchFamily="34" charset="0"/>
              </a:rPr>
              <a:t>learning</a:t>
            </a:r>
            <a:endParaRPr lang="cs-CZ" sz="3200" b="1" dirty="0">
              <a:latin typeface="DejaVu Sans" pitchFamily="34" charset="0"/>
              <a:ea typeface="DejaVu Sans" pitchFamily="34" charset="0"/>
              <a:cs typeface="DejaVu Sans" pitchFamily="34" charset="0"/>
            </a:endParaRPr>
          </a:p>
        </p:txBody>
      </p:sp>
      <p:pic>
        <p:nvPicPr>
          <p:cNvPr id="5" name="Zástupný symbol pro obsah 4"/>
          <p:cNvPicPr>
            <a:picLocks noGrp="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8074152" y="5800344"/>
            <a:ext cx="1069848" cy="1057656"/>
          </a:xfrm>
          <a:prstGeom prst="rect">
            <a:avLst/>
          </a:prstGeom>
        </p:spPr>
      </p:pic>
      <p:sp>
        <p:nvSpPr>
          <p:cNvPr id="3" name="Zástupný symbol pro obsah 2"/>
          <p:cNvSpPr>
            <a:spLocks noGrp="1"/>
          </p:cNvSpPr>
          <p:nvPr>
            <p:ph sz="half" idx="2"/>
          </p:nvPr>
        </p:nvSpPr>
        <p:spPr>
          <a:xfrm>
            <a:off x="539552" y="1628800"/>
            <a:ext cx="8064896" cy="4248472"/>
          </a:xfrm>
        </p:spPr>
        <p:txBody>
          <a:bodyPr/>
          <a:lstStyle/>
          <a:p>
            <a:pPr marL="0" indent="0">
              <a:buNone/>
            </a:pPr>
            <a:endParaRPr lang="cs-CZ" dirty="0" smtClean="0"/>
          </a:p>
          <a:p>
            <a:endParaRPr lang="cs-CZ" dirty="0" smtClean="0"/>
          </a:p>
          <a:p>
            <a:endParaRPr lang="cs-CZ" dirty="0"/>
          </a:p>
        </p:txBody>
      </p:sp>
      <p:sp>
        <p:nvSpPr>
          <p:cNvPr id="4" name="Zástupný symbol pro datum 3"/>
          <p:cNvSpPr>
            <a:spLocks noGrp="1"/>
          </p:cNvSpPr>
          <p:nvPr>
            <p:ph type="dt" sz="half" idx="10"/>
          </p:nvPr>
        </p:nvSpPr>
        <p:spPr/>
        <p:txBody>
          <a:bodyPr/>
          <a:lstStyle/>
          <a:p>
            <a:r>
              <a:rPr lang="cs-CZ" smtClean="0"/>
              <a:t>25th September 2013</a:t>
            </a:r>
            <a:endParaRPr lang="cs-CZ"/>
          </a:p>
        </p:txBody>
      </p:sp>
    </p:spTree>
    <p:extLst>
      <p:ext uri="{BB962C8B-B14F-4D97-AF65-F5344CB8AC3E}">
        <p14:creationId xmlns:p14="http://schemas.microsoft.com/office/powerpoint/2010/main" val="30683026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smtClean="0">
                <a:latin typeface="DejaVu Sans" pitchFamily="34" charset="0"/>
                <a:ea typeface="DejaVu Sans" pitchFamily="34" charset="0"/>
                <a:cs typeface="DejaVu Sans" pitchFamily="34" charset="0"/>
              </a:rPr>
              <a:t>ENGLISH AUTONOMOUSLY </a:t>
            </a:r>
            <a:br>
              <a:rPr lang="cs-CZ" sz="3200" b="1" dirty="0" smtClean="0">
                <a:latin typeface="DejaVu Sans" pitchFamily="34" charset="0"/>
                <a:ea typeface="DejaVu Sans" pitchFamily="34" charset="0"/>
                <a:cs typeface="DejaVu Sans" pitchFamily="34" charset="0"/>
              </a:rPr>
            </a:br>
            <a:r>
              <a:rPr lang="cs-CZ" sz="3200" b="1" dirty="0" smtClean="0">
                <a:latin typeface="DejaVu Sans" pitchFamily="34" charset="0"/>
                <a:ea typeface="DejaVu Sans" pitchFamily="34" charset="0"/>
                <a:cs typeface="DejaVu Sans" pitchFamily="34" charset="0"/>
              </a:rPr>
              <a:t>- </a:t>
            </a:r>
            <a:r>
              <a:rPr lang="cs-CZ" sz="3200" b="1" dirty="0" err="1" smtClean="0">
                <a:latin typeface="DejaVu Sans" pitchFamily="34" charset="0"/>
                <a:ea typeface="DejaVu Sans" pitchFamily="34" charset="0"/>
                <a:cs typeface="DejaVu Sans" pitchFamily="34" charset="0"/>
              </a:rPr>
              <a:t>autonomous</a:t>
            </a:r>
            <a:r>
              <a:rPr lang="cs-CZ" sz="3200" b="1" dirty="0" smtClean="0">
                <a:latin typeface="DejaVu Sans" pitchFamily="34" charset="0"/>
                <a:ea typeface="DejaVu Sans" pitchFamily="34" charset="0"/>
                <a:cs typeface="DejaVu Sans" pitchFamily="34" charset="0"/>
              </a:rPr>
              <a:t> </a:t>
            </a:r>
            <a:r>
              <a:rPr lang="cs-CZ" sz="3200" b="1" dirty="0" err="1" smtClean="0">
                <a:latin typeface="DejaVu Sans" pitchFamily="34" charset="0"/>
                <a:ea typeface="DejaVu Sans" pitchFamily="34" charset="0"/>
                <a:cs typeface="DejaVu Sans" pitchFamily="34" charset="0"/>
              </a:rPr>
              <a:t>learning</a:t>
            </a:r>
            <a:endParaRPr lang="cs-CZ" sz="3200" b="1" dirty="0">
              <a:latin typeface="DejaVu Sans" pitchFamily="34" charset="0"/>
              <a:ea typeface="DejaVu Sans" pitchFamily="34" charset="0"/>
              <a:cs typeface="DejaVu Sans" pitchFamily="34" charset="0"/>
            </a:endParaRPr>
          </a:p>
        </p:txBody>
      </p:sp>
      <p:pic>
        <p:nvPicPr>
          <p:cNvPr id="5" name="Zástupný symbol pro obsah 4"/>
          <p:cNvPicPr>
            <a:picLocks noGrp="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8074152" y="5800344"/>
            <a:ext cx="1069848" cy="1057656"/>
          </a:xfrm>
          <a:prstGeom prst="rect">
            <a:avLst/>
          </a:prstGeom>
        </p:spPr>
      </p:pic>
      <p:sp>
        <p:nvSpPr>
          <p:cNvPr id="3" name="Zástupný symbol pro obsah 2"/>
          <p:cNvSpPr>
            <a:spLocks noGrp="1"/>
          </p:cNvSpPr>
          <p:nvPr>
            <p:ph sz="half" idx="2"/>
          </p:nvPr>
        </p:nvSpPr>
        <p:spPr>
          <a:xfrm>
            <a:off x="539552" y="1628800"/>
            <a:ext cx="8064896" cy="4248472"/>
          </a:xfrm>
        </p:spPr>
        <p:txBody>
          <a:bodyPr/>
          <a:lstStyle/>
          <a:p>
            <a:pPr marL="0" indent="0">
              <a:buNone/>
            </a:pPr>
            <a:r>
              <a:rPr lang="cs-CZ" dirty="0" smtClean="0"/>
              <a:t>„</a:t>
            </a:r>
            <a:r>
              <a:rPr lang="en-US" dirty="0" smtClean="0"/>
              <a:t>Autonomy </a:t>
            </a:r>
            <a:r>
              <a:rPr lang="en-US" dirty="0"/>
              <a:t>is the ability to take charge </a:t>
            </a:r>
            <a:r>
              <a:rPr lang="en-US" dirty="0" smtClean="0"/>
              <a:t>of </a:t>
            </a:r>
            <a:r>
              <a:rPr lang="en-US" dirty="0"/>
              <a:t>one's own </a:t>
            </a:r>
            <a:r>
              <a:rPr lang="en-US" dirty="0" smtClean="0"/>
              <a:t>learning</a:t>
            </a:r>
            <a:r>
              <a:rPr lang="cs-CZ" dirty="0" smtClean="0"/>
              <a:t>.“ (Holec, 1981)</a:t>
            </a:r>
          </a:p>
          <a:p>
            <a:endParaRPr lang="cs-CZ" dirty="0" smtClean="0"/>
          </a:p>
          <a:p>
            <a:endParaRPr lang="cs-CZ" dirty="0" smtClean="0"/>
          </a:p>
          <a:p>
            <a:endParaRPr lang="cs-CZ" dirty="0"/>
          </a:p>
        </p:txBody>
      </p:sp>
      <p:sp>
        <p:nvSpPr>
          <p:cNvPr id="4" name="Zástupný symbol pro datum 3"/>
          <p:cNvSpPr>
            <a:spLocks noGrp="1"/>
          </p:cNvSpPr>
          <p:nvPr>
            <p:ph type="dt" sz="half" idx="10"/>
          </p:nvPr>
        </p:nvSpPr>
        <p:spPr/>
        <p:txBody>
          <a:bodyPr/>
          <a:lstStyle/>
          <a:p>
            <a:r>
              <a:rPr lang="cs-CZ" smtClean="0"/>
              <a:t>25th September 2013</a:t>
            </a:r>
            <a:endParaRPr lang="cs-CZ"/>
          </a:p>
        </p:txBody>
      </p:sp>
    </p:spTree>
    <p:extLst>
      <p:ext uri="{BB962C8B-B14F-4D97-AF65-F5344CB8AC3E}">
        <p14:creationId xmlns:p14="http://schemas.microsoft.com/office/powerpoint/2010/main" val="13084778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smtClean="0">
                <a:latin typeface="DejaVu Sans" pitchFamily="34" charset="0"/>
                <a:ea typeface="DejaVu Sans" pitchFamily="34" charset="0"/>
                <a:cs typeface="DejaVu Sans" pitchFamily="34" charset="0"/>
              </a:rPr>
              <a:t>ENGLISH AUTONOMOUSLY </a:t>
            </a:r>
            <a:br>
              <a:rPr lang="cs-CZ" sz="3200" b="1" dirty="0" smtClean="0">
                <a:latin typeface="DejaVu Sans" pitchFamily="34" charset="0"/>
                <a:ea typeface="DejaVu Sans" pitchFamily="34" charset="0"/>
                <a:cs typeface="DejaVu Sans" pitchFamily="34" charset="0"/>
              </a:rPr>
            </a:br>
            <a:r>
              <a:rPr lang="cs-CZ" sz="3200" b="1" dirty="0" smtClean="0">
                <a:latin typeface="DejaVu Sans" pitchFamily="34" charset="0"/>
                <a:ea typeface="DejaVu Sans" pitchFamily="34" charset="0"/>
                <a:cs typeface="DejaVu Sans" pitchFamily="34" charset="0"/>
              </a:rPr>
              <a:t>- </a:t>
            </a:r>
            <a:r>
              <a:rPr lang="cs-CZ" sz="3200" b="1" dirty="0" err="1" smtClean="0">
                <a:latin typeface="DejaVu Sans" pitchFamily="34" charset="0"/>
                <a:ea typeface="DejaVu Sans" pitchFamily="34" charset="0"/>
                <a:cs typeface="DejaVu Sans" pitchFamily="34" charset="0"/>
              </a:rPr>
              <a:t>autonomous</a:t>
            </a:r>
            <a:r>
              <a:rPr lang="cs-CZ" sz="3200" b="1" dirty="0" smtClean="0">
                <a:latin typeface="DejaVu Sans" pitchFamily="34" charset="0"/>
                <a:ea typeface="DejaVu Sans" pitchFamily="34" charset="0"/>
                <a:cs typeface="DejaVu Sans" pitchFamily="34" charset="0"/>
              </a:rPr>
              <a:t> </a:t>
            </a:r>
            <a:r>
              <a:rPr lang="cs-CZ" sz="3200" b="1" dirty="0" err="1" smtClean="0">
                <a:latin typeface="DejaVu Sans" pitchFamily="34" charset="0"/>
                <a:ea typeface="DejaVu Sans" pitchFamily="34" charset="0"/>
                <a:cs typeface="DejaVu Sans" pitchFamily="34" charset="0"/>
              </a:rPr>
              <a:t>learning</a:t>
            </a:r>
            <a:endParaRPr lang="cs-CZ" sz="3200" b="1" dirty="0">
              <a:latin typeface="DejaVu Sans" pitchFamily="34" charset="0"/>
              <a:ea typeface="DejaVu Sans" pitchFamily="34" charset="0"/>
              <a:cs typeface="DejaVu Sans" pitchFamily="34" charset="0"/>
            </a:endParaRPr>
          </a:p>
        </p:txBody>
      </p:sp>
      <p:pic>
        <p:nvPicPr>
          <p:cNvPr id="5" name="Zástupný symbol pro obsah 4"/>
          <p:cNvPicPr>
            <a:picLocks noGrp="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8074152" y="5800344"/>
            <a:ext cx="1069848" cy="1057656"/>
          </a:xfrm>
          <a:prstGeom prst="rect">
            <a:avLst/>
          </a:prstGeom>
        </p:spPr>
      </p:pic>
      <p:sp>
        <p:nvSpPr>
          <p:cNvPr id="3" name="Zástupný symbol pro obsah 2"/>
          <p:cNvSpPr>
            <a:spLocks noGrp="1"/>
          </p:cNvSpPr>
          <p:nvPr>
            <p:ph sz="half" idx="2"/>
          </p:nvPr>
        </p:nvSpPr>
        <p:spPr>
          <a:xfrm>
            <a:off x="539552" y="1628800"/>
            <a:ext cx="8064896" cy="4248472"/>
          </a:xfrm>
        </p:spPr>
        <p:txBody>
          <a:bodyPr/>
          <a:lstStyle/>
          <a:p>
            <a:r>
              <a:rPr lang="cs-CZ" dirty="0" smtClean="0"/>
              <a:t>„</a:t>
            </a:r>
            <a:r>
              <a:rPr lang="en-US" dirty="0" smtClean="0"/>
              <a:t>Autonomy </a:t>
            </a:r>
            <a:r>
              <a:rPr lang="en-US" dirty="0"/>
              <a:t>is the ability to take charge of one's own </a:t>
            </a:r>
            <a:r>
              <a:rPr lang="en-US" dirty="0" smtClean="0"/>
              <a:t>learning</a:t>
            </a:r>
            <a:r>
              <a:rPr lang="cs-CZ" dirty="0" smtClean="0"/>
              <a:t>.“ (Holec, 1981)</a:t>
            </a:r>
          </a:p>
          <a:p>
            <a:endParaRPr lang="cs-CZ" dirty="0" smtClean="0"/>
          </a:p>
          <a:p>
            <a:endParaRPr lang="cs-CZ" dirty="0" smtClean="0"/>
          </a:p>
          <a:p>
            <a:r>
              <a:rPr lang="cs-CZ" dirty="0" err="1"/>
              <a:t>l</a:t>
            </a:r>
            <a:r>
              <a:rPr lang="cs-CZ" dirty="0" err="1" smtClean="0"/>
              <a:t>earning</a:t>
            </a:r>
            <a:r>
              <a:rPr lang="cs-CZ" dirty="0" smtClean="0"/>
              <a:t> </a:t>
            </a:r>
            <a:r>
              <a:rPr lang="cs-CZ" dirty="0" err="1" smtClean="0"/>
              <a:t>situation</a:t>
            </a:r>
            <a:r>
              <a:rPr lang="cs-CZ" dirty="0" smtClean="0"/>
              <a:t> </a:t>
            </a:r>
            <a:r>
              <a:rPr lang="cs-CZ" dirty="0" err="1" smtClean="0"/>
              <a:t>is</a:t>
            </a:r>
            <a:r>
              <a:rPr lang="cs-CZ" dirty="0" smtClean="0"/>
              <a:t> </a:t>
            </a:r>
            <a:r>
              <a:rPr lang="cs-CZ" dirty="0" err="1" smtClean="0"/>
              <a:t>different</a:t>
            </a:r>
            <a:endParaRPr lang="cs-CZ" dirty="0" smtClean="0"/>
          </a:p>
          <a:p>
            <a:r>
              <a:rPr lang="cs-CZ" dirty="0" smtClean="0"/>
              <a:t>role </a:t>
            </a:r>
            <a:r>
              <a:rPr lang="cs-CZ" dirty="0" err="1" smtClean="0"/>
              <a:t>of</a:t>
            </a:r>
            <a:r>
              <a:rPr lang="cs-CZ" dirty="0" smtClean="0"/>
              <a:t> a </a:t>
            </a:r>
            <a:r>
              <a:rPr lang="cs-CZ" dirty="0" err="1" smtClean="0"/>
              <a:t>teacher</a:t>
            </a:r>
            <a:r>
              <a:rPr lang="cs-CZ" dirty="0" smtClean="0"/>
              <a:t> </a:t>
            </a:r>
            <a:r>
              <a:rPr lang="cs-CZ" dirty="0" err="1" smtClean="0"/>
              <a:t>is</a:t>
            </a:r>
            <a:r>
              <a:rPr lang="cs-CZ" dirty="0" smtClean="0"/>
              <a:t> </a:t>
            </a:r>
            <a:r>
              <a:rPr lang="cs-CZ" dirty="0" err="1" smtClean="0"/>
              <a:t>different</a:t>
            </a:r>
            <a:endParaRPr lang="cs-CZ" dirty="0" smtClean="0"/>
          </a:p>
          <a:p>
            <a:r>
              <a:rPr lang="cs-CZ" dirty="0"/>
              <a:t>r</a:t>
            </a:r>
            <a:r>
              <a:rPr lang="cs-CZ" dirty="0" smtClean="0"/>
              <a:t>ole </a:t>
            </a:r>
            <a:r>
              <a:rPr lang="cs-CZ" dirty="0" err="1" smtClean="0"/>
              <a:t>of</a:t>
            </a:r>
            <a:r>
              <a:rPr lang="cs-CZ" dirty="0" smtClean="0"/>
              <a:t> a student </a:t>
            </a:r>
            <a:r>
              <a:rPr lang="cs-CZ" dirty="0" err="1" smtClean="0"/>
              <a:t>is</a:t>
            </a:r>
            <a:r>
              <a:rPr lang="cs-CZ" dirty="0" smtClean="0"/>
              <a:t> </a:t>
            </a:r>
            <a:r>
              <a:rPr lang="cs-CZ" dirty="0" err="1" smtClean="0"/>
              <a:t>different</a:t>
            </a:r>
            <a:endParaRPr lang="cs-CZ" dirty="0" smtClean="0"/>
          </a:p>
          <a:p>
            <a:endParaRPr lang="cs-CZ" dirty="0" smtClean="0"/>
          </a:p>
          <a:p>
            <a:endParaRPr lang="cs-CZ" dirty="0"/>
          </a:p>
        </p:txBody>
      </p:sp>
      <p:sp>
        <p:nvSpPr>
          <p:cNvPr id="4" name="Zástupný symbol pro datum 3"/>
          <p:cNvSpPr>
            <a:spLocks noGrp="1"/>
          </p:cNvSpPr>
          <p:nvPr>
            <p:ph type="dt" sz="half" idx="10"/>
          </p:nvPr>
        </p:nvSpPr>
        <p:spPr/>
        <p:txBody>
          <a:bodyPr/>
          <a:lstStyle/>
          <a:p>
            <a:r>
              <a:rPr lang="cs-CZ" smtClean="0"/>
              <a:t>25th September 2013</a:t>
            </a:r>
            <a:endParaRPr lang="cs-CZ"/>
          </a:p>
        </p:txBody>
      </p:sp>
    </p:spTree>
    <p:extLst>
      <p:ext uri="{BB962C8B-B14F-4D97-AF65-F5344CB8AC3E}">
        <p14:creationId xmlns:p14="http://schemas.microsoft.com/office/powerpoint/2010/main" val="24322146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smtClean="0">
                <a:latin typeface="DejaVu Sans" pitchFamily="34" charset="0"/>
                <a:ea typeface="DejaVu Sans" pitchFamily="34" charset="0"/>
                <a:cs typeface="DejaVu Sans" pitchFamily="34" charset="0"/>
              </a:rPr>
              <a:t>ENGLISH AUTONOMOUSLY </a:t>
            </a:r>
            <a:br>
              <a:rPr lang="cs-CZ" sz="3200" b="1" dirty="0" smtClean="0">
                <a:latin typeface="DejaVu Sans" pitchFamily="34" charset="0"/>
                <a:ea typeface="DejaVu Sans" pitchFamily="34" charset="0"/>
                <a:cs typeface="DejaVu Sans" pitchFamily="34" charset="0"/>
              </a:rPr>
            </a:br>
            <a:r>
              <a:rPr lang="cs-CZ" sz="3200" b="1" dirty="0" smtClean="0">
                <a:latin typeface="DejaVu Sans" pitchFamily="34" charset="0"/>
                <a:ea typeface="DejaVu Sans" pitchFamily="34" charset="0"/>
                <a:cs typeface="DejaVu Sans" pitchFamily="34" charset="0"/>
              </a:rPr>
              <a:t>- </a:t>
            </a:r>
            <a:r>
              <a:rPr lang="cs-CZ" sz="3200" b="1" dirty="0" err="1" smtClean="0">
                <a:latin typeface="DejaVu Sans" pitchFamily="34" charset="0"/>
                <a:ea typeface="DejaVu Sans" pitchFamily="34" charset="0"/>
                <a:cs typeface="DejaVu Sans" pitchFamily="34" charset="0"/>
              </a:rPr>
              <a:t>metacognition</a:t>
            </a:r>
            <a:endParaRPr lang="cs-CZ" sz="3200" b="1" dirty="0">
              <a:latin typeface="DejaVu Sans" pitchFamily="34" charset="0"/>
              <a:ea typeface="DejaVu Sans" pitchFamily="34" charset="0"/>
              <a:cs typeface="DejaVu Sans" pitchFamily="34" charset="0"/>
            </a:endParaRPr>
          </a:p>
        </p:txBody>
      </p:sp>
      <p:pic>
        <p:nvPicPr>
          <p:cNvPr id="5" name="Zástupný symbol pro obsah 4"/>
          <p:cNvPicPr>
            <a:picLocks noGrp="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8074152" y="5800344"/>
            <a:ext cx="1069848" cy="1057656"/>
          </a:xfrm>
          <a:prstGeom prst="rect">
            <a:avLst/>
          </a:prstGeom>
        </p:spPr>
      </p:pic>
      <p:sp>
        <p:nvSpPr>
          <p:cNvPr id="3" name="Zástupný symbol pro obsah 2"/>
          <p:cNvSpPr>
            <a:spLocks noGrp="1"/>
          </p:cNvSpPr>
          <p:nvPr>
            <p:ph sz="half" idx="2"/>
          </p:nvPr>
        </p:nvSpPr>
        <p:spPr>
          <a:xfrm>
            <a:off x="539552" y="1628800"/>
            <a:ext cx="8064896" cy="4248472"/>
          </a:xfrm>
        </p:spPr>
        <p:txBody>
          <a:bodyPr/>
          <a:lstStyle/>
          <a:p>
            <a:endParaRPr lang="cs-CZ" dirty="0" smtClean="0"/>
          </a:p>
          <a:p>
            <a:r>
              <a:rPr lang="cs-CZ" dirty="0" err="1" smtClean="0"/>
              <a:t>planning</a:t>
            </a:r>
            <a:endParaRPr lang="cs-CZ" dirty="0" smtClean="0"/>
          </a:p>
          <a:p>
            <a:endParaRPr lang="cs-CZ" dirty="0" smtClean="0"/>
          </a:p>
          <a:p>
            <a:r>
              <a:rPr lang="cs-CZ" dirty="0"/>
              <a:t>m</a:t>
            </a:r>
            <a:r>
              <a:rPr lang="cs-CZ" dirty="0" smtClean="0"/>
              <a:t>onitoring</a:t>
            </a:r>
          </a:p>
          <a:p>
            <a:endParaRPr lang="cs-CZ" dirty="0" smtClean="0"/>
          </a:p>
          <a:p>
            <a:r>
              <a:rPr lang="cs-CZ" dirty="0" err="1"/>
              <a:t>e</a:t>
            </a:r>
            <a:r>
              <a:rPr lang="cs-CZ" dirty="0" err="1" smtClean="0"/>
              <a:t>valuating</a:t>
            </a:r>
            <a:endParaRPr lang="cs-CZ" dirty="0" smtClean="0"/>
          </a:p>
          <a:p>
            <a:endParaRPr lang="cs-CZ" dirty="0"/>
          </a:p>
        </p:txBody>
      </p:sp>
      <p:sp>
        <p:nvSpPr>
          <p:cNvPr id="4" name="Zástupný symbol pro datum 3"/>
          <p:cNvSpPr>
            <a:spLocks noGrp="1"/>
          </p:cNvSpPr>
          <p:nvPr>
            <p:ph type="dt" sz="half" idx="10"/>
          </p:nvPr>
        </p:nvSpPr>
        <p:spPr/>
        <p:txBody>
          <a:bodyPr/>
          <a:lstStyle/>
          <a:p>
            <a:r>
              <a:rPr lang="cs-CZ" smtClean="0"/>
              <a:t>25th September 2013</a:t>
            </a:r>
            <a:endParaRPr lang="cs-CZ"/>
          </a:p>
        </p:txBody>
      </p:sp>
    </p:spTree>
    <p:extLst>
      <p:ext uri="{BB962C8B-B14F-4D97-AF65-F5344CB8AC3E}">
        <p14:creationId xmlns:p14="http://schemas.microsoft.com/office/powerpoint/2010/main" val="39087439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smtClean="0">
                <a:latin typeface="DejaVu Sans" pitchFamily="34" charset="0"/>
                <a:ea typeface="DejaVu Sans" pitchFamily="34" charset="0"/>
                <a:cs typeface="DejaVu Sans" pitchFamily="34" charset="0"/>
              </a:rPr>
              <a:t>ENGLISH AUTONOMOUSLY </a:t>
            </a:r>
            <a:br>
              <a:rPr lang="cs-CZ" sz="3200" b="1" dirty="0" smtClean="0">
                <a:latin typeface="DejaVu Sans" pitchFamily="34" charset="0"/>
                <a:ea typeface="DejaVu Sans" pitchFamily="34" charset="0"/>
                <a:cs typeface="DejaVu Sans" pitchFamily="34" charset="0"/>
              </a:rPr>
            </a:br>
            <a:r>
              <a:rPr lang="cs-CZ" sz="3200" b="1" dirty="0" smtClean="0">
                <a:latin typeface="DejaVu Sans" pitchFamily="34" charset="0"/>
                <a:ea typeface="DejaVu Sans" pitchFamily="34" charset="0"/>
                <a:cs typeface="DejaVu Sans" pitchFamily="34" charset="0"/>
              </a:rPr>
              <a:t>-</a:t>
            </a:r>
            <a:r>
              <a:rPr lang="cs-CZ" sz="3200" b="1" dirty="0" err="1" smtClean="0">
                <a:latin typeface="DejaVu Sans" pitchFamily="34" charset="0"/>
                <a:ea typeface="DejaVu Sans" pitchFamily="34" charset="0"/>
                <a:cs typeface="DejaVu Sans" pitchFamily="34" charset="0"/>
              </a:rPr>
              <a:t>kaleidoscope</a:t>
            </a:r>
            <a:endParaRPr lang="cs-CZ" sz="3200" b="1" dirty="0">
              <a:latin typeface="DejaVu Sans" pitchFamily="34" charset="0"/>
              <a:ea typeface="DejaVu Sans" pitchFamily="34" charset="0"/>
              <a:cs typeface="DejaVu Sans" pitchFamily="34" charset="0"/>
            </a:endParaRPr>
          </a:p>
        </p:txBody>
      </p:sp>
      <p:pic>
        <p:nvPicPr>
          <p:cNvPr id="5" name="Zástupný symbol pro obsah 4"/>
          <p:cNvPicPr>
            <a:picLocks noGrp="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8074152" y="5800344"/>
            <a:ext cx="1069848" cy="1057656"/>
          </a:xfrm>
          <a:prstGeom prst="rect">
            <a:avLst/>
          </a:prstGeom>
        </p:spPr>
      </p:pic>
      <p:sp>
        <p:nvSpPr>
          <p:cNvPr id="3" name="Zástupný symbol pro obsah 2"/>
          <p:cNvSpPr>
            <a:spLocks noGrp="1"/>
          </p:cNvSpPr>
          <p:nvPr>
            <p:ph sz="half" idx="2"/>
          </p:nvPr>
        </p:nvSpPr>
        <p:spPr>
          <a:xfrm>
            <a:off x="539552" y="1628800"/>
            <a:ext cx="8064896" cy="4248472"/>
          </a:xfrm>
        </p:spPr>
        <p:txBody>
          <a:bodyPr/>
          <a:lstStyle/>
          <a:p>
            <a:pPr marL="0" indent="0">
              <a:buNone/>
            </a:pPr>
            <a:endParaRPr lang="cs-CZ" dirty="0" smtClean="0"/>
          </a:p>
          <a:p>
            <a:pPr marL="0" indent="0">
              <a:buNone/>
            </a:pPr>
            <a:r>
              <a:rPr lang="cs-CZ" dirty="0" smtClean="0">
                <a:hlinkClick r:id="rId4"/>
              </a:rPr>
              <a:t>http</a:t>
            </a:r>
            <a:r>
              <a:rPr lang="cs-CZ" dirty="0">
                <a:hlinkClick r:id="rId4"/>
              </a:rPr>
              <a:t>://</a:t>
            </a:r>
            <a:r>
              <a:rPr lang="cs-CZ" dirty="0" smtClean="0">
                <a:hlinkClick r:id="rId4"/>
              </a:rPr>
              <a:t>h27.it.helsinki.fi/vkk/kaleidoskooppi/intro.php</a:t>
            </a:r>
            <a:endParaRPr lang="cs-CZ" dirty="0" smtClean="0"/>
          </a:p>
          <a:p>
            <a:pPr marL="0" indent="0">
              <a:buNone/>
            </a:pPr>
            <a:endParaRPr lang="cs-CZ" dirty="0"/>
          </a:p>
          <a:p>
            <a:pPr marL="0" indent="0">
              <a:buNone/>
            </a:pPr>
            <a:endParaRPr lang="cs-CZ" dirty="0" smtClean="0"/>
          </a:p>
          <a:p>
            <a:pPr marL="0" indent="0">
              <a:buNone/>
            </a:pPr>
            <a:endParaRPr lang="cs-CZ" dirty="0"/>
          </a:p>
        </p:txBody>
      </p:sp>
      <p:sp>
        <p:nvSpPr>
          <p:cNvPr id="4" name="Zástupný symbol pro datum 3"/>
          <p:cNvSpPr>
            <a:spLocks noGrp="1"/>
          </p:cNvSpPr>
          <p:nvPr>
            <p:ph type="dt" sz="half" idx="10"/>
          </p:nvPr>
        </p:nvSpPr>
        <p:spPr/>
        <p:txBody>
          <a:bodyPr/>
          <a:lstStyle/>
          <a:p>
            <a:r>
              <a:rPr lang="cs-CZ" smtClean="0"/>
              <a:t>25th September 2013</a:t>
            </a:r>
            <a:endParaRPr lang="cs-CZ"/>
          </a:p>
        </p:txBody>
      </p:sp>
      <p:pic>
        <p:nvPicPr>
          <p:cNvPr id="6" name="Obrázek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8700" y="2881312"/>
            <a:ext cx="7086600" cy="1095375"/>
          </a:xfrm>
          <a:prstGeom prst="rect">
            <a:avLst/>
          </a:prstGeom>
        </p:spPr>
      </p:pic>
    </p:spTree>
    <p:extLst>
      <p:ext uri="{BB962C8B-B14F-4D97-AF65-F5344CB8AC3E}">
        <p14:creationId xmlns:p14="http://schemas.microsoft.com/office/powerpoint/2010/main" val="25188959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smtClean="0">
                <a:latin typeface="DejaVu Sans" pitchFamily="34" charset="0"/>
                <a:ea typeface="DejaVu Sans" pitchFamily="34" charset="0"/>
                <a:cs typeface="DejaVu Sans" pitchFamily="34" charset="0"/>
              </a:rPr>
              <a:t>ENGLISH AUTONOMOUSLY </a:t>
            </a:r>
            <a:br>
              <a:rPr lang="cs-CZ" sz="3200" b="1" dirty="0" smtClean="0">
                <a:latin typeface="DejaVu Sans" pitchFamily="34" charset="0"/>
                <a:ea typeface="DejaVu Sans" pitchFamily="34" charset="0"/>
                <a:cs typeface="DejaVu Sans" pitchFamily="34" charset="0"/>
              </a:rPr>
            </a:br>
            <a:r>
              <a:rPr lang="cs-CZ" sz="3200" b="1" dirty="0" smtClean="0">
                <a:latin typeface="DejaVu Sans" pitchFamily="34" charset="0"/>
                <a:ea typeface="DejaVu Sans" pitchFamily="34" charset="0"/>
                <a:cs typeface="DejaVu Sans" pitchFamily="34" charset="0"/>
              </a:rPr>
              <a:t>- </a:t>
            </a:r>
            <a:r>
              <a:rPr lang="cs-CZ" sz="3200" b="1" dirty="0" err="1" smtClean="0">
                <a:latin typeface="DejaVu Sans" pitchFamily="34" charset="0"/>
                <a:ea typeface="DejaVu Sans" pitchFamily="34" charset="0"/>
                <a:cs typeface="DejaVu Sans" pitchFamily="34" charset="0"/>
              </a:rPr>
              <a:t>principles</a:t>
            </a:r>
            <a:r>
              <a:rPr lang="cs-CZ" sz="3200" b="1" dirty="0" smtClean="0">
                <a:latin typeface="DejaVu Sans" pitchFamily="34" charset="0"/>
                <a:ea typeface="DejaVu Sans" pitchFamily="34" charset="0"/>
                <a:cs typeface="DejaVu Sans" pitchFamily="34" charset="0"/>
              </a:rPr>
              <a:t> </a:t>
            </a:r>
            <a:r>
              <a:rPr lang="cs-CZ" sz="3200" b="1" dirty="0" err="1" smtClean="0">
                <a:latin typeface="DejaVu Sans" pitchFamily="34" charset="0"/>
                <a:ea typeface="DejaVu Sans" pitchFamily="34" charset="0"/>
                <a:cs typeface="DejaVu Sans" pitchFamily="34" charset="0"/>
              </a:rPr>
              <a:t>of</a:t>
            </a:r>
            <a:r>
              <a:rPr lang="cs-CZ" sz="3200" b="1" dirty="0" smtClean="0">
                <a:latin typeface="DejaVu Sans" pitchFamily="34" charset="0"/>
                <a:ea typeface="DejaVu Sans" pitchFamily="34" charset="0"/>
                <a:cs typeface="DejaVu Sans" pitchFamily="34" charset="0"/>
              </a:rPr>
              <a:t> </a:t>
            </a:r>
            <a:r>
              <a:rPr lang="cs-CZ" sz="3200" b="1" dirty="0" err="1" smtClean="0">
                <a:latin typeface="DejaVu Sans" pitchFamily="34" charset="0"/>
                <a:ea typeface="DejaVu Sans" pitchFamily="34" charset="0"/>
                <a:cs typeface="DejaVu Sans" pitchFamily="34" charset="0"/>
              </a:rPr>
              <a:t>learner</a:t>
            </a:r>
            <a:r>
              <a:rPr lang="cs-CZ" sz="3200" b="1" dirty="0" smtClean="0">
                <a:latin typeface="DejaVu Sans" pitchFamily="34" charset="0"/>
                <a:ea typeface="DejaVu Sans" pitchFamily="34" charset="0"/>
                <a:cs typeface="DejaVu Sans" pitchFamily="34" charset="0"/>
              </a:rPr>
              <a:t> autonomy</a:t>
            </a:r>
            <a:endParaRPr lang="cs-CZ" sz="3200" b="1" dirty="0">
              <a:latin typeface="DejaVu Sans" pitchFamily="34" charset="0"/>
              <a:ea typeface="DejaVu Sans" pitchFamily="34" charset="0"/>
              <a:cs typeface="DejaVu Sans" pitchFamily="34" charset="0"/>
            </a:endParaRPr>
          </a:p>
        </p:txBody>
      </p:sp>
      <p:pic>
        <p:nvPicPr>
          <p:cNvPr id="5" name="Zástupný symbol pro obsah 4"/>
          <p:cNvPicPr>
            <a:picLocks noGrp="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8074152" y="5800344"/>
            <a:ext cx="1069848" cy="1057656"/>
          </a:xfrm>
          <a:prstGeom prst="rect">
            <a:avLst/>
          </a:prstGeom>
        </p:spPr>
      </p:pic>
      <p:sp>
        <p:nvSpPr>
          <p:cNvPr id="3" name="Zástupný symbol pro obsah 2"/>
          <p:cNvSpPr>
            <a:spLocks noGrp="1"/>
          </p:cNvSpPr>
          <p:nvPr>
            <p:ph sz="half" idx="2"/>
          </p:nvPr>
        </p:nvSpPr>
        <p:spPr>
          <a:xfrm>
            <a:off x="539552" y="1628800"/>
            <a:ext cx="8064896" cy="4248472"/>
          </a:xfrm>
        </p:spPr>
        <p:txBody>
          <a:bodyPr>
            <a:noAutofit/>
          </a:bodyPr>
          <a:lstStyle/>
          <a:p>
            <a:r>
              <a:rPr lang="en-US" dirty="0" smtClean="0"/>
              <a:t>peer </a:t>
            </a:r>
            <a:r>
              <a:rPr lang="en-US" dirty="0"/>
              <a:t>support and </a:t>
            </a:r>
            <a:r>
              <a:rPr lang="en-US" dirty="0" smtClean="0"/>
              <a:t>cooperation</a:t>
            </a:r>
            <a:endParaRPr lang="cs-CZ" dirty="0" smtClean="0"/>
          </a:p>
          <a:p>
            <a:endParaRPr lang="cs-CZ" dirty="0" smtClean="0"/>
          </a:p>
          <a:p>
            <a:r>
              <a:rPr lang="en-US" dirty="0" smtClean="0"/>
              <a:t>100</a:t>
            </a:r>
            <a:r>
              <a:rPr lang="en-US" dirty="0"/>
              <a:t>% </a:t>
            </a:r>
            <a:r>
              <a:rPr lang="en-US" dirty="0" smtClean="0"/>
              <a:t>differentiation</a:t>
            </a:r>
            <a:r>
              <a:rPr lang="cs-CZ" dirty="0" smtClean="0"/>
              <a:t> </a:t>
            </a:r>
            <a:r>
              <a:rPr lang="cs-CZ" dirty="0" err="1" smtClean="0"/>
              <a:t>required</a:t>
            </a:r>
            <a:r>
              <a:rPr lang="cs-CZ" dirty="0" smtClean="0"/>
              <a:t> and </a:t>
            </a:r>
            <a:r>
              <a:rPr lang="cs-CZ" dirty="0" err="1" smtClean="0"/>
              <a:t>ensured</a:t>
            </a:r>
            <a:endParaRPr lang="cs-CZ" dirty="0" smtClean="0"/>
          </a:p>
          <a:p>
            <a:endParaRPr lang="cs-CZ" dirty="0" smtClean="0"/>
          </a:p>
          <a:p>
            <a:r>
              <a:rPr lang="cs-CZ" dirty="0" smtClean="0"/>
              <a:t>l</a:t>
            </a:r>
            <a:r>
              <a:rPr lang="en-US" dirty="0" err="1" smtClean="0"/>
              <a:t>ogbooks</a:t>
            </a:r>
            <a:r>
              <a:rPr lang="cs-CZ" dirty="0" smtClean="0"/>
              <a:t> </a:t>
            </a:r>
            <a:r>
              <a:rPr lang="cs-CZ" dirty="0" err="1" smtClean="0"/>
              <a:t>required</a:t>
            </a:r>
            <a:r>
              <a:rPr lang="cs-CZ" dirty="0" smtClean="0"/>
              <a:t> to</a:t>
            </a:r>
            <a:r>
              <a:rPr lang="en-US" dirty="0" smtClean="0"/>
              <a:t> document </a:t>
            </a:r>
            <a:r>
              <a:rPr lang="en-US" dirty="0"/>
              <a:t>learning and </a:t>
            </a:r>
            <a:r>
              <a:rPr lang="cs-CZ" dirty="0" smtClean="0"/>
              <a:t>to support </a:t>
            </a:r>
            <a:r>
              <a:rPr lang="cs-CZ" dirty="0" err="1" smtClean="0"/>
              <a:t>self-reflection</a:t>
            </a:r>
            <a:endParaRPr lang="cs-CZ" dirty="0" smtClean="0"/>
          </a:p>
          <a:p>
            <a:endParaRPr lang="cs-CZ" dirty="0" smtClean="0"/>
          </a:p>
          <a:p>
            <a:r>
              <a:rPr lang="en-US" dirty="0" smtClean="0"/>
              <a:t>empowering students</a:t>
            </a:r>
            <a:endParaRPr lang="cs-CZ" dirty="0" smtClean="0"/>
          </a:p>
        </p:txBody>
      </p:sp>
      <p:sp>
        <p:nvSpPr>
          <p:cNvPr id="4" name="Zástupný symbol pro datum 3"/>
          <p:cNvSpPr>
            <a:spLocks noGrp="1"/>
          </p:cNvSpPr>
          <p:nvPr>
            <p:ph type="dt" sz="half" idx="10"/>
          </p:nvPr>
        </p:nvSpPr>
        <p:spPr/>
        <p:txBody>
          <a:bodyPr/>
          <a:lstStyle/>
          <a:p>
            <a:r>
              <a:rPr lang="cs-CZ" smtClean="0"/>
              <a:t>25th September 2013</a:t>
            </a:r>
            <a:endParaRPr lang="cs-CZ"/>
          </a:p>
        </p:txBody>
      </p:sp>
    </p:spTree>
    <p:extLst>
      <p:ext uri="{BB962C8B-B14F-4D97-AF65-F5344CB8AC3E}">
        <p14:creationId xmlns:p14="http://schemas.microsoft.com/office/powerpoint/2010/main" val="3341073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smtClean="0">
                <a:latin typeface="DejaVu Sans" pitchFamily="34" charset="0"/>
                <a:ea typeface="DejaVu Sans" pitchFamily="34" charset="0"/>
                <a:cs typeface="DejaVu Sans" pitchFamily="34" charset="0"/>
              </a:rPr>
              <a:t>ENGLISH AUTONOMOUSLY </a:t>
            </a:r>
            <a:br>
              <a:rPr lang="cs-CZ" sz="3200" b="1" dirty="0" smtClean="0">
                <a:latin typeface="DejaVu Sans" pitchFamily="34" charset="0"/>
                <a:ea typeface="DejaVu Sans" pitchFamily="34" charset="0"/>
                <a:cs typeface="DejaVu Sans" pitchFamily="34" charset="0"/>
              </a:rPr>
            </a:br>
            <a:r>
              <a:rPr lang="cs-CZ" sz="3200" b="1" dirty="0" smtClean="0">
                <a:latin typeface="DejaVu Sans" pitchFamily="34" charset="0"/>
                <a:ea typeface="DejaVu Sans" pitchFamily="34" charset="0"/>
                <a:cs typeface="DejaVu Sans" pitchFamily="34" charset="0"/>
              </a:rPr>
              <a:t>- </a:t>
            </a:r>
            <a:r>
              <a:rPr lang="cs-CZ" sz="3200" b="1" dirty="0" err="1" smtClean="0">
                <a:latin typeface="DejaVu Sans" pitchFamily="34" charset="0"/>
                <a:ea typeface="DejaVu Sans" pitchFamily="34" charset="0"/>
                <a:cs typeface="DejaVu Sans" pitchFamily="34" charset="0"/>
              </a:rPr>
              <a:t>think</a:t>
            </a:r>
            <a:r>
              <a:rPr lang="cs-CZ" sz="3200" b="1" dirty="0" smtClean="0">
                <a:latin typeface="DejaVu Sans" pitchFamily="34" charset="0"/>
                <a:ea typeface="DejaVu Sans" pitchFamily="34" charset="0"/>
                <a:cs typeface="DejaVu Sans" pitchFamily="34" charset="0"/>
              </a:rPr>
              <a:t> </a:t>
            </a:r>
            <a:r>
              <a:rPr lang="cs-CZ" sz="3200" b="1" dirty="0" err="1" smtClean="0">
                <a:latin typeface="DejaVu Sans" pitchFamily="34" charset="0"/>
                <a:ea typeface="DejaVu Sans" pitchFamily="34" charset="0"/>
                <a:cs typeface="DejaVu Sans" pitchFamily="34" charset="0"/>
              </a:rPr>
              <a:t>out</a:t>
            </a:r>
            <a:r>
              <a:rPr lang="cs-CZ" sz="3200" b="1" dirty="0" smtClean="0">
                <a:latin typeface="DejaVu Sans" pitchFamily="34" charset="0"/>
                <a:ea typeface="DejaVu Sans" pitchFamily="34" charset="0"/>
                <a:cs typeface="DejaVu Sans" pitchFamily="34" charset="0"/>
              </a:rPr>
              <a:t> </a:t>
            </a:r>
            <a:r>
              <a:rPr lang="cs-CZ" sz="3200" b="1" dirty="0" err="1" smtClean="0">
                <a:latin typeface="DejaVu Sans" pitchFamily="34" charset="0"/>
                <a:ea typeface="DejaVu Sans" pitchFamily="34" charset="0"/>
                <a:cs typeface="DejaVu Sans" pitchFamily="34" charset="0"/>
              </a:rPr>
              <a:t>of</a:t>
            </a:r>
            <a:r>
              <a:rPr lang="cs-CZ" sz="3200" b="1" dirty="0" smtClean="0">
                <a:latin typeface="DejaVu Sans" pitchFamily="34" charset="0"/>
                <a:ea typeface="DejaVu Sans" pitchFamily="34" charset="0"/>
                <a:cs typeface="DejaVu Sans" pitchFamily="34" charset="0"/>
              </a:rPr>
              <a:t> </a:t>
            </a:r>
            <a:r>
              <a:rPr lang="cs-CZ" sz="3200" b="1" dirty="0" err="1" smtClean="0">
                <a:latin typeface="DejaVu Sans" pitchFamily="34" charset="0"/>
                <a:ea typeface="DejaVu Sans" pitchFamily="34" charset="0"/>
                <a:cs typeface="DejaVu Sans" pitchFamily="34" charset="0"/>
              </a:rPr>
              <a:t>the</a:t>
            </a:r>
            <a:r>
              <a:rPr lang="cs-CZ" sz="3200" b="1" dirty="0" smtClean="0">
                <a:latin typeface="DejaVu Sans" pitchFamily="34" charset="0"/>
                <a:ea typeface="DejaVu Sans" pitchFamily="34" charset="0"/>
                <a:cs typeface="DejaVu Sans" pitchFamily="34" charset="0"/>
              </a:rPr>
              <a:t> box</a:t>
            </a:r>
            <a:endParaRPr lang="cs-CZ" sz="3200" b="1" dirty="0">
              <a:latin typeface="DejaVu Sans" pitchFamily="34" charset="0"/>
              <a:ea typeface="DejaVu Sans" pitchFamily="34" charset="0"/>
              <a:cs typeface="DejaVu Sans" pitchFamily="34" charset="0"/>
            </a:endParaRPr>
          </a:p>
        </p:txBody>
      </p:sp>
      <p:pic>
        <p:nvPicPr>
          <p:cNvPr id="5" name="Zástupný symbol pro obsah 4"/>
          <p:cNvPicPr>
            <a:picLocks noGrp="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8074152" y="5800344"/>
            <a:ext cx="1069848" cy="1057656"/>
          </a:xfrm>
          <a:prstGeom prst="rect">
            <a:avLst/>
          </a:prstGeom>
        </p:spPr>
      </p:pic>
      <p:sp>
        <p:nvSpPr>
          <p:cNvPr id="3" name="Zástupný symbol pro obsah 2"/>
          <p:cNvSpPr>
            <a:spLocks noGrp="1"/>
          </p:cNvSpPr>
          <p:nvPr>
            <p:ph sz="half" idx="2"/>
          </p:nvPr>
        </p:nvSpPr>
        <p:spPr>
          <a:xfrm>
            <a:off x="539552" y="1628800"/>
            <a:ext cx="8064896" cy="4248472"/>
          </a:xfrm>
        </p:spPr>
        <p:txBody>
          <a:bodyPr>
            <a:noAutofit/>
          </a:bodyPr>
          <a:lstStyle/>
          <a:p>
            <a:endParaRPr lang="cs-CZ" dirty="0" smtClean="0"/>
          </a:p>
        </p:txBody>
      </p:sp>
      <p:sp>
        <p:nvSpPr>
          <p:cNvPr id="4" name="Zástupný symbol pro datum 3"/>
          <p:cNvSpPr>
            <a:spLocks noGrp="1"/>
          </p:cNvSpPr>
          <p:nvPr>
            <p:ph type="dt" sz="half" idx="10"/>
          </p:nvPr>
        </p:nvSpPr>
        <p:spPr/>
        <p:txBody>
          <a:bodyPr/>
          <a:lstStyle/>
          <a:p>
            <a:r>
              <a:rPr lang="cs-CZ" smtClean="0"/>
              <a:t>25th September 2013</a:t>
            </a:r>
            <a:endParaRPr lang="cs-CZ"/>
          </a:p>
        </p:txBody>
      </p:sp>
    </p:spTree>
    <p:extLst>
      <p:ext uri="{BB962C8B-B14F-4D97-AF65-F5344CB8AC3E}">
        <p14:creationId xmlns:p14="http://schemas.microsoft.com/office/powerpoint/2010/main" val="107264483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TotalTime>
  <Words>1535</Words>
  <Application>Microsoft Office PowerPoint</Application>
  <PresentationFormat>Předvádění na obrazovce (4:3)</PresentationFormat>
  <Paragraphs>228</Paragraphs>
  <Slides>13</Slides>
  <Notes>13</Notes>
  <HiddenSlides>0</HiddenSlides>
  <MMClips>0</MMClips>
  <ScaleCrop>false</ScaleCrop>
  <HeadingPairs>
    <vt:vector size="4" baseType="variant">
      <vt:variant>
        <vt:lpstr>Motiv</vt:lpstr>
      </vt:variant>
      <vt:variant>
        <vt:i4>1</vt:i4>
      </vt:variant>
      <vt:variant>
        <vt:lpstr>Nadpisy snímků</vt:lpstr>
      </vt:variant>
      <vt:variant>
        <vt:i4>13</vt:i4>
      </vt:variant>
    </vt:vector>
  </HeadingPairs>
  <TitlesOfParts>
    <vt:vector size="14" baseType="lpstr">
      <vt:lpstr>Motiv systému Office</vt:lpstr>
      <vt:lpstr>ENGLISH AUTONOMOUSLY</vt:lpstr>
      <vt:lpstr>ENGLISH AUTONOMOUSLY  – 1st session</vt:lpstr>
      <vt:lpstr>ENGLISH AUTONOMOUSLY  - autonomous learning</vt:lpstr>
      <vt:lpstr>ENGLISH AUTONOMOUSLY  - autonomous learning</vt:lpstr>
      <vt:lpstr>ENGLISH AUTONOMOUSLY  - autonomous learning</vt:lpstr>
      <vt:lpstr>ENGLISH AUTONOMOUSLY  - metacognition</vt:lpstr>
      <vt:lpstr>ENGLISH AUTONOMOUSLY  -kaleidoscope</vt:lpstr>
      <vt:lpstr>ENGLISH AUTONOMOUSLY  - principles of learner autonomy</vt:lpstr>
      <vt:lpstr>ENGLISH AUTONOMOUSLY  - think out of the box</vt:lpstr>
      <vt:lpstr>ENGLISH AUTONOMOUSLY  - course</vt:lpstr>
      <vt:lpstr>ENGLISH AUTONOMOUSLY - homework  </vt:lpstr>
      <vt:lpstr>ENGLISH AUTONOMOUSLY   </vt:lpstr>
      <vt:lpstr>ENGLISH AUTONOMOUSLY - sources and references </vt:lpstr>
    </vt:vector>
  </TitlesOfParts>
  <Company>UVT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AUTONOMOUSLY</dc:title>
  <dc:creator>Lenka Zouhar Ludvíková</dc:creator>
  <cp:lastModifiedBy>Lenka Zouhar Ludvíková</cp:lastModifiedBy>
  <cp:revision>25</cp:revision>
  <cp:lastPrinted>2014-02-19T15:41:09Z</cp:lastPrinted>
  <dcterms:created xsi:type="dcterms:W3CDTF">2013-09-24T13:27:16Z</dcterms:created>
  <dcterms:modified xsi:type="dcterms:W3CDTF">2014-02-19T15:53:49Z</dcterms:modified>
</cp:coreProperties>
</file>