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3DA27-55F3-48BA-B5DD-3AD73EDE4531}" type="datetimeFigureOut">
              <a:rPr lang="cs-CZ" smtClean="0"/>
              <a:t>23.3.2014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5EA37-2EF6-463D-B0BA-70AF94E2DA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3DA27-55F3-48BA-B5DD-3AD73EDE4531}" type="datetimeFigureOut">
              <a:rPr lang="cs-CZ" smtClean="0"/>
              <a:t>23.3.2014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5EA37-2EF6-463D-B0BA-70AF94E2DA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3DA27-55F3-48BA-B5DD-3AD73EDE4531}" type="datetimeFigureOut">
              <a:rPr lang="cs-CZ" smtClean="0"/>
              <a:t>23.3.2014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5EA37-2EF6-463D-B0BA-70AF94E2DA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3DA27-55F3-48BA-B5DD-3AD73EDE4531}" type="datetimeFigureOut">
              <a:rPr lang="cs-CZ" smtClean="0"/>
              <a:t>23.3.2014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5EA37-2EF6-463D-B0BA-70AF94E2DA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3DA27-55F3-48BA-B5DD-3AD73EDE4531}" type="datetimeFigureOut">
              <a:rPr lang="cs-CZ" smtClean="0"/>
              <a:t>23.3.2014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5EA37-2EF6-463D-B0BA-70AF94E2DA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3DA27-55F3-48BA-B5DD-3AD73EDE4531}" type="datetimeFigureOut">
              <a:rPr lang="cs-CZ" smtClean="0"/>
              <a:t>23.3.2014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5EA37-2EF6-463D-B0BA-70AF94E2DA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3DA27-55F3-48BA-B5DD-3AD73EDE4531}" type="datetimeFigureOut">
              <a:rPr lang="cs-CZ" smtClean="0"/>
              <a:t>23.3.2014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5EA37-2EF6-463D-B0BA-70AF94E2DA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3DA27-55F3-48BA-B5DD-3AD73EDE4531}" type="datetimeFigureOut">
              <a:rPr lang="cs-CZ" smtClean="0"/>
              <a:t>23.3.2014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5EA37-2EF6-463D-B0BA-70AF94E2DA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3DA27-55F3-48BA-B5DD-3AD73EDE4531}" type="datetimeFigureOut">
              <a:rPr lang="cs-CZ" smtClean="0"/>
              <a:t>23.3.2014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5EA37-2EF6-463D-B0BA-70AF94E2DA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3DA27-55F3-48BA-B5DD-3AD73EDE4531}" type="datetimeFigureOut">
              <a:rPr lang="cs-CZ" smtClean="0"/>
              <a:t>23.3.2014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5EA37-2EF6-463D-B0BA-70AF94E2DA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3DA27-55F3-48BA-B5DD-3AD73EDE4531}" type="datetimeFigureOut">
              <a:rPr lang="cs-CZ" smtClean="0"/>
              <a:t>23.3.2014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5EA37-2EF6-463D-B0BA-70AF94E2DA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3DA27-55F3-48BA-B5DD-3AD73EDE4531}" type="datetimeFigureOut">
              <a:rPr lang="cs-CZ" smtClean="0"/>
              <a:t>23.3.2014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5EA37-2EF6-463D-B0BA-70AF94E2DA0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2564904"/>
            <a:ext cx="8568952" cy="1470025"/>
          </a:xfrm>
        </p:spPr>
        <p:txBody>
          <a:bodyPr>
            <a:normAutofit fontScale="90000"/>
          </a:bodyPr>
          <a:lstStyle/>
          <a:p>
            <a:r>
              <a:rPr lang="cs-CZ" sz="6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KRONIKY V POZDNÍ ANTICE</a:t>
            </a:r>
            <a:r>
              <a:rPr lang="cs-CZ" sz="5300" dirty="0" smtClean="0"/>
              <a:t/>
            </a:r>
            <a:br>
              <a:rPr lang="cs-CZ" sz="5300" dirty="0" smtClean="0"/>
            </a:br>
            <a:r>
              <a:rPr lang="cs-CZ" b="1" dirty="0" smtClean="0"/>
              <a:t>teoretický úvod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764704"/>
            <a:ext cx="7992888" cy="84164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Přechodné období mezi antikou a středověkem seminář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475656" y="4941168"/>
            <a:ext cx="6296744" cy="841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Mgr. Silvie </a:t>
            </a:r>
            <a:r>
              <a:rPr kumimoji="0" lang="cs-CZ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Šimordová</a:t>
            </a: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/>
          <a:p>
            <a:r>
              <a:rPr lang="cs-CZ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Eusebios</a:t>
            </a:r>
            <a:r>
              <a:rPr lang="cs-CZ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z </a:t>
            </a:r>
            <a:r>
              <a:rPr lang="cs-CZ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Kaisareje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/>
          </a:bodyPr>
          <a:lstStyle/>
          <a:p>
            <a:r>
              <a:rPr lang="cs-CZ" dirty="0" smtClean="0"/>
              <a:t>narodil se mezi lety 260-265, zemřel roku 339</a:t>
            </a:r>
          </a:p>
          <a:p>
            <a:r>
              <a:rPr lang="cs-CZ" dirty="0"/>
              <a:t>v</a:t>
            </a:r>
            <a:r>
              <a:rPr lang="cs-CZ" dirty="0" smtClean="0"/>
              <a:t>ětšinu života žil v </a:t>
            </a:r>
            <a:r>
              <a:rPr lang="cs-CZ" dirty="0" err="1" smtClean="0"/>
              <a:t>Kaisareji</a:t>
            </a:r>
            <a:r>
              <a:rPr lang="cs-CZ" dirty="0" smtClean="0"/>
              <a:t>, od roku 313 tam byl biskupem</a:t>
            </a:r>
          </a:p>
          <a:p>
            <a:r>
              <a:rPr lang="cs-CZ" dirty="0"/>
              <a:t>a</a:t>
            </a:r>
            <a:r>
              <a:rPr lang="cs-CZ" dirty="0" smtClean="0"/>
              <a:t>ktivně se podílel na dění v církvi a byl literárně činný</a:t>
            </a:r>
          </a:p>
          <a:p>
            <a:r>
              <a:rPr lang="cs-CZ" dirty="0"/>
              <a:t>n</a:t>
            </a:r>
            <a:r>
              <a:rPr lang="cs-CZ" dirty="0" smtClean="0"/>
              <a:t>ejvýznamnějším spisem jsou Církevní dějiny</a:t>
            </a:r>
          </a:p>
          <a:p>
            <a:r>
              <a:rPr lang="cs-CZ" dirty="0"/>
              <a:t>n</a:t>
            </a:r>
            <a:r>
              <a:rPr lang="cs-CZ" dirty="0" smtClean="0"/>
              <a:t>a počátku 4. století sepsal první kroniku – má dvě části, dějiny vybraných národů a srovnávací chronologické tabulky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f49v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7504" y="679727"/>
            <a:ext cx="8945182" cy="555758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tro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908720"/>
            <a:ext cx="9180512" cy="513156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Sv. </a:t>
            </a:r>
            <a:r>
              <a:rPr lang="cs-CZ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Jeroným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</a:t>
            </a:r>
            <a:r>
              <a:rPr lang="cs-CZ" dirty="0" smtClean="0"/>
              <a:t>arodil se roku 347 ve </a:t>
            </a:r>
            <a:r>
              <a:rPr lang="cs-CZ" dirty="0" err="1" smtClean="0"/>
              <a:t>Stridoně</a:t>
            </a:r>
            <a:r>
              <a:rPr lang="cs-CZ" dirty="0" smtClean="0"/>
              <a:t>, zemřel 420 v Betlémě</a:t>
            </a:r>
          </a:p>
          <a:p>
            <a:r>
              <a:rPr lang="cs-CZ" dirty="0"/>
              <a:t>j</a:t>
            </a:r>
            <a:r>
              <a:rPr lang="cs-CZ" dirty="0" smtClean="0"/>
              <a:t>e autorem </a:t>
            </a:r>
            <a:r>
              <a:rPr lang="cs-CZ" dirty="0" err="1" smtClean="0"/>
              <a:t>nejznámnějšího</a:t>
            </a:r>
            <a:r>
              <a:rPr lang="cs-CZ" dirty="0" smtClean="0"/>
              <a:t> latinského překladu Bible – </a:t>
            </a:r>
            <a:r>
              <a:rPr lang="cs-CZ" dirty="0" err="1" smtClean="0"/>
              <a:t>Vulgaty</a:t>
            </a:r>
            <a:endParaRPr lang="cs-CZ" dirty="0" smtClean="0"/>
          </a:p>
          <a:p>
            <a:r>
              <a:rPr lang="cs-CZ" dirty="0" smtClean="0"/>
              <a:t>do latiny přeložil také </a:t>
            </a:r>
            <a:r>
              <a:rPr lang="cs-CZ" dirty="0" err="1" smtClean="0"/>
              <a:t>Eusebiovu</a:t>
            </a:r>
            <a:r>
              <a:rPr lang="cs-CZ" dirty="0" smtClean="0"/>
              <a:t> kroniku, její druhou část; text při tom výrazně upravil a doplnil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r>
              <a:rPr lang="cs-CZ" dirty="0"/>
              <a:t>k</a:t>
            </a:r>
            <a:r>
              <a:rPr lang="cs-CZ" dirty="0" smtClean="0"/>
              <a:t>roniky jsou novým žánrem pozdě antické historiografické literatury</a:t>
            </a:r>
          </a:p>
          <a:p>
            <a:r>
              <a:rPr lang="cs-CZ" dirty="0" smtClean="0"/>
              <a:t>svou strukturou jsou jim podobné ANÁLY,  přímo ale s jejich vznikem nesouvisí</a:t>
            </a:r>
          </a:p>
          <a:p>
            <a:r>
              <a:rPr lang="cs-CZ" dirty="0" smtClean="0"/>
              <a:t> kronikářský žánr přežil období antiky a ve středověku se stal dominantním typem </a:t>
            </a:r>
            <a:r>
              <a:rPr lang="cs-CZ" dirty="0" err="1" smtClean="0"/>
              <a:t>historio</a:t>
            </a:r>
            <a:r>
              <a:rPr lang="cs-CZ" dirty="0" smtClean="0"/>
              <a:t>-grafické literatury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Charakteristiky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/>
          <a:lstStyle/>
          <a:p>
            <a:r>
              <a:rPr lang="cs-CZ" dirty="0" smtClean="0"/>
              <a:t>ve své původní podobě pozdně antické kroniky splňovaly ve větší či menší míře tato čtyři kritéria: </a:t>
            </a:r>
          </a:p>
          <a:p>
            <a:pPr lvl="1"/>
            <a:r>
              <a:rPr lang="cs-CZ" dirty="0" smtClean="0"/>
              <a:t>chronologické uspořádání</a:t>
            </a:r>
          </a:p>
          <a:p>
            <a:pPr lvl="1"/>
            <a:r>
              <a:rPr lang="cs-CZ" dirty="0" smtClean="0"/>
              <a:t>jednoduchý styl</a:t>
            </a:r>
          </a:p>
          <a:p>
            <a:pPr lvl="1"/>
            <a:r>
              <a:rPr lang="cs-CZ" dirty="0"/>
              <a:t>u</a:t>
            </a:r>
            <a:r>
              <a:rPr lang="cs-CZ" dirty="0" smtClean="0"/>
              <a:t>niversalismus</a:t>
            </a:r>
          </a:p>
          <a:p>
            <a:pPr lvl="1"/>
            <a:r>
              <a:rPr lang="cs-CZ" dirty="0"/>
              <a:t>v</a:t>
            </a:r>
            <a:r>
              <a:rPr lang="cs-CZ" dirty="0" smtClean="0"/>
              <a:t>íra v prozřetelnost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cs-CZ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Chronologické uspořádání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91264" cy="5400600"/>
          </a:xfrm>
        </p:spPr>
        <p:txBody>
          <a:bodyPr>
            <a:normAutofit/>
          </a:bodyPr>
          <a:lstStyle/>
          <a:p>
            <a:r>
              <a:rPr lang="cs-CZ" dirty="0" smtClean="0"/>
              <a:t>u </a:t>
            </a:r>
            <a:r>
              <a:rPr lang="cs-CZ" dirty="0"/>
              <a:t>prvních kronik byla chronologie nejen prostředkem, jak text uspořádat, ale i vlastním cílem vzniku </a:t>
            </a:r>
            <a:r>
              <a:rPr lang="cs-CZ" dirty="0" smtClean="0"/>
              <a:t>textu</a:t>
            </a:r>
          </a:p>
          <a:p>
            <a:r>
              <a:rPr lang="cs-CZ" dirty="0" smtClean="0"/>
              <a:t>pro pozdější kroniky </a:t>
            </a:r>
            <a:r>
              <a:rPr lang="cs-CZ" dirty="0"/>
              <a:t>má </a:t>
            </a:r>
            <a:r>
              <a:rPr lang="cs-CZ" dirty="0" smtClean="0"/>
              <a:t>chronologie </a:t>
            </a:r>
            <a:r>
              <a:rPr lang="cs-CZ" dirty="0"/>
              <a:t>hlavně význam </a:t>
            </a:r>
            <a:r>
              <a:rPr lang="cs-CZ" dirty="0" smtClean="0"/>
              <a:t>strukturální</a:t>
            </a:r>
          </a:p>
          <a:p>
            <a:r>
              <a:rPr lang="cs-CZ" dirty="0" smtClean="0"/>
              <a:t>kroniky </a:t>
            </a:r>
            <a:r>
              <a:rPr lang="cs-CZ" dirty="0"/>
              <a:t>se </a:t>
            </a:r>
            <a:r>
              <a:rPr lang="cs-CZ" dirty="0" smtClean="0"/>
              <a:t>v</a:t>
            </a:r>
            <a:r>
              <a:rPr lang="cs-CZ" dirty="0"/>
              <a:t> otázce času řídí </a:t>
            </a:r>
            <a:r>
              <a:rPr lang="cs-CZ" dirty="0" smtClean="0"/>
              <a:t>Biblí, počátek vyprávění bývá </a:t>
            </a:r>
            <a:r>
              <a:rPr lang="cs-CZ" dirty="0"/>
              <a:t>kladen k okamžiku </a:t>
            </a:r>
            <a:r>
              <a:rPr lang="cs-CZ" dirty="0" smtClean="0"/>
              <a:t>Stvoření</a:t>
            </a:r>
          </a:p>
          <a:p>
            <a:r>
              <a:rPr lang="cs-CZ" dirty="0"/>
              <a:t>e</a:t>
            </a:r>
            <a:r>
              <a:rPr lang="cs-CZ" dirty="0" smtClean="0"/>
              <a:t>xistovaly dvě </a:t>
            </a:r>
            <a:r>
              <a:rPr lang="cs-CZ" dirty="0"/>
              <a:t>hlavní koncepce </a:t>
            </a:r>
            <a:r>
              <a:rPr lang="cs-CZ" dirty="0" smtClean="0"/>
              <a:t>periodizace - </a:t>
            </a:r>
            <a:r>
              <a:rPr lang="cs-CZ" dirty="0"/>
              <a:t>„posloupnost říší“ </a:t>
            </a:r>
            <a:r>
              <a:rPr lang="cs-CZ" dirty="0" smtClean="0"/>
              <a:t>a dělení </a:t>
            </a:r>
            <a:r>
              <a:rPr lang="cs-CZ" dirty="0"/>
              <a:t>na šest věků podle šesti dnů Stvoření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Jednoduchý styl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tento žánr postrádá literární ambice</a:t>
            </a:r>
          </a:p>
          <a:p>
            <a:r>
              <a:rPr lang="cs-CZ" dirty="0"/>
              <a:t>jazyková strohost </a:t>
            </a:r>
            <a:r>
              <a:rPr lang="cs-CZ" dirty="0" smtClean="0"/>
              <a:t>propůjčuje </a:t>
            </a:r>
            <a:r>
              <a:rPr lang="cs-CZ" dirty="0"/>
              <a:t>kronikám neosobní </a:t>
            </a:r>
            <a:r>
              <a:rPr lang="cs-CZ" dirty="0" smtClean="0"/>
              <a:t>charakter a zdání objektivity</a:t>
            </a:r>
          </a:p>
          <a:p>
            <a:r>
              <a:rPr lang="cs-CZ" dirty="0"/>
              <a:t>j</a:t>
            </a:r>
            <a:r>
              <a:rPr lang="cs-CZ" dirty="0" smtClean="0"/>
              <a:t>ednoduchost se volí také ve způsobu líčení jednotlivých událostí, které se nekritizují ani nerozebírají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Universalismus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universalisticky </a:t>
            </a:r>
            <a:r>
              <a:rPr lang="cs-CZ" dirty="0"/>
              <a:t>pojednaná historie </a:t>
            </a:r>
            <a:r>
              <a:rPr lang="cs-CZ" dirty="0" smtClean="0"/>
              <a:t>stojí </a:t>
            </a:r>
            <a:r>
              <a:rPr lang="cs-CZ" dirty="0"/>
              <a:t>v kontrastu </a:t>
            </a:r>
            <a:r>
              <a:rPr lang="cs-CZ" dirty="0" smtClean="0"/>
              <a:t>k dějinám </a:t>
            </a:r>
            <a:r>
              <a:rPr lang="cs-CZ" dirty="0"/>
              <a:t>národním, regionálním či zaměřeným na vybrané události či </a:t>
            </a:r>
            <a:r>
              <a:rPr lang="cs-CZ" dirty="0" smtClean="0"/>
              <a:t>jedince</a:t>
            </a:r>
          </a:p>
          <a:p>
            <a:r>
              <a:rPr lang="cs-CZ" dirty="0"/>
              <a:t>k</a:t>
            </a:r>
            <a:r>
              <a:rPr lang="cs-CZ" dirty="0" smtClean="0"/>
              <a:t>řesťanství říká</a:t>
            </a:r>
            <a:r>
              <a:rPr lang="cs-CZ" dirty="0"/>
              <a:t>, že celý svět a všem v něm je dílem jediného Boha, tvoří </a:t>
            </a:r>
            <a:r>
              <a:rPr lang="cs-CZ" dirty="0" smtClean="0"/>
              <a:t>jednotu a </a:t>
            </a:r>
            <a:r>
              <a:rPr lang="cs-CZ" dirty="0"/>
              <a:t>existují tedy jen jedny </a:t>
            </a:r>
            <a:r>
              <a:rPr lang="cs-CZ" dirty="0" smtClean="0"/>
              <a:t>dějiny</a:t>
            </a:r>
          </a:p>
          <a:p>
            <a:r>
              <a:rPr lang="cs-CZ" dirty="0" smtClean="0"/>
              <a:t>u </a:t>
            </a:r>
            <a:r>
              <a:rPr lang="cs-CZ" dirty="0"/>
              <a:t>kronik </a:t>
            </a:r>
            <a:r>
              <a:rPr lang="cs-CZ" dirty="0" smtClean="0"/>
              <a:t>můžeme </a:t>
            </a:r>
            <a:r>
              <a:rPr lang="cs-CZ" dirty="0"/>
              <a:t>mluvit o třech aplikacích universalismu – časové, místní a tematické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Víra v Prozřetelnost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/>
          <a:lstStyle/>
          <a:p>
            <a:r>
              <a:rPr lang="cs-CZ" dirty="0" smtClean="0"/>
              <a:t>v očích křesťanských autorů je </a:t>
            </a:r>
            <a:r>
              <a:rPr lang="cs-CZ" dirty="0"/>
              <a:t>Bůh, který svou Prozřetelností řídí všechno dění, hlavím hybatelem </a:t>
            </a:r>
            <a:r>
              <a:rPr lang="cs-CZ" dirty="0" smtClean="0"/>
              <a:t>dějin</a:t>
            </a:r>
          </a:p>
          <a:p>
            <a:r>
              <a:rPr lang="cs-CZ" dirty="0" smtClean="0"/>
              <a:t>víra </a:t>
            </a:r>
            <a:r>
              <a:rPr lang="cs-CZ" dirty="0"/>
              <a:t>v boží Prozřetelnost se v kronikách projevuje třemi </a:t>
            </a:r>
            <a:r>
              <a:rPr lang="cs-CZ" dirty="0" smtClean="0"/>
              <a:t>způsoby: </a:t>
            </a:r>
          </a:p>
          <a:p>
            <a:pPr lvl="1"/>
            <a:r>
              <a:rPr lang="cs-CZ" dirty="0" smtClean="0"/>
              <a:t>povědomí </a:t>
            </a:r>
            <a:r>
              <a:rPr lang="cs-CZ" dirty="0"/>
              <a:t>o tom, že dějiny se odehrávají podle předem daného pořádku či </a:t>
            </a:r>
            <a:r>
              <a:rPr lang="cs-CZ" dirty="0" smtClean="0"/>
              <a:t>plánu</a:t>
            </a:r>
          </a:p>
          <a:p>
            <a:pPr lvl="1"/>
            <a:r>
              <a:rPr lang="cs-CZ" dirty="0" smtClean="0"/>
              <a:t>jednotlivé historické události jsou nástroje </a:t>
            </a:r>
            <a:r>
              <a:rPr lang="cs-CZ" dirty="0"/>
              <a:t>Boží </a:t>
            </a:r>
            <a:r>
              <a:rPr lang="cs-CZ" dirty="0" smtClean="0"/>
              <a:t>spravedlnosti</a:t>
            </a:r>
          </a:p>
          <a:p>
            <a:pPr lvl="1"/>
            <a:r>
              <a:rPr lang="cs-CZ" dirty="0" smtClean="0"/>
              <a:t>zázraky jsou běžnou součástí dějin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6192688"/>
          </a:xfrm>
        </p:spPr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kladná událost + dobrý člověk = odměna od Boha</a:t>
            </a:r>
          </a:p>
          <a:p>
            <a:pPr algn="ctr">
              <a:buNone/>
            </a:pPr>
            <a:endParaRPr lang="cs-CZ" dirty="0"/>
          </a:p>
          <a:p>
            <a:pPr algn="ctr">
              <a:buNone/>
            </a:pPr>
            <a:r>
              <a:rPr lang="cs-CZ" dirty="0"/>
              <a:t>z</a:t>
            </a:r>
            <a:r>
              <a:rPr lang="cs-CZ" dirty="0" smtClean="0"/>
              <a:t>áporná událost + špatný člověk = trest Boží</a:t>
            </a:r>
          </a:p>
          <a:p>
            <a:pPr algn="ctr">
              <a:buNone/>
            </a:pPr>
            <a:endParaRPr lang="cs-CZ" dirty="0"/>
          </a:p>
          <a:p>
            <a:pPr algn="ctr">
              <a:buNone/>
            </a:pPr>
            <a:r>
              <a:rPr lang="cs-CZ" dirty="0"/>
              <a:t>z</a:t>
            </a:r>
            <a:r>
              <a:rPr lang="cs-CZ" dirty="0" smtClean="0"/>
              <a:t>áporná událost + dobrý člověk = zkouška víry</a:t>
            </a:r>
          </a:p>
          <a:p>
            <a:pPr algn="ctr">
              <a:buNone/>
            </a:pPr>
            <a:endParaRPr lang="cs-CZ" dirty="0"/>
          </a:p>
          <a:p>
            <a:pPr algn="ctr">
              <a:buNone/>
            </a:pPr>
            <a:r>
              <a:rPr lang="cs-CZ" dirty="0" smtClean="0"/>
              <a:t>kladná událost + zlý člověk = nástroj Božího hněvu nebo „neznalost“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Počátky kronikářského žánru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rvní kronika se objevila na počátku 4. století n.l.</a:t>
            </a:r>
          </a:p>
          <a:p>
            <a:r>
              <a:rPr lang="cs-CZ" dirty="0"/>
              <a:t>v</a:t>
            </a:r>
            <a:r>
              <a:rPr lang="cs-CZ" dirty="0" smtClean="0"/>
              <a:t>znikla v rámci apologetické křesťanské literatury</a:t>
            </a:r>
            <a:r>
              <a:rPr lang="cs-CZ" dirty="0"/>
              <a:t> </a:t>
            </a:r>
            <a:r>
              <a:rPr lang="cs-CZ" dirty="0" smtClean="0"/>
              <a:t> (pozdější kroniky toto zaměření ztrácí)</a:t>
            </a:r>
          </a:p>
          <a:p>
            <a:r>
              <a:rPr lang="cs-CZ" dirty="0" smtClean="0"/>
              <a:t>jejím účelem bylo dokázat, že židovsko-křesťanská tradice je stejně dlouhá </a:t>
            </a:r>
            <a:r>
              <a:rPr lang="cs-CZ" smtClean="0"/>
              <a:t>a hodnověrná </a:t>
            </a:r>
            <a:r>
              <a:rPr lang="cs-CZ" dirty="0" smtClean="0"/>
              <a:t>jako historie jiných kultur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350</Words>
  <Application>Microsoft Office PowerPoint</Application>
  <PresentationFormat>Předvádění na obrazovce (4:3)</PresentationFormat>
  <Paragraphs>54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KRONIKY V POZDNÍ ANTICE teoretický úvod</vt:lpstr>
      <vt:lpstr>Definice</vt:lpstr>
      <vt:lpstr>Charakteristiky</vt:lpstr>
      <vt:lpstr>Chronologické uspořádání</vt:lpstr>
      <vt:lpstr>Jednoduchý styl</vt:lpstr>
      <vt:lpstr>Universalismus</vt:lpstr>
      <vt:lpstr>Víra v Prozřetelnost</vt:lpstr>
      <vt:lpstr>Snímek 8</vt:lpstr>
      <vt:lpstr>Počátky kronikářského žánru</vt:lpstr>
      <vt:lpstr>Eusebios z Kaisareje</vt:lpstr>
      <vt:lpstr>Snímek 11</vt:lpstr>
      <vt:lpstr>Snímek 12</vt:lpstr>
      <vt:lpstr>Sv. Jeroným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KRONIKY, LETOPISY A ANÁLY teoretický úvod</dc:title>
  <dc:creator>NTB</dc:creator>
  <cp:lastModifiedBy>NTB</cp:lastModifiedBy>
  <cp:revision>12</cp:revision>
  <dcterms:created xsi:type="dcterms:W3CDTF">2014-03-23T19:16:14Z</dcterms:created>
  <dcterms:modified xsi:type="dcterms:W3CDTF">2014-03-23T20:29:22Z</dcterms:modified>
</cp:coreProperties>
</file>