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9118" autoAdjust="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3332E-6EAF-48A1-8AF3-86B7C920B5B9}" type="datetimeFigureOut">
              <a:rPr lang="cs-CZ" smtClean="0"/>
              <a:t>1.3.2014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070D4-02BE-4C24-BDA2-65C15D430BE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070D4-02BE-4C24-BDA2-65C15D430BEA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83B-AF15-4FAB-AA33-49DBF86E5601}" type="datetimeFigureOut">
              <a:rPr lang="cs-CZ" smtClean="0"/>
              <a:t>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79796-93A7-4F60-9588-D2F7703321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83B-AF15-4FAB-AA33-49DBF86E5601}" type="datetimeFigureOut">
              <a:rPr lang="cs-CZ" smtClean="0"/>
              <a:t>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79796-93A7-4F60-9588-D2F7703321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83B-AF15-4FAB-AA33-49DBF86E5601}" type="datetimeFigureOut">
              <a:rPr lang="cs-CZ" smtClean="0"/>
              <a:t>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79796-93A7-4F60-9588-D2F7703321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83B-AF15-4FAB-AA33-49DBF86E5601}" type="datetimeFigureOut">
              <a:rPr lang="cs-CZ" smtClean="0"/>
              <a:t>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79796-93A7-4F60-9588-D2F7703321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83B-AF15-4FAB-AA33-49DBF86E5601}" type="datetimeFigureOut">
              <a:rPr lang="cs-CZ" smtClean="0"/>
              <a:t>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79796-93A7-4F60-9588-D2F7703321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83B-AF15-4FAB-AA33-49DBF86E5601}" type="datetimeFigureOut">
              <a:rPr lang="cs-CZ" smtClean="0"/>
              <a:t>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79796-93A7-4F60-9588-D2F7703321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83B-AF15-4FAB-AA33-49DBF86E5601}" type="datetimeFigureOut">
              <a:rPr lang="cs-CZ" smtClean="0"/>
              <a:t>1.3.2014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79796-93A7-4F60-9588-D2F7703321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83B-AF15-4FAB-AA33-49DBF86E5601}" type="datetimeFigureOut">
              <a:rPr lang="cs-CZ" smtClean="0"/>
              <a:t>1.3.2014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79796-93A7-4F60-9588-D2F7703321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83B-AF15-4FAB-AA33-49DBF86E5601}" type="datetimeFigureOut">
              <a:rPr lang="cs-CZ" smtClean="0"/>
              <a:t>1.3.2014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79796-93A7-4F60-9588-D2F7703321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83B-AF15-4FAB-AA33-49DBF86E5601}" type="datetimeFigureOut">
              <a:rPr lang="cs-CZ" smtClean="0"/>
              <a:t>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79796-93A7-4F60-9588-D2F7703321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83B-AF15-4FAB-AA33-49DBF86E5601}" type="datetimeFigureOut">
              <a:rPr lang="cs-CZ" smtClean="0"/>
              <a:t>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79796-93A7-4F60-9588-D2F7703321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3D83B-AF15-4FAB-AA33-49DBF86E5601}" type="datetimeFigureOut">
              <a:rPr lang="cs-CZ" smtClean="0"/>
              <a:t>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79796-93A7-4F60-9588-D2F77033213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LIDOVÁ A POZDNÍ LATINA</a:t>
            </a:r>
            <a:r>
              <a:rPr lang="cs-CZ" sz="5300" dirty="0" smtClean="0"/>
              <a:t/>
            </a:r>
            <a:br>
              <a:rPr lang="cs-CZ" sz="5300" dirty="0" smtClean="0"/>
            </a:br>
            <a:r>
              <a:rPr lang="cs-CZ" b="1" dirty="0" smtClean="0"/>
              <a:t>teoretický úvod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764704"/>
            <a:ext cx="7992888" cy="84164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Přechodné období mezi antikou a středověkem seminář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475656" y="4941168"/>
            <a:ext cx="6296744" cy="841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Mgr. Silvie </a:t>
            </a:r>
            <a:r>
              <a:rPr kumimoji="0" lang="cs-C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Šimordová</a:t>
            </a: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Změny v syntaxi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925144"/>
          </a:xfrm>
        </p:spPr>
        <p:txBody>
          <a:bodyPr/>
          <a:lstStyle/>
          <a:p>
            <a:pPr lvl="0"/>
            <a:r>
              <a:rPr lang="cs-CZ" dirty="0"/>
              <a:t>zánik pádových koncovek vedl k fixování slovosledu latinské věty a místo slova ve větě se stalo ukazatelem jeho funkce (S-P-O)</a:t>
            </a:r>
          </a:p>
          <a:p>
            <a:pPr lvl="0"/>
            <a:r>
              <a:rPr lang="cs-CZ" dirty="0"/>
              <a:t>tendence zjednodušovat složitá souvětí, přestávají se používat vazby s infinitivem, místo toho jednodušší spojkové věty s </a:t>
            </a:r>
            <a:r>
              <a:rPr lang="cs-CZ" dirty="0" err="1"/>
              <a:t>qoud</a:t>
            </a:r>
            <a:endParaRPr lang="cs-CZ" dirty="0"/>
          </a:p>
          <a:p>
            <a:r>
              <a:rPr lang="cs-CZ" dirty="0"/>
              <a:t>nejčastěji se používalo </a:t>
            </a:r>
            <a:r>
              <a:rPr lang="cs-CZ" dirty="0" err="1"/>
              <a:t>quod</a:t>
            </a:r>
            <a:r>
              <a:rPr lang="cs-CZ" dirty="0"/>
              <a:t>, </a:t>
            </a:r>
            <a:r>
              <a:rPr lang="cs-CZ" dirty="0" err="1"/>
              <a:t>quia</a:t>
            </a:r>
            <a:r>
              <a:rPr lang="cs-CZ" dirty="0"/>
              <a:t> a </a:t>
            </a:r>
            <a:r>
              <a:rPr lang="cs-CZ" dirty="0" err="1"/>
              <a:t>quomodo</a:t>
            </a:r>
            <a:r>
              <a:rPr lang="cs-CZ" dirty="0"/>
              <a:t>, vznikaly i složené spojkové výrazy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Změny v lexiku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lvl="0"/>
            <a:r>
              <a:rPr lang="cs-CZ" sz="3600" dirty="0"/>
              <a:t>slovní zásoba lidové latiny se dosti lišila – vliv na to mělo jednak nahrazování slov nepravidelných tvary pravidelnými, dále se rozmohlo používání zdrobnělin a lidé přebírali mnohá slov ze svých rodných jazyk jazyků (různé germánské dialekty například</a:t>
            </a:r>
            <a:r>
              <a:rPr lang="cs-CZ" sz="3600" dirty="0" smtClean="0"/>
              <a:t>)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Ostrá, Růžena: Přehled vývoje románských jazyků I., Praha 1990.</a:t>
            </a:r>
          </a:p>
          <a:p>
            <a:pPr lvl="0"/>
            <a:r>
              <a:rPr lang="cs-CZ" dirty="0"/>
              <a:t>Herman, </a:t>
            </a:r>
            <a:r>
              <a:rPr lang="cs-CZ" dirty="0" err="1"/>
              <a:t>József</a:t>
            </a:r>
            <a:r>
              <a:rPr lang="cs-CZ" dirty="0"/>
              <a:t>: El </a:t>
            </a:r>
            <a:r>
              <a:rPr lang="cs-CZ" dirty="0" err="1"/>
              <a:t>latín</a:t>
            </a:r>
            <a:r>
              <a:rPr lang="cs-CZ" dirty="0"/>
              <a:t> </a:t>
            </a:r>
            <a:r>
              <a:rPr lang="cs-CZ" dirty="0" err="1"/>
              <a:t>vulgar</a:t>
            </a:r>
            <a:r>
              <a:rPr lang="cs-CZ" dirty="0"/>
              <a:t>, Barcelona 1997.</a:t>
            </a:r>
          </a:p>
          <a:p>
            <a:pPr lvl="0"/>
            <a:r>
              <a:rPr lang="cs-CZ" dirty="0" smtClean="0"/>
              <a:t>Novotný</a:t>
            </a:r>
            <a:r>
              <a:rPr lang="cs-CZ" dirty="0"/>
              <a:t>, František: historická mluvnice latinského jazyka, Praha 1955. </a:t>
            </a:r>
          </a:p>
          <a:p>
            <a:pPr lvl="0"/>
            <a:r>
              <a:rPr lang="cs-CZ" dirty="0" smtClean="0"/>
              <a:t>Zavadil</a:t>
            </a:r>
            <a:r>
              <a:rPr lang="cs-CZ" dirty="0"/>
              <a:t>, Bohumil: Vývoj španělského jazyka I., Praha 1998.</a:t>
            </a:r>
          </a:p>
          <a:p>
            <a:pPr lvl="0"/>
            <a:r>
              <a:rPr lang="cs-CZ" dirty="0"/>
              <a:t>Zavadil, Bohumil: Vývoj španělského jazyka II., Praha 2004.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lepusculus-originál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5656" y="836712"/>
            <a:ext cx="4800600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Příklad</a:t>
            </a:r>
            <a:endParaRPr lang="cs-CZ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7604" y="4731593"/>
            <a:ext cx="56007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028602"/>
            <a:ext cx="6840522" cy="2912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0157" y="1919089"/>
            <a:ext cx="7678267" cy="2950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Osnova</a:t>
            </a:r>
            <a:endParaRPr lang="cs-CZ" sz="4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r>
              <a:rPr lang="cs-CZ" sz="3600" dirty="0" smtClean="0"/>
              <a:t>Definice</a:t>
            </a:r>
          </a:p>
          <a:p>
            <a:r>
              <a:rPr lang="cs-CZ" sz="3600" dirty="0" smtClean="0"/>
              <a:t>Prameny poznání</a:t>
            </a:r>
          </a:p>
          <a:p>
            <a:r>
              <a:rPr lang="cs-CZ" sz="3600" dirty="0" smtClean="0"/>
              <a:t>Změny ve fonetice</a:t>
            </a:r>
          </a:p>
          <a:p>
            <a:r>
              <a:rPr lang="cs-CZ" sz="3600" dirty="0" smtClean="0"/>
              <a:t>Změny v morfologii</a:t>
            </a:r>
          </a:p>
          <a:p>
            <a:r>
              <a:rPr lang="cs-CZ" sz="3600" dirty="0" smtClean="0"/>
              <a:t>Změny v syntaxi</a:t>
            </a:r>
          </a:p>
          <a:p>
            <a:r>
              <a:rPr lang="cs-CZ" sz="3600" dirty="0" smtClean="0"/>
              <a:t>Změny v lexiku</a:t>
            </a:r>
          </a:p>
          <a:p>
            <a:r>
              <a:rPr lang="cs-CZ" sz="3600" dirty="0" smtClean="0"/>
              <a:t>Literatura</a:t>
            </a:r>
          </a:p>
          <a:p>
            <a:r>
              <a:rPr lang="cs-CZ" sz="3600" dirty="0" smtClean="0"/>
              <a:t>Příklad 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001419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lidová latina, neboli </a:t>
            </a:r>
            <a:r>
              <a:rPr lang="cs-CZ" i="1" dirty="0" err="1"/>
              <a:t>sermo</a:t>
            </a:r>
            <a:r>
              <a:rPr lang="cs-CZ" i="1" dirty="0"/>
              <a:t> </a:t>
            </a:r>
            <a:r>
              <a:rPr lang="cs-CZ" i="1" dirty="0" err="1"/>
              <a:t>vulgaris</a:t>
            </a:r>
            <a:r>
              <a:rPr lang="cs-CZ" dirty="0"/>
              <a:t>, je hovorovou obdobou latiny literární, je to jazyk nevzdělaných prostých lidí</a:t>
            </a:r>
          </a:p>
          <a:p>
            <a:pPr lvl="0"/>
            <a:r>
              <a:rPr lang="cs-CZ" dirty="0"/>
              <a:t>literární latina směřovala ke stálosti norem a k jejich kodifikaci, kdežto lidová latina byla otevřená změnám a vlivům odjinud a tíhla k </a:t>
            </a:r>
            <a:r>
              <a:rPr lang="cs-CZ" dirty="0" smtClean="0"/>
              <a:t>expresívnosti</a:t>
            </a:r>
          </a:p>
          <a:p>
            <a:pPr lvl="0"/>
            <a:r>
              <a:rPr lang="cs-CZ" dirty="0" smtClean="0"/>
              <a:t>s postupem času se zvyšoval počet mluvčích lidové latiny do té míry, že ovlivnila i normu používanou v pozdním období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Prameny poznání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80920" cy="4824536"/>
          </a:xfrm>
        </p:spPr>
        <p:txBody>
          <a:bodyPr>
            <a:normAutofit lnSpcReduction="10000"/>
          </a:bodyPr>
          <a:lstStyle/>
          <a:p>
            <a:pPr lvl="0"/>
            <a:r>
              <a:rPr lang="cs-CZ" u="sng" dirty="0"/>
              <a:t>přímé</a:t>
            </a:r>
            <a:r>
              <a:rPr lang="cs-CZ" dirty="0"/>
              <a:t> – ty, které zachycují bezprostřední znění mluveného jazyka a mají také původní podobu – hlavně nápisy; mezi přímé prameny můžeme řadit i odborné texty zachované ve středověkých rukopisech, jejichž autory byli lidé středních vrstev, řemeslníci, bez rétorického vzdělání, a také některé texty raně křesťanské</a:t>
            </a:r>
          </a:p>
          <a:p>
            <a:pPr lvl="0"/>
            <a:r>
              <a:rPr lang="cs-CZ" u="sng" dirty="0"/>
              <a:t>nepřímé</a:t>
            </a:r>
            <a:r>
              <a:rPr lang="cs-CZ" dirty="0"/>
              <a:t> – sem řadíme hlavně práce antických gramatiků a různé středověké </a:t>
            </a:r>
            <a:r>
              <a:rPr lang="cs-CZ" dirty="0" smtClean="0"/>
              <a:t>glosáře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Změny ve fonetice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640960" cy="5112568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lidová latina má silný důrazový přízvuk → v nepřízvučných slabikách dochází ke </a:t>
            </a:r>
            <a:r>
              <a:rPr lang="cs-CZ" dirty="0" smtClean="0"/>
              <a:t>změnám:</a:t>
            </a:r>
          </a:p>
          <a:p>
            <a:pPr lvl="1"/>
            <a:r>
              <a:rPr lang="cs-CZ" sz="2400" dirty="0" smtClean="0"/>
              <a:t>vypadávání  </a:t>
            </a:r>
            <a:r>
              <a:rPr lang="cs-CZ" sz="2400" b="1" dirty="0" smtClean="0">
                <a:solidFill>
                  <a:srgbClr val="FF0000"/>
                </a:solidFill>
              </a:rPr>
              <a:t>tabula  →  tabla</a:t>
            </a:r>
          </a:p>
          <a:p>
            <a:pPr lvl="1"/>
            <a:r>
              <a:rPr lang="cs-CZ" sz="2400" dirty="0" smtClean="0"/>
              <a:t>ztráta témbru </a:t>
            </a:r>
            <a:r>
              <a:rPr lang="cs-CZ" sz="2400" b="1" dirty="0" err="1" smtClean="0">
                <a:solidFill>
                  <a:srgbClr val="FF0000"/>
                </a:solidFill>
              </a:rPr>
              <a:t>dominum</a:t>
            </a:r>
            <a:r>
              <a:rPr lang="cs-CZ" sz="2400" b="1" dirty="0" smtClean="0">
                <a:solidFill>
                  <a:srgbClr val="FF0000"/>
                </a:solidFill>
              </a:rPr>
              <a:t>  →   </a:t>
            </a:r>
            <a:r>
              <a:rPr lang="cs-CZ" sz="2400" b="1" dirty="0" err="1" smtClean="0">
                <a:solidFill>
                  <a:srgbClr val="FF0000"/>
                </a:solidFill>
              </a:rPr>
              <a:t>domno</a:t>
            </a:r>
            <a:endParaRPr lang="cs-CZ" sz="2400" dirty="0" smtClean="0"/>
          </a:p>
          <a:p>
            <a:pPr lvl="1"/>
            <a:r>
              <a:rPr lang="cs-CZ" sz="2400" dirty="0" smtClean="0"/>
              <a:t>změny </a:t>
            </a:r>
            <a:r>
              <a:rPr lang="cs-CZ" sz="2400" dirty="0"/>
              <a:t>výslovnosti, atd</a:t>
            </a:r>
            <a:r>
              <a:rPr lang="cs-CZ" sz="2400" dirty="0" smtClean="0"/>
              <a:t>.</a:t>
            </a:r>
            <a:endParaRPr lang="cs-CZ" sz="2400" dirty="0"/>
          </a:p>
          <a:p>
            <a:pPr lvl="0"/>
            <a:r>
              <a:rPr lang="cs-CZ" dirty="0"/>
              <a:t>místo přízvuku se většinou nemění</a:t>
            </a:r>
          </a:p>
          <a:p>
            <a:pPr lvl="0"/>
            <a:r>
              <a:rPr lang="cs-CZ" dirty="0"/>
              <a:t>ve vokalickém systému se místo délky samohlásek se začala rozlišovat jejich otevřenost či </a:t>
            </a:r>
            <a:r>
              <a:rPr lang="cs-CZ" dirty="0" smtClean="0"/>
              <a:t>zavřenost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98100"/>
            <a:ext cx="8281562" cy="31710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24" y="548680"/>
            <a:ext cx="8820472" cy="5721499"/>
          </a:xfrm>
        </p:spPr>
        <p:txBody>
          <a:bodyPr/>
          <a:lstStyle/>
          <a:p>
            <a:pPr lvl="0"/>
            <a:r>
              <a:rPr lang="cs-CZ" dirty="0" smtClean="0"/>
              <a:t>přestávají se vyslovovat některé konsonanty, H ve všech pozicích, M, S a T na konci slov</a:t>
            </a:r>
          </a:p>
          <a:p>
            <a:pPr lvl="0"/>
            <a:r>
              <a:rPr lang="cs-CZ" dirty="0" smtClean="0"/>
              <a:t>zdvojené souhlásky se zjednodušují, souhláskové skupiny se zjednodušují </a:t>
            </a:r>
          </a:p>
          <a:p>
            <a:pPr lvl="0"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mensa  →  </a:t>
            </a:r>
            <a:r>
              <a:rPr lang="cs-CZ" b="1" dirty="0" err="1" smtClean="0">
                <a:solidFill>
                  <a:srgbClr val="FF0000"/>
                </a:solidFill>
              </a:rPr>
              <a:t>messa</a:t>
            </a:r>
            <a:r>
              <a:rPr lang="cs-CZ" b="1" dirty="0" smtClean="0">
                <a:solidFill>
                  <a:srgbClr val="FF0000"/>
                </a:solidFill>
              </a:rPr>
              <a:t> →  </a:t>
            </a:r>
            <a:r>
              <a:rPr lang="cs-CZ" b="1" dirty="0" err="1" smtClean="0">
                <a:solidFill>
                  <a:srgbClr val="FF0000"/>
                </a:solidFill>
              </a:rPr>
              <a:t>mesa</a:t>
            </a:r>
            <a:endParaRPr lang="cs-CZ" dirty="0" smtClean="0"/>
          </a:p>
          <a:p>
            <a:pPr lvl="0"/>
            <a:r>
              <a:rPr lang="cs-CZ" dirty="0" smtClean="0"/>
              <a:t>výslovnost latinského V se přiblížila výslovnosti B</a:t>
            </a:r>
          </a:p>
          <a:p>
            <a:pPr lvl="0"/>
            <a:r>
              <a:rPr lang="cs-CZ" dirty="0" smtClean="0"/>
              <a:t>v některých pozicích se palatalizují konsonanty jako K, T, G a D</a:t>
            </a:r>
          </a:p>
          <a:p>
            <a:pPr lvl="0" algn="ctr">
              <a:buNone/>
            </a:pPr>
            <a:r>
              <a:rPr lang="cs-CZ" b="1" dirty="0" err="1" smtClean="0">
                <a:solidFill>
                  <a:srgbClr val="FF0000"/>
                </a:solidFill>
              </a:rPr>
              <a:t>natione</a:t>
            </a:r>
            <a:r>
              <a:rPr lang="cs-CZ" b="1" dirty="0" smtClean="0">
                <a:solidFill>
                  <a:srgbClr val="FF0000"/>
                </a:solidFill>
              </a:rPr>
              <a:t>  →   </a:t>
            </a:r>
            <a:r>
              <a:rPr lang="cs-CZ" b="1" dirty="0" err="1" smtClean="0">
                <a:solidFill>
                  <a:srgbClr val="FF0000"/>
                </a:solidFill>
              </a:rPr>
              <a:t>nacione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Změny v morfologii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ve jmenné flexi dochází ke značnému zjednodušení – zaniká IV. a V. deklinace, stejně jako střední </a:t>
            </a:r>
            <a:r>
              <a:rPr lang="cs-CZ" dirty="0" smtClean="0"/>
              <a:t>rod</a:t>
            </a:r>
          </a:p>
          <a:p>
            <a:pPr lvl="0"/>
            <a:endParaRPr lang="cs-CZ" dirty="0" smtClean="0"/>
          </a:p>
          <a:p>
            <a:pPr lvl="0">
              <a:buNone/>
            </a:pPr>
            <a:endParaRPr lang="cs-CZ" dirty="0"/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vlivem </a:t>
            </a:r>
            <a:r>
              <a:rPr lang="cs-CZ" dirty="0"/>
              <a:t>hláskových změn dochází ke stírání rozdílů mezi některými pády, nefungují pádové koncovky a nejasnosti jsou i v užívání některých pádů</a:t>
            </a:r>
          </a:p>
          <a:p>
            <a:pPr lvl="0"/>
            <a:r>
              <a:rPr lang="cs-CZ" dirty="0" smtClean="0"/>
              <a:t>pády </a:t>
            </a:r>
            <a:r>
              <a:rPr lang="cs-CZ" dirty="0"/>
              <a:t>nahradily předložkové vazby a postavení slova ve </a:t>
            </a:r>
            <a:r>
              <a:rPr lang="cs-CZ" dirty="0" smtClean="0"/>
              <a:t>větě</a:t>
            </a:r>
          </a:p>
          <a:p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564904"/>
            <a:ext cx="8229600" cy="1166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404664"/>
            <a:ext cx="8568952" cy="619268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v oblasti zájmen došlo ke změnám hlavně v používání demonstrativ; krátká ukazovací zájmena typu </a:t>
            </a:r>
            <a:r>
              <a:rPr lang="cs-CZ" dirty="0" err="1"/>
              <a:t>is</a:t>
            </a:r>
            <a:r>
              <a:rPr lang="cs-CZ" dirty="0"/>
              <a:t>, hic a </a:t>
            </a:r>
            <a:r>
              <a:rPr lang="cs-CZ" dirty="0" err="1"/>
              <a:t>idem</a:t>
            </a:r>
            <a:r>
              <a:rPr lang="cs-CZ" dirty="0"/>
              <a:t> byla vytlačována zájmeny </a:t>
            </a:r>
            <a:r>
              <a:rPr lang="cs-CZ" dirty="0" err="1" smtClean="0"/>
              <a:t>ille</a:t>
            </a:r>
            <a:r>
              <a:rPr lang="cs-CZ" dirty="0" smtClean="0"/>
              <a:t>, </a:t>
            </a:r>
            <a:r>
              <a:rPr lang="cs-CZ" dirty="0" err="1"/>
              <a:t>iste</a:t>
            </a:r>
            <a:r>
              <a:rPr lang="cs-CZ" dirty="0"/>
              <a:t> a </a:t>
            </a:r>
            <a:r>
              <a:rPr lang="cs-CZ" dirty="0" err="1"/>
              <a:t>ipse</a:t>
            </a:r>
            <a:r>
              <a:rPr lang="cs-CZ" dirty="0"/>
              <a:t>, z nichž postupně vznikly členy určité</a:t>
            </a:r>
          </a:p>
          <a:p>
            <a:pPr lvl="0"/>
            <a:r>
              <a:rPr lang="cs-CZ" dirty="0"/>
              <a:t>systém slovesných časů a způsobů nedošel tak dramatických změn</a:t>
            </a:r>
          </a:p>
          <a:p>
            <a:pPr lvl="0"/>
            <a:r>
              <a:rPr lang="cs-CZ" dirty="0"/>
              <a:t>silná tendence nahrazovat nepravidelné tvary formami pravidelnými či jinými slovesy</a:t>
            </a:r>
          </a:p>
          <a:p>
            <a:pPr lvl="0"/>
            <a:r>
              <a:rPr lang="cs-CZ" dirty="0"/>
              <a:t>nově vznikl </a:t>
            </a:r>
            <a:r>
              <a:rPr lang="cs-CZ" dirty="0" err="1"/>
              <a:t>perifrastický</a:t>
            </a:r>
            <a:r>
              <a:rPr lang="cs-CZ" dirty="0"/>
              <a:t> obrat (</a:t>
            </a:r>
            <a:r>
              <a:rPr lang="cs-CZ" dirty="0" err="1"/>
              <a:t>habere</a:t>
            </a:r>
            <a:r>
              <a:rPr lang="cs-CZ" dirty="0"/>
              <a:t> + supinum) pro vyjádření předčasnosti před dějem přítomným, změnil se také způsob tvoření futura</a:t>
            </a:r>
          </a:p>
          <a:p>
            <a:pPr lvl="0"/>
            <a:r>
              <a:rPr lang="cs-CZ" dirty="0"/>
              <a:t>pasivum se začalo tvořit analyticky a přestala existovat deponentní </a:t>
            </a:r>
            <a:r>
              <a:rPr lang="cs-CZ" dirty="0" smtClean="0"/>
              <a:t>slovesa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315</Words>
  <Application>Microsoft Office PowerPoint</Application>
  <PresentationFormat>Předvádění na obrazovce (4:3)</PresentationFormat>
  <Paragraphs>58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LIDOVÁ A POZDNÍ LATINA teoretický úvod</vt:lpstr>
      <vt:lpstr>Osnova</vt:lpstr>
      <vt:lpstr>Definice</vt:lpstr>
      <vt:lpstr>Prameny poznání</vt:lpstr>
      <vt:lpstr>Změny ve fonetice</vt:lpstr>
      <vt:lpstr>Snímek 6</vt:lpstr>
      <vt:lpstr>Snímek 7</vt:lpstr>
      <vt:lpstr>Změny v morfologii</vt:lpstr>
      <vt:lpstr>Snímek 9</vt:lpstr>
      <vt:lpstr>Změny v syntaxi</vt:lpstr>
      <vt:lpstr>Změny v lexiku</vt:lpstr>
      <vt:lpstr>Literatura</vt:lpstr>
      <vt:lpstr>Příklad</vt:lpstr>
      <vt:lpstr>Snímek 14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LIDOVÁ A POZDNÍ LATINA teoretický úvod</dc:title>
  <dc:creator>NTB</dc:creator>
  <cp:lastModifiedBy>NTB</cp:lastModifiedBy>
  <cp:revision>10</cp:revision>
  <dcterms:created xsi:type="dcterms:W3CDTF">2014-03-01T14:47:18Z</dcterms:created>
  <dcterms:modified xsi:type="dcterms:W3CDTF">2014-03-01T16:08:43Z</dcterms:modified>
</cp:coreProperties>
</file>