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60" r:id="rId5"/>
    <p:sldId id="304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02" r:id="rId19"/>
    <p:sldId id="275" r:id="rId20"/>
    <p:sldId id="276" r:id="rId21"/>
    <p:sldId id="277" r:id="rId22"/>
    <p:sldId id="287" r:id="rId23"/>
    <p:sldId id="278" r:id="rId24"/>
    <p:sldId id="279" r:id="rId25"/>
    <p:sldId id="288" r:id="rId26"/>
    <p:sldId id="280" r:id="rId27"/>
    <p:sldId id="281" r:id="rId28"/>
    <p:sldId id="282" r:id="rId29"/>
    <p:sldId id="283" r:id="rId30"/>
    <p:sldId id="289" r:id="rId31"/>
    <p:sldId id="284" r:id="rId32"/>
    <p:sldId id="285" r:id="rId33"/>
    <p:sldId id="303" r:id="rId34"/>
    <p:sldId id="286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23" autoAdjust="0"/>
  </p:normalViewPr>
  <p:slideViewPr>
    <p:cSldViewPr>
      <p:cViewPr varScale="1">
        <p:scale>
          <a:sx n="38" d="100"/>
          <a:sy n="38" d="100"/>
        </p:scale>
        <p:origin x="-2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AD2F0-859F-4586-987C-692E074DA75B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B8E6-E782-4D4C-A6E1-C5DCE9D38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88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AB8E6-E782-4D4C-A6E1-C5DCE9D383A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33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AB8E6-E782-4D4C-A6E1-C5DCE9D383A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29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AB8E6-E782-4D4C-A6E1-C5DCE9D383A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7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16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24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48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1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26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3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28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91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12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74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33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DCD4E-EC02-4544-B8D3-BCDB17E70F3D}" type="datetimeFigureOut">
              <a:rPr lang="cs-CZ" smtClean="0"/>
              <a:t>13.3.2014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DA1DE-9C1E-45B0-B107-31B30BD67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63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České umění 19. století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6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68144" y="3212976"/>
            <a:ext cx="2952328" cy="364502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Zítek, Josef Schulz, Rudolfinum, 1876-1884</a:t>
            </a:r>
            <a:endParaRPr lang="cs-CZ" sz="3000" dirty="0"/>
          </a:p>
        </p:txBody>
      </p:sp>
      <p:pic>
        <p:nvPicPr>
          <p:cNvPr id="9220" name="Picture 4" descr="C:\Users\dejum22\Desktop\rudolfinu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9" y="188640"/>
            <a:ext cx="579556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ejum22\Desktop\59 Josef Zitek, Josef Schulz, Praha - Stare Mesto, Rudolfinum, 1867-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39"/>
            <a:ext cx="2212805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dejum22\Desktop\58 Josef Zitek, Josef Schulz, Praha - Stare Mesto, Rudolfinum, 1867-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3253" y="2674232"/>
            <a:ext cx="3016469" cy="471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5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5013176"/>
            <a:ext cx="7931224" cy="15841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Schulz, Národní muzeum, 1885-1891</a:t>
            </a:r>
            <a:endParaRPr lang="cs-CZ" sz="3000" dirty="0"/>
          </a:p>
        </p:txBody>
      </p:sp>
      <p:pic>
        <p:nvPicPr>
          <p:cNvPr id="10242" name="Picture 2" descr="C:\Users\dejum22\Desktop\schulzn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44" y="2060848"/>
            <a:ext cx="2360232" cy="24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esktop\narodni_muzeu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487144" cy="432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dirty="0" smtClean="0"/>
              <a:t>Malířství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1796 vzniká Společnost vlasteneckých přátel umění</a:t>
            </a:r>
          </a:p>
          <a:p>
            <a:r>
              <a:rPr lang="cs-CZ" sz="3000" dirty="0" smtClean="0"/>
              <a:t>Založila první veřejnou obrazárnu v Čechách</a:t>
            </a:r>
          </a:p>
          <a:p>
            <a:r>
              <a:rPr lang="cs-CZ" sz="3000" dirty="0" smtClean="0"/>
              <a:t>1799 založila výtvarnou  akademii, činnost zahajuje 1800, kresba</a:t>
            </a:r>
          </a:p>
          <a:p>
            <a:r>
              <a:rPr lang="cs-CZ" sz="3000" dirty="0" smtClean="0"/>
              <a:t>První ředitel:  Josef </a:t>
            </a:r>
            <a:r>
              <a:rPr lang="cs-CZ" sz="3000" dirty="0" err="1" smtClean="0"/>
              <a:t>Bergler</a:t>
            </a:r>
            <a:r>
              <a:rPr lang="cs-CZ" sz="3000" dirty="0" smtClean="0"/>
              <a:t> (1800-1829)</a:t>
            </a:r>
          </a:p>
          <a:p>
            <a:r>
              <a:rPr lang="cs-CZ" sz="3000" dirty="0" smtClean="0"/>
              <a:t>1806 založena krajinářská škola, vede Karel </a:t>
            </a:r>
            <a:r>
              <a:rPr lang="cs-CZ" sz="3000" dirty="0" err="1" smtClean="0"/>
              <a:t>Postl</a:t>
            </a:r>
            <a:r>
              <a:rPr lang="cs-CZ" sz="3000" dirty="0" smtClean="0"/>
              <a:t> 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64953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</a:t>
            </a:r>
            <a:r>
              <a:rPr lang="cs-CZ" sz="3000" dirty="0" err="1" smtClean="0"/>
              <a:t>Bergler</a:t>
            </a:r>
            <a:r>
              <a:rPr lang="cs-CZ" sz="3000" dirty="0" smtClean="0"/>
              <a:t>, Heřman po bitvě v </a:t>
            </a:r>
            <a:r>
              <a:rPr lang="cs-CZ" sz="3000" dirty="0" err="1" smtClean="0"/>
              <a:t>Teutoburském</a:t>
            </a:r>
            <a:r>
              <a:rPr lang="cs-CZ" sz="3000" dirty="0" smtClean="0"/>
              <a:t> lese, 1809</a:t>
            </a:r>
            <a:endParaRPr lang="cs-CZ" sz="3000" dirty="0"/>
          </a:p>
        </p:txBody>
      </p:sp>
      <p:pic>
        <p:nvPicPr>
          <p:cNvPr id="2050" name="Picture 2" descr="C:\Users\dejum22\Documents\aaazeškoly\19.stol\čes19stol\cam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82" y="188640"/>
            <a:ext cx="629075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9872" y="4077072"/>
            <a:ext cx="5724128" cy="2780928"/>
          </a:xfrm>
        </p:spPr>
        <p:txBody>
          <a:bodyPr>
            <a:noAutofit/>
          </a:bodyPr>
          <a:lstStyle/>
          <a:p>
            <a:r>
              <a:rPr lang="cs-CZ" sz="3000" dirty="0" smtClean="0"/>
              <a:t>Ludvík Kohl, Interiér chrámu sv. Víta, 1810-1816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V antickém paláci, 1818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Pohled do umělcova ateliéru, 1799</a:t>
            </a:r>
            <a:endParaRPr lang="cs-CZ" sz="3000" dirty="0"/>
          </a:p>
        </p:txBody>
      </p:sp>
      <p:pic>
        <p:nvPicPr>
          <p:cNvPr id="3074" name="Picture 2" descr="C:\Users\dejum22\Documents\aaazeškoly\19.stol\čes19stol\cam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9" y="4581128"/>
            <a:ext cx="2448272" cy="19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ocuments\aaazeškoly\19.stol\čes19stol\cam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1"/>
            <a:ext cx="2932830" cy="38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ocuments\aaazeškoly\19.stol\čes19stol\cam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0"/>
            <a:ext cx="2831583" cy="38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869160"/>
            <a:ext cx="8964488" cy="198884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Antonín Machek, Skupinový portrét rodiny Josefa Božka, po 1814</a:t>
            </a:r>
            <a:br>
              <a:rPr lang="cs-CZ" sz="3000" dirty="0" smtClean="0"/>
            </a:br>
            <a:r>
              <a:rPr lang="cs-CZ" sz="3000" dirty="0" smtClean="0"/>
              <a:t>Podobizna sochaře  Josefa Malínského, 1818</a:t>
            </a:r>
            <a:endParaRPr lang="cs-CZ" sz="3000" dirty="0"/>
          </a:p>
        </p:txBody>
      </p:sp>
      <p:pic>
        <p:nvPicPr>
          <p:cNvPr id="4098" name="Picture 2" descr="C:\Users\dejum22\Documents\aaazeškoly\19.stol\čes19stol\cam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056"/>
            <a:ext cx="37266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.stol\čes19stol\cam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1503"/>
            <a:ext cx="2950739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1268760"/>
            <a:ext cx="4392488" cy="5598367"/>
          </a:xfrm>
        </p:spPr>
        <p:txBody>
          <a:bodyPr>
            <a:norm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František </a:t>
            </a:r>
            <a:r>
              <a:rPr lang="cs-CZ" sz="3000" dirty="0" err="1" smtClean="0"/>
              <a:t>Tkadlík</a:t>
            </a:r>
            <a:r>
              <a:rPr lang="cs-CZ" sz="3000" dirty="0" smtClean="0"/>
              <a:t>, </a:t>
            </a:r>
            <a:r>
              <a:rPr lang="cs-CZ" sz="3000" dirty="0"/>
              <a:t>Italská krajina, </a:t>
            </a:r>
            <a:r>
              <a:rPr lang="cs-CZ" sz="3000" dirty="0" smtClean="0"/>
              <a:t>1833-1835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err="1" smtClean="0"/>
              <a:t>Enyó</a:t>
            </a:r>
            <a:r>
              <a:rPr lang="cs-CZ" sz="3000" dirty="0" smtClean="0"/>
              <a:t>, 1825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5124" name="Picture 4" descr="C:\Users\dejum22\Documents\aaazeškoly\19.stol\čes19stol\cam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4125"/>
            <a:ext cx="4164098" cy="314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908720"/>
            <a:ext cx="2376264" cy="199274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dejum22\Documents\aaazeškoly\ng\IMG_17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3822"/>
            <a:ext cx="4211960" cy="314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79208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Karel </a:t>
            </a:r>
            <a:r>
              <a:rPr lang="cs-CZ" sz="3000" dirty="0" err="1" smtClean="0"/>
              <a:t>Postl</a:t>
            </a:r>
            <a:r>
              <a:rPr lang="cs-CZ" sz="3000" dirty="0" smtClean="0"/>
              <a:t>, Čtyři denní doby, kol. 1810</a:t>
            </a:r>
            <a:endParaRPr lang="cs-CZ" sz="3000" dirty="0"/>
          </a:p>
        </p:txBody>
      </p:sp>
      <p:pic>
        <p:nvPicPr>
          <p:cNvPr id="6146" name="Picture 2" descr="C:\Users\dejum22\Documents\aaazeškoly\19.stol\čes19stol\cam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17" y="116632"/>
            <a:ext cx="3691119" cy="2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ocuments\aaazeškoly\19.stol\čes19stol\cam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721773" cy="27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ejum22\Documents\aaazeškoly\19.stol\čes19stol\cam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6" y="3071576"/>
            <a:ext cx="3694349" cy="27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esktop\Karel_Postl,_Čtyři_denní_doby,_no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71576"/>
            <a:ext cx="3651665" cy="280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656184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Caspar</a:t>
            </a:r>
            <a:r>
              <a:rPr lang="cs-CZ" sz="3000" dirty="0" smtClean="0"/>
              <a:t> David Friedrich, Severní moře v měsíční záři, vystaveno v Praze 1824</a:t>
            </a:r>
            <a:endParaRPr lang="cs-CZ" sz="3000" dirty="0"/>
          </a:p>
        </p:txBody>
      </p:sp>
      <p:pic>
        <p:nvPicPr>
          <p:cNvPr id="1026" name="Picture 2" descr="C:\Users\dejum22\Desktop\friedrsevmořevměszáři1824vpraz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9181"/>
            <a:ext cx="683849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1484784"/>
            <a:ext cx="4211960" cy="50405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Antonín Mánes, Krajina se zříceninou (opatství v </a:t>
            </a:r>
            <a:r>
              <a:rPr lang="cs-CZ" sz="3000" dirty="0" err="1" smtClean="0"/>
              <a:t>Kelso</a:t>
            </a:r>
            <a:r>
              <a:rPr lang="cs-CZ" sz="3000" dirty="0" smtClean="0"/>
              <a:t>), 1827-28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Křivoklát a Kokořín v bouři, 1934 </a:t>
            </a:r>
            <a:endParaRPr lang="cs-CZ" sz="3000" dirty="0"/>
          </a:p>
        </p:txBody>
      </p:sp>
      <p:pic>
        <p:nvPicPr>
          <p:cNvPr id="7170" name="Picture 2" descr="C:\Users\dejum22\Documents\aaazeškoly\19.stol\čes19stol\cem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608512" cy="32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jum22\Documents\aaazeškoly\19.stol\čes19stol\cem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8" y="3645062"/>
            <a:ext cx="4114312" cy="30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44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888432"/>
          </a:xfrm>
        </p:spPr>
        <p:txBody>
          <a:bodyPr>
            <a:normAutofit fontScale="90000"/>
          </a:bodyPr>
          <a:lstStyle/>
          <a:p>
            <a:pPr marL="0" indent="0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Architektura neoklasicismu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Architektura </a:t>
            </a:r>
            <a:r>
              <a:rPr lang="cs-CZ" dirty="0" smtClean="0"/>
              <a:t>romantického, přísného a pozdního </a:t>
            </a:r>
            <a:r>
              <a:rPr lang="cs-CZ" dirty="0"/>
              <a:t>historismu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429000"/>
            <a:ext cx="8229600" cy="272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/>
            </a:r>
            <a:br>
              <a:rPr lang="cs-CZ" sz="2800" dirty="0"/>
            </a:b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7498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1808" y="4941168"/>
            <a:ext cx="9225807" cy="183526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Josef </a:t>
            </a:r>
            <a:r>
              <a:rPr lang="cs-CZ" sz="3000" dirty="0"/>
              <a:t>Navrátil, Vodopád Mumlavy, </a:t>
            </a:r>
            <a:r>
              <a:rPr lang="cs-CZ" sz="3000" dirty="0" smtClean="0"/>
              <a:t>1850-1853</a:t>
            </a:r>
            <a:br>
              <a:rPr lang="cs-CZ" sz="3000" dirty="0" smtClean="0"/>
            </a:br>
            <a:r>
              <a:rPr lang="cs-CZ" sz="3000" dirty="0" smtClean="0"/>
              <a:t>                                         Hon na lišku, po 1850</a:t>
            </a:r>
            <a:br>
              <a:rPr lang="cs-CZ" sz="3000" dirty="0" smtClean="0"/>
            </a:br>
            <a:r>
              <a:rPr lang="cs-CZ" sz="3000" dirty="0" smtClean="0"/>
              <a:t>                               Vařený humr,  50. léta 19.st.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8197" name="Picture 5" descr="C:\Users\dejum22\Documents\aaazeškoly\19.stol\čes19stol\cem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417"/>
            <a:ext cx="2891244" cy="236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ocuments\aaazeškoly\ng\IMG_1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62" y="3536259"/>
            <a:ext cx="2736304" cy="12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476672"/>
            <a:ext cx="1944216" cy="2011189"/>
          </a:xfrm>
        </p:spPr>
        <p:txBody>
          <a:bodyPr/>
          <a:lstStyle/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endParaRPr lang="cs-CZ" sz="3000" dirty="0" smtClean="0"/>
          </a:p>
          <a:p>
            <a:pPr marL="0" indent="0">
              <a:buNone/>
            </a:pPr>
            <a:endParaRPr lang="cs-CZ" sz="3000" dirty="0" smtClean="0"/>
          </a:p>
          <a:p>
            <a:endParaRPr lang="cs-CZ" dirty="0"/>
          </a:p>
        </p:txBody>
      </p:sp>
      <p:pic>
        <p:nvPicPr>
          <p:cNvPr id="2052" name="Picture 4" descr="C:\Users\dejum22\Documents\aaazeškoly\ng\IMG_1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097"/>
            <a:ext cx="3672408" cy="466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3526195"/>
            <a:ext cx="4464495" cy="3331805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Mánes,  studie postav</a:t>
            </a:r>
            <a:br>
              <a:rPr lang="cs-CZ" sz="3000" dirty="0" smtClean="0"/>
            </a:br>
            <a:r>
              <a:rPr lang="cs-CZ" sz="3000" dirty="0" smtClean="0"/>
              <a:t>Prapor jednoty Říp v Roudnici, 1864</a:t>
            </a:r>
            <a:br>
              <a:rPr lang="cs-CZ" sz="3000" dirty="0" smtClean="0"/>
            </a:br>
            <a:r>
              <a:rPr lang="cs-CZ" sz="3000" dirty="0" smtClean="0"/>
              <a:t>medailon z cyklu Měsíců pro Staroměstský orloj, 60.léta</a:t>
            </a:r>
            <a:endParaRPr lang="cs-CZ" sz="3000" dirty="0"/>
          </a:p>
        </p:txBody>
      </p:sp>
      <p:pic>
        <p:nvPicPr>
          <p:cNvPr id="5" name="Picture 3" descr="C:\Users\dejum22\Desktop\Josef Mánes, Veruna Čudov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3" y="404664"/>
            <a:ext cx="1595408" cy="21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ocuments\aaazeškoly\19.stol\čes19stol\cm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20" y="404664"/>
            <a:ext cx="1624674" cy="21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jum22\Documents\aaazeškoly\19.stol\čes19stol\cm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6" y="3140968"/>
            <a:ext cx="3475038" cy="35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ocuments\aaazeškoly\19.stol\čes19stol\cm40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8147"/>
            <a:ext cx="3712464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9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4464496"/>
            <a:ext cx="3240360" cy="249289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Mánes, Josefina, 1855</a:t>
            </a:r>
            <a:endParaRPr lang="cs-CZ" sz="3000" dirty="0"/>
          </a:p>
        </p:txBody>
      </p:sp>
      <p:pic>
        <p:nvPicPr>
          <p:cNvPr id="4" name="Picture 2" descr="C:\Users\dejum22\Documents\aaazeškoly\19.stol\čes19stol\cm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5121"/>
            <a:ext cx="4752528" cy="601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1664804"/>
            <a:ext cx="3523937" cy="51415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Mánes,</a:t>
            </a:r>
            <a:br>
              <a:rPr lang="cs-CZ" sz="3000" dirty="0" smtClean="0"/>
            </a:br>
            <a:r>
              <a:rPr lang="cs-CZ" sz="3000" dirty="0" smtClean="0"/>
              <a:t>Labská krajina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 </a:t>
            </a:r>
            <a:r>
              <a:rPr lang="cs-CZ" sz="3000" dirty="0"/>
              <a:t>Řipský kraj </a:t>
            </a:r>
            <a:r>
              <a:rPr lang="cs-CZ" sz="3000" dirty="0" smtClean="0"/>
              <a:t>1863</a:t>
            </a:r>
            <a:endParaRPr lang="cs-CZ" sz="3000" dirty="0"/>
          </a:p>
        </p:txBody>
      </p:sp>
      <p:pic>
        <p:nvPicPr>
          <p:cNvPr id="2052" name="Picture 4" descr="C:\Users\dejum22\Documents\aaazeškoly\ng\IMG_1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1" y="260648"/>
            <a:ext cx="483963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jum22\Documents\aaazeškoly\19.stol\čes19stol\cm4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9" y="3501008"/>
            <a:ext cx="477214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692696"/>
            <a:ext cx="3779912" cy="59046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Adolf Kosárek, Osamělá krajina (Selská svatba), 1858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Bažina v horách (Mlhy v Krkonoších), 1859</a:t>
            </a:r>
            <a:endParaRPr lang="cs-CZ" sz="3000" dirty="0"/>
          </a:p>
        </p:txBody>
      </p:sp>
      <p:pic>
        <p:nvPicPr>
          <p:cNvPr id="3074" name="Picture 2" descr="C:\Users\dejum22\Documents\aaazeškoly\19.stol\čes19stol\cm5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025"/>
            <a:ext cx="5184576" cy="309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ocuments\aaazeškoly\ng\IMG_16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524619"/>
            <a:ext cx="5148064" cy="30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Realistická malba a příklon k Francii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420888"/>
            <a:ext cx="9144000" cy="4437112"/>
          </a:xfrm>
        </p:spPr>
        <p:txBody>
          <a:bodyPr/>
          <a:lstStyle/>
          <a:p>
            <a:r>
              <a:rPr lang="cs-CZ" dirty="0" smtClean="0"/>
              <a:t>V 50. a 60. letech vystavují na pařížských Salonech např. Jaroslav Čermák, Soběslav </a:t>
            </a:r>
            <a:r>
              <a:rPr lang="cs-CZ" dirty="0" err="1" smtClean="0"/>
              <a:t>Hippolit</a:t>
            </a:r>
            <a:r>
              <a:rPr lang="cs-CZ" dirty="0" smtClean="0"/>
              <a:t> Pinkas, Viktor Barvitius </a:t>
            </a:r>
          </a:p>
          <a:p>
            <a:r>
              <a:rPr lang="cs-CZ" dirty="0" smtClean="0"/>
              <a:t>na Salonu odmítnutých 1863 je Pinkasův Dřevorubec a smrt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93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5301208"/>
            <a:ext cx="9396536" cy="15567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Soběslav </a:t>
            </a:r>
            <a:r>
              <a:rPr lang="cs-CZ" sz="3000" dirty="0" err="1" smtClean="0"/>
              <a:t>Hippolit</a:t>
            </a:r>
            <a:r>
              <a:rPr lang="cs-CZ" sz="3000" dirty="0" smtClean="0"/>
              <a:t> Pinkas, V ateliéru, 1854</a:t>
            </a:r>
            <a:br>
              <a:rPr lang="cs-CZ" sz="3000" dirty="0" smtClean="0"/>
            </a:br>
            <a:r>
              <a:rPr lang="cs-CZ" sz="3000" dirty="0" smtClean="0"/>
              <a:t>Pasačka z </a:t>
            </a:r>
            <a:r>
              <a:rPr lang="cs-CZ" sz="3000" dirty="0" err="1" smtClean="0"/>
              <a:t>Marlotte</a:t>
            </a:r>
            <a:r>
              <a:rPr lang="cs-CZ" sz="3000" dirty="0" smtClean="0"/>
              <a:t>, 1857</a:t>
            </a:r>
            <a:endParaRPr lang="cs-CZ" sz="3000" dirty="0"/>
          </a:p>
        </p:txBody>
      </p:sp>
      <p:pic>
        <p:nvPicPr>
          <p:cNvPr id="4098" name="Picture 2" descr="C:\Users\dejum22\Documents\aaazeškoly\19.stol\čes19stol\cm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8" y="908720"/>
            <a:ext cx="4620768" cy="37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.stol\čes19stol\cm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76" y="404665"/>
            <a:ext cx="384086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128" y="1340768"/>
            <a:ext cx="3096344" cy="55172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Viktor Barvitius, Čtvrtek ve Stromovce, 1860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Place de la Concorde, 1866</a:t>
            </a:r>
            <a:endParaRPr lang="cs-CZ" sz="3000" dirty="0"/>
          </a:p>
        </p:txBody>
      </p:sp>
      <p:pic>
        <p:nvPicPr>
          <p:cNvPr id="5122" name="Picture 2" descr="C:\Users\dejum22\Documents\aaazeškoly\19.stol\čes19stol\cm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4" y="188640"/>
            <a:ext cx="5152504" cy="295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ocuments\aaazeškoly\19.stol\čes19stol\cm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3936"/>
            <a:ext cx="5112568" cy="32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2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412776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Karel Purkyně, Podobizna rodiny řezbáře Vorlíčka, 1859-1860</a:t>
            </a:r>
            <a:br>
              <a:rPr lang="cs-CZ" sz="3000" dirty="0" smtClean="0"/>
            </a:br>
            <a:r>
              <a:rPr lang="cs-CZ" sz="3000" dirty="0" smtClean="0"/>
              <a:t>Podobizna kováře Jecha, 1860</a:t>
            </a:r>
            <a:endParaRPr lang="cs-CZ" sz="3000" dirty="0"/>
          </a:p>
        </p:txBody>
      </p:sp>
      <p:pic>
        <p:nvPicPr>
          <p:cNvPr id="6146" name="Picture 2" descr="C:\Users\dejum22\Documents\aaazeškoly\19.stol\čes19stol\cm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3" y="288776"/>
            <a:ext cx="3752221" cy="50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ocuments\aaazeškoly\19.stol\čes19stol\cm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8032"/>
            <a:ext cx="392757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3407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Karel Purkyně, Sova sněžná, 1862</a:t>
            </a:r>
            <a:br>
              <a:rPr lang="cs-CZ" sz="3000" dirty="0" smtClean="0"/>
            </a:br>
            <a:r>
              <a:rPr lang="cs-CZ" sz="3000" dirty="0" smtClean="0"/>
              <a:t>Zátiší s koroptvemi, 1861</a:t>
            </a:r>
            <a:endParaRPr lang="cs-CZ" sz="3000" dirty="0"/>
          </a:p>
        </p:txBody>
      </p:sp>
      <p:pic>
        <p:nvPicPr>
          <p:cNvPr id="7170" name="Picture 2" descr="C:\Users\dejum22\Documents\aaazeškoly\19.stol\čes19stol\cm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8640"/>
            <a:ext cx="3744417" cy="4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jum22\Documents\aaazeškoly\19.stol\06ces2pol19\c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27" y="260648"/>
            <a:ext cx="361420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10527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Johann Philipp </a:t>
            </a:r>
            <a:r>
              <a:rPr lang="cs-CZ" sz="3000" dirty="0" err="1" smtClean="0"/>
              <a:t>Joendl</a:t>
            </a:r>
            <a:r>
              <a:rPr lang="cs-CZ" sz="3000" dirty="0" smtClean="0"/>
              <a:t>, Zámek Kačina, 1806-1822</a:t>
            </a:r>
            <a:endParaRPr lang="cs-CZ" sz="3000" dirty="0"/>
          </a:p>
        </p:txBody>
      </p:sp>
      <p:pic>
        <p:nvPicPr>
          <p:cNvPr id="1030" name="Picture 6" descr="C:\Users\dejum22\Desktop\images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46" y="724744"/>
            <a:ext cx="4182441" cy="12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ejum22\Desktop\kačin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2" y="548680"/>
            <a:ext cx="397159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dejum22\Desktop\kač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8" y="2708920"/>
            <a:ext cx="601748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dejum22\Desktop\v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548" y="4171563"/>
            <a:ext cx="2178924" cy="14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19.století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Obnovena krajinářská škola: Julius Mařák (1887-1900)</a:t>
            </a:r>
          </a:p>
          <a:p>
            <a:r>
              <a:rPr lang="cs-CZ" dirty="0" smtClean="0"/>
              <a:t>Noví profesoři na Akademii od 80.let:</a:t>
            </a:r>
          </a:p>
          <a:p>
            <a:pPr marL="0" indent="0">
              <a:buNone/>
            </a:pPr>
            <a:r>
              <a:rPr lang="cs-CZ" dirty="0" smtClean="0"/>
              <a:t>       František </a:t>
            </a:r>
            <a:r>
              <a:rPr lang="cs-CZ" dirty="0" err="1" smtClean="0"/>
              <a:t>Sequens</a:t>
            </a:r>
            <a:r>
              <a:rPr lang="cs-CZ" dirty="0" smtClean="0"/>
              <a:t> (</a:t>
            </a:r>
            <a:r>
              <a:rPr lang="cs-CZ" dirty="0" err="1" smtClean="0"/>
              <a:t>nábož.a</a:t>
            </a:r>
            <a:r>
              <a:rPr lang="cs-CZ" dirty="0" smtClean="0"/>
              <a:t> </a:t>
            </a:r>
            <a:r>
              <a:rPr lang="cs-CZ" dirty="0" err="1" smtClean="0"/>
              <a:t>hist.malba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      Maxmilián </a:t>
            </a:r>
            <a:r>
              <a:rPr lang="cs-CZ" dirty="0" err="1" smtClean="0"/>
              <a:t>Pirner</a:t>
            </a:r>
            <a:r>
              <a:rPr lang="cs-CZ" dirty="0" smtClean="0"/>
              <a:t>(žánrová malba)</a:t>
            </a:r>
          </a:p>
          <a:p>
            <a:pPr marL="0" indent="0">
              <a:buNone/>
            </a:pPr>
            <a:r>
              <a:rPr lang="cs-CZ" dirty="0" smtClean="0"/>
              <a:t>       Václav Brožík</a:t>
            </a:r>
          </a:p>
          <a:p>
            <a:pPr marL="0" indent="0">
              <a:buNone/>
            </a:pPr>
            <a:r>
              <a:rPr lang="cs-CZ" dirty="0" smtClean="0"/>
              <a:t>       Vojtěch Hynais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05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Julius Mařák, Lesní interiér, 70.léta</a:t>
            </a:r>
            <a:br>
              <a:rPr lang="cs-CZ" sz="3000" dirty="0" smtClean="0"/>
            </a:br>
            <a:r>
              <a:rPr lang="cs-CZ" sz="3000" dirty="0" smtClean="0"/>
              <a:t>Šumavský prales za bouře, 1891-1892</a:t>
            </a:r>
            <a:endParaRPr lang="cs-CZ" sz="3000" dirty="0"/>
          </a:p>
        </p:txBody>
      </p:sp>
      <p:pic>
        <p:nvPicPr>
          <p:cNvPr id="8194" name="Picture 2" descr="C:\Users\dejum22\Documents\aaazeškoly\19.stol\čes19stol\cn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4" y="908720"/>
            <a:ext cx="30129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jum22\Documents\aaazeškoly\19.stol\čes19stol\cn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00" y="390794"/>
            <a:ext cx="57115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0"/>
            <a:ext cx="3610744" cy="685800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Antonín </a:t>
            </a:r>
            <a:r>
              <a:rPr lang="cs-CZ" sz="3000" dirty="0" err="1" smtClean="0"/>
              <a:t>Chitussi</a:t>
            </a:r>
            <a:r>
              <a:rPr lang="cs-CZ" sz="3000" dirty="0" smtClean="0"/>
              <a:t>, Rybník Utopenec, 1887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Výlov rybníka v jižních Čechách, 1886 </a:t>
            </a:r>
            <a:endParaRPr lang="cs-CZ" sz="3000" dirty="0"/>
          </a:p>
        </p:txBody>
      </p:sp>
      <p:pic>
        <p:nvPicPr>
          <p:cNvPr id="3075" name="Picture 3" descr="C:\Users\dejum22\Desktop\chitvýlovrybvjižčechách18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46821"/>
            <a:ext cx="3888432" cy="322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jum22\Documents\aaazeškoly\19.stol\čes19stol\cn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90"/>
            <a:ext cx="3888432" cy="312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8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5736" y="5157192"/>
            <a:ext cx="8634735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Antonín Slavíček, Les, 1905</a:t>
            </a:r>
            <a:br>
              <a:rPr lang="cs-CZ" sz="3000" dirty="0" smtClean="0"/>
            </a:br>
            <a:r>
              <a:rPr lang="cs-CZ" sz="3000" dirty="0" smtClean="0"/>
              <a:t>                       Mračna, 1904</a:t>
            </a:r>
            <a:endParaRPr lang="cs-CZ" sz="3000" dirty="0"/>
          </a:p>
        </p:txBody>
      </p:sp>
      <p:pic>
        <p:nvPicPr>
          <p:cNvPr id="2050" name="Picture 2" descr="C:\Users\dejum22\Desktop\slav1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52541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jum22\Desktop\slav1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21875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0801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Vojtěch Hynais, Paridův soud, 1893</a:t>
            </a:r>
            <a:endParaRPr lang="cs-CZ" sz="3000" dirty="0"/>
          </a:p>
        </p:txBody>
      </p:sp>
      <p:pic>
        <p:nvPicPr>
          <p:cNvPr id="10242" name="Picture 2" descr="C:\Users\dejum22\Documents\aaazeškoly\19.stol\čes19stol\cn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88115" cy="47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9361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Vojtěch Hynais, Opona Národního divadla, 1882</a:t>
            </a:r>
            <a:endParaRPr lang="cs-CZ" sz="3000" dirty="0"/>
          </a:p>
        </p:txBody>
      </p:sp>
      <p:pic>
        <p:nvPicPr>
          <p:cNvPr id="4099" name="Picture 3" descr="C:\Users\dejum22\Desktop\F784_Narodni_Divadlo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7" y="195840"/>
            <a:ext cx="8396082" cy="553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Václav Brožík,  Odsouzení mistra Jana Husa na koncilu kostnickém, 1883</a:t>
            </a:r>
            <a:endParaRPr lang="cs-CZ" sz="3000" dirty="0"/>
          </a:p>
        </p:txBody>
      </p:sp>
      <p:pic>
        <p:nvPicPr>
          <p:cNvPr id="5122" name="Picture 2" descr="C:\Users\dejum22\Documents\aaazeškoly\19.stol\čes19stol\cn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9400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1967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Mikoláš Aleš, U hrobu božího bojovníka, 1877</a:t>
            </a:r>
            <a:endParaRPr lang="cs-CZ" sz="3000" dirty="0"/>
          </a:p>
        </p:txBody>
      </p:sp>
      <p:pic>
        <p:nvPicPr>
          <p:cNvPr id="5" name="Picture 2" descr="C:\Users\dejum22\Documents\aaazeškoly\19.stol\čes19stol\cn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7318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9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7008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Mikoláš Aleš, Čtyřdílná zástěna se symboly živlů, 1878</a:t>
            </a:r>
            <a:endParaRPr lang="cs-CZ" sz="3000" dirty="0"/>
          </a:p>
        </p:txBody>
      </p:sp>
      <p:pic>
        <p:nvPicPr>
          <p:cNvPr id="7170" name="Picture 2" descr="C:\Users\dejum22\Documents\aaazeškoly\19.stol\čes19stol\cn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773161" cy="45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Maxmilián </a:t>
            </a:r>
            <a:r>
              <a:rPr lang="cs-CZ" sz="3000" dirty="0" err="1" smtClean="0"/>
              <a:t>Pirner</a:t>
            </a:r>
            <a:r>
              <a:rPr lang="cs-CZ" sz="3000" dirty="0" smtClean="0"/>
              <a:t>, Finis, 1887</a:t>
            </a:r>
            <a:endParaRPr lang="cs-CZ" sz="3000" dirty="0"/>
          </a:p>
        </p:txBody>
      </p:sp>
      <p:pic>
        <p:nvPicPr>
          <p:cNvPr id="8194" name="Picture 2" descr="C:\Users\dejum22\Desktop\pirnerfinis18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360"/>
            <a:ext cx="7191978" cy="540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158481"/>
            <a:ext cx="9144000" cy="16995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Lednice: Josef </a:t>
            </a:r>
            <a:r>
              <a:rPr lang="cs-CZ" sz="3000" dirty="0" err="1" smtClean="0"/>
              <a:t>Hardtmuth</a:t>
            </a:r>
            <a:r>
              <a:rPr lang="cs-CZ" sz="3000" dirty="0" smtClean="0"/>
              <a:t>, Turecká věž, 1797-1804</a:t>
            </a:r>
            <a:r>
              <a:rPr lang="cs-CZ" sz="3000" dirty="0"/>
              <a:t>, Kolonáda, </a:t>
            </a:r>
            <a:r>
              <a:rPr lang="cs-CZ" sz="3000" dirty="0" smtClean="0"/>
              <a:t>1810-1917, Dianin chrám</a:t>
            </a:r>
            <a:r>
              <a:rPr lang="cs-CZ" sz="3000" dirty="0"/>
              <a:t>, 1810-1812</a:t>
            </a:r>
            <a:r>
              <a:rPr lang="cs-CZ" sz="3000" dirty="0" smtClean="0"/>
              <a:t>; Josef Franz </a:t>
            </a:r>
            <a:r>
              <a:rPr lang="cs-CZ" sz="3000" dirty="0" err="1" smtClean="0"/>
              <a:t>Engel</a:t>
            </a:r>
            <a:r>
              <a:rPr lang="cs-CZ" sz="3000" dirty="0" smtClean="0"/>
              <a:t>, Chrám Tří Grácií, 1824-1825</a:t>
            </a:r>
            <a:endParaRPr lang="cs-CZ" sz="3000" dirty="0"/>
          </a:p>
        </p:txBody>
      </p:sp>
      <p:pic>
        <p:nvPicPr>
          <p:cNvPr id="3074" name="Picture 2" descr="C:\Users\dejum22\Desktop\250px-Chrám_Diany_-_Rendez-vous_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36" y="3068960"/>
            <a:ext cx="2547266" cy="21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esktop\kolonada_na_rajst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39" y="116632"/>
            <a:ext cx="4123315" cy="22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esktop\Tri-Graci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66" y="2708920"/>
            <a:ext cx="3675259" cy="2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jum22\Desktop\minaret-lednice-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1744210" cy="272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cs-CZ" dirty="0" smtClean="0"/>
              <a:t>Sochařství 19.století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cs-CZ" dirty="0" smtClean="0"/>
              <a:t>Málo sochařských zakázek, hlavně náhrobky, později pomníky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28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18534"/>
            <a:ext cx="8229600" cy="203946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Václav </a:t>
            </a:r>
            <a:r>
              <a:rPr lang="cs-CZ" sz="3000" dirty="0" err="1" smtClean="0"/>
              <a:t>Prachner</a:t>
            </a:r>
            <a:r>
              <a:rPr lang="cs-CZ" sz="3000" dirty="0" smtClean="0"/>
              <a:t>, Alegorie Vltavy, 1818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Náhrobek pasovského  biskupa Leopolda </a:t>
            </a:r>
            <a:r>
              <a:rPr lang="cs-CZ" sz="3000" dirty="0" err="1" smtClean="0"/>
              <a:t>Thun</a:t>
            </a:r>
            <a:r>
              <a:rPr lang="cs-CZ" sz="3000" dirty="0" smtClean="0"/>
              <a:t> </a:t>
            </a:r>
            <a:r>
              <a:rPr lang="cs-CZ" sz="3000" dirty="0" err="1" smtClean="0"/>
              <a:t>Hohensteina</a:t>
            </a:r>
            <a:r>
              <a:rPr lang="cs-CZ" sz="3000" dirty="0" smtClean="0"/>
              <a:t>, 1831</a:t>
            </a:r>
            <a:endParaRPr lang="cs-CZ" sz="3000" dirty="0"/>
          </a:p>
        </p:txBody>
      </p:sp>
      <p:pic>
        <p:nvPicPr>
          <p:cNvPr id="9218" name="Picture 2" descr="C:\Users\dejum22\Desktop\prachner kašna 18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48680"/>
            <a:ext cx="2742704" cy="41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jum22\Desktop\544-Thun-Hohenstein1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648224" cy="448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34211"/>
            <a:ext cx="3672408" cy="3323789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Václav Levý, Adam a Eva, 1849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Čertovy hlavy u Želíz a skupina pěti hlav u Liběchova, asi 1841-1845</a:t>
            </a:r>
            <a:endParaRPr lang="cs-CZ" sz="3000" dirty="0"/>
          </a:p>
        </p:txBody>
      </p:sp>
      <p:pic>
        <p:nvPicPr>
          <p:cNvPr id="10242" name="Picture 2" descr="C:\Users\dejum22\Desktop\13.V.Levý, Adam a Ev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9" y="332656"/>
            <a:ext cx="2668681" cy="296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esktop\lev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33" y="332656"/>
            <a:ext cx="462908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ejum22\Desktop\levy_vaclav-_soc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36" y="3534210"/>
            <a:ext cx="4320480" cy="293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797152"/>
            <a:ext cx="9144000" cy="2060848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Josef a Emanuel Maxové, Pomník maršála Radeckého,  1853-1858</a:t>
            </a:r>
            <a:br>
              <a:rPr lang="cs-CZ" sz="3000" dirty="0" smtClean="0"/>
            </a:br>
            <a:r>
              <a:rPr lang="cs-CZ" sz="3000" dirty="0" smtClean="0"/>
              <a:t>Hold českých stavů s jezdeckou sochou císaře Františka I, 1844-1846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11266" name="Picture 2" descr="C:\Users\dejum22\Desktop\radetzky-lapidarium-praha-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3958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dejum22\Desktop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24" y="201732"/>
            <a:ext cx="3456384" cy="45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1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3968" y="3284984"/>
            <a:ext cx="4402832" cy="33843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Václav Myslbek, Oddanost, 1884</a:t>
            </a:r>
            <a:endParaRPr lang="cs-CZ" sz="3000" dirty="0"/>
          </a:p>
        </p:txBody>
      </p:sp>
      <p:pic>
        <p:nvPicPr>
          <p:cNvPr id="12290" name="Picture 2" descr="C:\Users\dejum22\Desktop\odanost1880-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39"/>
            <a:ext cx="4104456" cy="653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25144"/>
            <a:ext cx="8229600" cy="14401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Václav Myslbek, Hudba, jedna z přípravných studií a definitivní plastika, 1907</a:t>
            </a:r>
            <a:endParaRPr lang="cs-CZ" sz="3000" dirty="0"/>
          </a:p>
        </p:txBody>
      </p:sp>
      <p:pic>
        <p:nvPicPr>
          <p:cNvPr id="13314" name="Picture 2" descr="C:\Users\dejum22\Desktop\hudb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2618914" cy="4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jum22\Desktop\j-v-myslbekhud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04" y="260648"/>
            <a:ext cx="2300809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66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346646"/>
            <a:ext cx="3394720" cy="639472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Václav Myslbek,  náhrobek kardinála </a:t>
            </a:r>
            <a:r>
              <a:rPr lang="cs-CZ" sz="3000" smtClean="0"/>
              <a:t>Bedřicha Josefa Schwarzenberga</a:t>
            </a:r>
            <a:r>
              <a:rPr lang="cs-CZ" sz="3000" dirty="0" smtClean="0"/>
              <a:t>, 1892</a:t>
            </a:r>
            <a:endParaRPr lang="cs-CZ" sz="3000" dirty="0"/>
          </a:p>
        </p:txBody>
      </p:sp>
      <p:pic>
        <p:nvPicPr>
          <p:cNvPr id="14338" name="Picture 2" descr="C:\Users\dejum22\Desktop\07 myslbek, n. bedricha schwarzenberga, 1892-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4016"/>
            <a:ext cx="4763827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4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128" y="1844824"/>
            <a:ext cx="3168352" cy="48245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Franz Beer, Zámek Hluboká nad Vltavou, 1840-1871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Skleník, 1845-1847</a:t>
            </a:r>
            <a:endParaRPr lang="cs-CZ" sz="3000" dirty="0"/>
          </a:p>
        </p:txBody>
      </p:sp>
      <p:pic>
        <p:nvPicPr>
          <p:cNvPr id="1026" name="Picture 2" descr="C:\Users\dejum22\Desktop\61-H05_5844_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5461451" cy="363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esktop\00002281f_44f6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53" y="4509120"/>
            <a:ext cx="2717043" cy="20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4941168"/>
            <a:ext cx="9143999" cy="19168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Karl </a:t>
            </a:r>
            <a:r>
              <a:rPr lang="cs-CZ" sz="3000" dirty="0" err="1" smtClean="0"/>
              <a:t>Roesner</a:t>
            </a:r>
            <a:r>
              <a:rPr lang="cs-CZ" sz="3000" dirty="0" smtClean="0"/>
              <a:t>, Ignác Ullmann, Kostel Cyrila a Metoděje, Praha Karlín, 1854-1863</a:t>
            </a:r>
            <a:endParaRPr lang="cs-CZ" sz="3000" dirty="0"/>
          </a:p>
        </p:txBody>
      </p:sp>
      <p:pic>
        <p:nvPicPr>
          <p:cNvPr id="5122" name="Picture 2" descr="C:\Users\dejum22\Desktop\kostcyrila a metullmann1854-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" y="71019"/>
            <a:ext cx="5195842" cy="429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esktop\32 Karl Roesner, Ignac Ullmann, Parah - Karlin, chram sv. Cyrila a Metodeje, interier,  1854-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87" y="764704"/>
            <a:ext cx="3488093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671" y="5157192"/>
            <a:ext cx="8363272" cy="14401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Antonín Barvitius, Ignác Ullmann, Lannova vila, Praha Bubeneč, 1870-1872</a:t>
            </a:r>
            <a:endParaRPr lang="cs-CZ" sz="3000" dirty="0"/>
          </a:p>
        </p:txBody>
      </p:sp>
      <p:pic>
        <p:nvPicPr>
          <p:cNvPr id="6146" name="Picture 2" descr="C:\Users\dejum22\Desktop\praha-lanna_cele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4236"/>
            <a:ext cx="527217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esktop\42 Antonin Barvitius, Ignac Ullmann, Praha - Bubenec, Lannova vila, interier1870-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38" y="2060848"/>
            <a:ext cx="3451480" cy="251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3967" y="4941168"/>
            <a:ext cx="3853802" cy="1728192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Antonín Barvitius, Kostel sv. Václava, Praha Smíchov, 1880-1885</a:t>
            </a:r>
            <a:endParaRPr lang="cs-CZ" sz="3000" dirty="0"/>
          </a:p>
        </p:txBody>
      </p:sp>
      <p:pic>
        <p:nvPicPr>
          <p:cNvPr id="7170" name="Picture 2" descr="C:\Users\dejum22\Desktop\barvitiussvvácla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09120"/>
            <a:ext cx="1512168" cy="21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jum22\Desktop\3521c8f702_78015456_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3734"/>
            <a:ext cx="3421753" cy="42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jum22\Desktop\kostel_sv.Václavabarviti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2474"/>
            <a:ext cx="3047256" cy="42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3303" y="2924944"/>
            <a:ext cx="2202706" cy="39330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Zítek, Národní divadlo, 1866-1883</a:t>
            </a:r>
            <a:endParaRPr lang="cs-CZ" sz="3000" dirty="0"/>
          </a:p>
        </p:txBody>
      </p:sp>
      <p:pic>
        <p:nvPicPr>
          <p:cNvPr id="8194" name="Picture 2" descr="C:\Users\dejum22\Desktop\Zitek_Josef,_nacrt_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8" y="4653136"/>
            <a:ext cx="2480962" cy="18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jum22\Desktop\jcnews-Historie-Národního-Divad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668977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jum22\Desktop\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53136"/>
            <a:ext cx="4025479" cy="19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483</Words>
  <Application>Microsoft Office PowerPoint</Application>
  <PresentationFormat>Předvádění na obrazovce (4:3)</PresentationFormat>
  <Paragraphs>66</Paragraphs>
  <Slides>46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systému Office</vt:lpstr>
      <vt:lpstr>České umění 19. století</vt:lpstr>
      <vt:lpstr> Architektura neoklasicismu  Architektura romantického, přísného a pozdního historismu </vt:lpstr>
      <vt:lpstr>Johann Philipp Joendl, Zámek Kačina, 1806-1822</vt:lpstr>
      <vt:lpstr>Lednice: Josef Hardtmuth, Turecká věž, 1797-1804, Kolonáda, 1810-1917, Dianin chrám, 1810-1812; Josef Franz Engel, Chrám Tří Grácií, 1824-1825</vt:lpstr>
      <vt:lpstr>Franz Beer, Zámek Hluboká nad Vltavou, 1840-1871     Skleník, 1845-1847</vt:lpstr>
      <vt:lpstr>Karl Roesner, Ignác Ullmann, Kostel Cyrila a Metoděje, Praha Karlín, 1854-1863</vt:lpstr>
      <vt:lpstr>Antonín Barvitius, Ignác Ullmann, Lannova vila, Praha Bubeneč, 1870-1872</vt:lpstr>
      <vt:lpstr>Antonín Barvitius, Kostel sv. Václava, Praha Smíchov, 1880-1885</vt:lpstr>
      <vt:lpstr>Josef Zítek, Národní divadlo, 1866-1883</vt:lpstr>
      <vt:lpstr>Josef Zítek, Josef Schulz, Rudolfinum, 1876-1884</vt:lpstr>
      <vt:lpstr>Josef Schulz, Národní muzeum, 1885-1891</vt:lpstr>
      <vt:lpstr>Malířství</vt:lpstr>
      <vt:lpstr>Josef Bergler, Heřman po bitvě v Teutoburském lese, 1809</vt:lpstr>
      <vt:lpstr>Ludvík Kohl, Interiér chrámu sv. Víta, 1810-1816  V antickém paláci, 1818  Pohled do umělcova ateliéru, 1799</vt:lpstr>
      <vt:lpstr>Antonín Machek, Skupinový portrét rodiny Josefa Božka, po 1814 Podobizna sochaře  Josefa Malínského, 1818</vt:lpstr>
      <vt:lpstr>  František Tkadlík, Italská krajina, 1833-1835      Enyó, 1825  </vt:lpstr>
      <vt:lpstr>Karel Postl, Čtyři denní doby, kol. 1810</vt:lpstr>
      <vt:lpstr>Caspar David Friedrich, Severní moře v měsíční záři, vystaveno v Praze 1824</vt:lpstr>
      <vt:lpstr>Antonín Mánes, Krajina se zříceninou (opatství v Kelso), 1827-28      Křivoklát a Kokořín v bouři, 1934 </vt:lpstr>
      <vt:lpstr>  Josef Navrátil, Vodopád Mumlavy, 1850-1853                                          Hon na lišku, po 1850                                Vařený humr,  50. léta 19.st.  </vt:lpstr>
      <vt:lpstr>Josef Mánes,  studie postav Prapor jednoty Říp v Roudnici, 1864 medailon z cyklu Měsíců pro Staroměstský orloj, 60.léta</vt:lpstr>
      <vt:lpstr>Josef Mánes, Josefina, 1855</vt:lpstr>
      <vt:lpstr>Josef Mánes, Labská krajina        Řipský kraj 1863</vt:lpstr>
      <vt:lpstr>Adolf Kosárek, Osamělá krajina (Selská svatba), 1858    Bažina v horách (Mlhy v Krkonoších), 1859</vt:lpstr>
      <vt:lpstr>Realistická malba a příklon k Francii</vt:lpstr>
      <vt:lpstr>Soběslav Hippolit Pinkas, V ateliéru, 1854 Pasačka z Marlotte, 1857</vt:lpstr>
      <vt:lpstr>Viktor Barvitius, Čtvrtek ve Stromovce, 1860      Place de la Concorde, 1866</vt:lpstr>
      <vt:lpstr>Karel Purkyně, Podobizna rodiny řezbáře Vorlíčka, 1859-1860 Podobizna kováře Jecha, 1860</vt:lpstr>
      <vt:lpstr>Karel Purkyně, Sova sněžná, 1862 Zátiší s koroptvemi, 1861</vt:lpstr>
      <vt:lpstr>Konec 19.století</vt:lpstr>
      <vt:lpstr>Julius Mařák, Lesní interiér, 70.léta Šumavský prales za bouře, 1891-1892</vt:lpstr>
      <vt:lpstr>Antonín Chitussi, Rybník Utopenec, 1887     Výlov rybníka v jižních Čechách, 1886 </vt:lpstr>
      <vt:lpstr>Antonín Slavíček, Les, 1905                        Mračna, 1904</vt:lpstr>
      <vt:lpstr>Vojtěch Hynais, Paridův soud, 1893</vt:lpstr>
      <vt:lpstr>Vojtěch Hynais, Opona Národního divadla, 1882</vt:lpstr>
      <vt:lpstr>Václav Brožík,  Odsouzení mistra Jana Husa na koncilu kostnickém, 1883</vt:lpstr>
      <vt:lpstr>Mikoláš Aleš, U hrobu božího bojovníka, 1877</vt:lpstr>
      <vt:lpstr>Mikoláš Aleš, Čtyřdílná zástěna se symboly živlů, 1878</vt:lpstr>
      <vt:lpstr>Maxmilián Pirner, Finis, 1887</vt:lpstr>
      <vt:lpstr>Sochařství 19.století</vt:lpstr>
      <vt:lpstr>Václav Prachner, Alegorie Vltavy, 1818  Náhrobek pasovského  biskupa Leopolda Thun Hohensteina, 1831</vt:lpstr>
      <vt:lpstr>Václav Levý, Adam a Eva, 1849  Čertovy hlavy u Želíz a skupina pěti hlav u Liběchova, asi 1841-1845</vt:lpstr>
      <vt:lpstr> Josef a Emanuel Maxové, Pomník maršála Radeckého,  1853-1858 Hold českých stavů s jezdeckou sochou císaře Františka I, 1844-1846 </vt:lpstr>
      <vt:lpstr>Josef Václav Myslbek, Oddanost, 1884</vt:lpstr>
      <vt:lpstr>Josef Václav Myslbek, Hudba, jedna z přípravných studií a definitivní plastika, 1907</vt:lpstr>
      <vt:lpstr>Josef Václav Myslbek,  náhrobek kardinála Bedřicha Josefa Schwarzenberga, 1892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České umění 19. století</dc:title>
  <dc:creator>dejum22</dc:creator>
  <cp:lastModifiedBy>dejum22</cp:lastModifiedBy>
  <cp:revision>41</cp:revision>
  <dcterms:created xsi:type="dcterms:W3CDTF">2014-03-06T09:37:02Z</dcterms:created>
  <dcterms:modified xsi:type="dcterms:W3CDTF">2014-03-13T12:01:43Z</dcterms:modified>
</cp:coreProperties>
</file>