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83" r:id="rId17"/>
    <p:sldId id="272" r:id="rId18"/>
    <p:sldId id="277" r:id="rId19"/>
    <p:sldId id="278" r:id="rId20"/>
    <p:sldId id="273" r:id="rId21"/>
    <p:sldId id="279" r:id="rId22"/>
    <p:sldId id="274" r:id="rId23"/>
    <p:sldId id="281" r:id="rId24"/>
    <p:sldId id="282" r:id="rId25"/>
    <p:sldId id="275" r:id="rId26"/>
    <p:sldId id="276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380F0-3B90-4642-9EFE-B68A40750CD3}" type="datetimeFigureOut">
              <a:rPr lang="cs-CZ" smtClean="0"/>
              <a:t>6.4.2014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50AD8-463D-4968-9FB9-E2F0F976AB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6795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1A987-689B-4BAE-BD28-44834ED2155A}" type="datetimeFigureOut">
              <a:rPr lang="cs-CZ" smtClean="0"/>
              <a:t>6.4.2014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CF417-414B-49A4-A72E-1737598046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2507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5AC36-A5FC-4260-8E90-9F7FD9F6610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8161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E811-379F-4C42-8920-0F7A51FEA098}" type="datetimeFigureOut">
              <a:rPr lang="cs-CZ" smtClean="0"/>
              <a:t>6.4.2014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70CB6-C70D-4354-92E7-B22FF14FA8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7566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E811-379F-4C42-8920-0F7A51FEA098}" type="datetimeFigureOut">
              <a:rPr lang="cs-CZ" smtClean="0"/>
              <a:t>6.4.2014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70CB6-C70D-4354-92E7-B22FF14FA8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645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E811-379F-4C42-8920-0F7A51FEA098}" type="datetimeFigureOut">
              <a:rPr lang="cs-CZ" smtClean="0"/>
              <a:t>6.4.2014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70CB6-C70D-4354-92E7-B22FF14FA8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0789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E811-379F-4C42-8920-0F7A51FEA098}" type="datetimeFigureOut">
              <a:rPr lang="cs-CZ" smtClean="0"/>
              <a:t>6.4.2014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70CB6-C70D-4354-92E7-B22FF14FA8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0841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E811-379F-4C42-8920-0F7A51FEA098}" type="datetimeFigureOut">
              <a:rPr lang="cs-CZ" smtClean="0"/>
              <a:t>6.4.2014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70CB6-C70D-4354-92E7-B22FF14FA8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325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E811-379F-4C42-8920-0F7A51FEA098}" type="datetimeFigureOut">
              <a:rPr lang="cs-CZ" smtClean="0"/>
              <a:t>6.4.2014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70CB6-C70D-4354-92E7-B22FF14FA8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5109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E811-379F-4C42-8920-0F7A51FEA098}" type="datetimeFigureOut">
              <a:rPr lang="cs-CZ" smtClean="0"/>
              <a:t>6.4.2014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70CB6-C70D-4354-92E7-B22FF14FA8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496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E811-379F-4C42-8920-0F7A51FEA098}" type="datetimeFigureOut">
              <a:rPr lang="cs-CZ" smtClean="0"/>
              <a:t>6.4.2014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70CB6-C70D-4354-92E7-B22FF14FA8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2057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E811-379F-4C42-8920-0F7A51FEA098}" type="datetimeFigureOut">
              <a:rPr lang="cs-CZ" smtClean="0"/>
              <a:t>6.4.2014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70CB6-C70D-4354-92E7-B22FF14FA8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5127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E811-379F-4C42-8920-0F7A51FEA098}" type="datetimeFigureOut">
              <a:rPr lang="cs-CZ" smtClean="0"/>
              <a:t>6.4.2014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70CB6-C70D-4354-92E7-B22FF14FA8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2166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E811-379F-4C42-8920-0F7A51FEA098}" type="datetimeFigureOut">
              <a:rPr lang="cs-CZ" smtClean="0"/>
              <a:t>6.4.2014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70CB6-C70D-4354-92E7-B22FF14FA8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6852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3E811-379F-4C42-8920-0F7A51FEA098}" type="datetimeFigureOut">
              <a:rPr lang="cs-CZ" smtClean="0"/>
              <a:t>6.4.2014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70CB6-C70D-4354-92E7-B22FF14FA8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4532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Surrealismus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Osvobození myšlení, tvůrčí svoboda</a:t>
            </a:r>
          </a:p>
          <a:p>
            <a:r>
              <a:rPr lang="cs-CZ" dirty="0" smtClean="0"/>
              <a:t>Nestojí na formálních inovacích</a:t>
            </a:r>
          </a:p>
          <a:p>
            <a:r>
              <a:rPr lang="cs-CZ" dirty="0" smtClean="0"/>
              <a:t>Potlačení racionality, psychický automatismus, nevědomí, fantazie</a:t>
            </a:r>
          </a:p>
          <a:p>
            <a:r>
              <a:rPr lang="cs-CZ" dirty="0" smtClean="0"/>
              <a:t>Asociace, sen, hra, náhoda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849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40152" y="3429000"/>
            <a:ext cx="2746648" cy="2736304"/>
          </a:xfrm>
        </p:spPr>
        <p:txBody>
          <a:bodyPr>
            <a:normAutofit/>
          </a:bodyPr>
          <a:lstStyle/>
          <a:p>
            <a:r>
              <a:rPr lang="cs-CZ" sz="3000" dirty="0" smtClean="0"/>
              <a:t>André </a:t>
            </a:r>
            <a:r>
              <a:rPr lang="cs-CZ" sz="3000" dirty="0" err="1" smtClean="0"/>
              <a:t>Masson</a:t>
            </a:r>
            <a:r>
              <a:rPr lang="cs-CZ" sz="3000" dirty="0" smtClean="0"/>
              <a:t>, Automatická kresba, 1924</a:t>
            </a:r>
            <a:endParaRPr lang="cs-CZ" sz="3000" dirty="0"/>
          </a:p>
        </p:txBody>
      </p:sp>
      <p:pic>
        <p:nvPicPr>
          <p:cNvPr id="9218" name="Picture 2" descr="C:\Users\dejum22\Documents\aaazeškoly\PEDFAKstará\pedfak13\6. ARCHDADASURENT\b3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7" y="26144"/>
            <a:ext cx="5620806" cy="635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09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84168" y="692696"/>
            <a:ext cx="2602632" cy="6165304"/>
          </a:xfrm>
        </p:spPr>
        <p:txBody>
          <a:bodyPr>
            <a:normAutofit/>
          </a:bodyPr>
          <a:lstStyle/>
          <a:p>
            <a:r>
              <a:rPr lang="cs-CZ" sz="3000" dirty="0" smtClean="0"/>
              <a:t>René </a:t>
            </a:r>
            <a:r>
              <a:rPr lang="cs-CZ" sz="3000" dirty="0" err="1" smtClean="0"/>
              <a:t>Magrigtte</a:t>
            </a:r>
            <a:r>
              <a:rPr lang="cs-CZ" sz="3000" dirty="0" smtClean="0"/>
              <a:t>, Slova a obrazy, 1929</a:t>
            </a:r>
            <a:br>
              <a:rPr lang="cs-CZ" sz="3000" dirty="0" smtClean="0"/>
            </a:br>
            <a:r>
              <a:rPr lang="cs-CZ" sz="3000" dirty="0"/>
              <a:t/>
            </a:r>
            <a:br>
              <a:rPr lang="cs-CZ" sz="3000" dirty="0"/>
            </a:br>
            <a:r>
              <a:rPr lang="cs-CZ" sz="3000" dirty="0" smtClean="0"/>
              <a:t/>
            </a:r>
            <a:br>
              <a:rPr lang="cs-CZ" sz="3000" dirty="0" smtClean="0"/>
            </a:br>
            <a:r>
              <a:rPr lang="cs-CZ" sz="3000" dirty="0"/>
              <a:t/>
            </a:r>
            <a:br>
              <a:rPr lang="cs-CZ" sz="3000" dirty="0"/>
            </a:br>
            <a:r>
              <a:rPr lang="cs-CZ" sz="3000" dirty="0" smtClean="0"/>
              <a:t/>
            </a:r>
            <a:br>
              <a:rPr lang="cs-CZ" sz="3000" dirty="0" smtClean="0"/>
            </a:br>
            <a:r>
              <a:rPr lang="cs-CZ" sz="3000" dirty="0" smtClean="0"/>
              <a:t>Zrada </a:t>
            </a:r>
            <a:r>
              <a:rPr lang="cs-CZ" sz="3000" dirty="0" err="1" smtClean="0"/>
              <a:t>obraů</a:t>
            </a:r>
            <a:r>
              <a:rPr lang="cs-CZ" sz="3000" dirty="0" smtClean="0"/>
              <a:t>, 1928-1929</a:t>
            </a:r>
            <a:endParaRPr lang="cs-CZ" sz="3000" dirty="0"/>
          </a:p>
        </p:txBody>
      </p:sp>
      <p:pic>
        <p:nvPicPr>
          <p:cNvPr id="10242" name="Picture 2" descr="C:\Users\dejum22\Documents\aaazeškoly\PEDFAKstará\9.DUCHDADASUR\3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48" y="3789040"/>
            <a:ext cx="4213696" cy="291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dejum22\Documents\aaazeškoly\1900-1940\110surent\sur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648"/>
            <a:ext cx="3477512" cy="303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98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5589240"/>
            <a:ext cx="8229600" cy="1268760"/>
          </a:xfrm>
        </p:spPr>
        <p:txBody>
          <a:bodyPr>
            <a:normAutofit/>
          </a:bodyPr>
          <a:lstStyle/>
          <a:p>
            <a:r>
              <a:rPr lang="cs-CZ" sz="3000" dirty="0" smtClean="0"/>
              <a:t>Man </a:t>
            </a:r>
            <a:r>
              <a:rPr lang="cs-CZ" sz="3000" dirty="0" err="1" smtClean="0"/>
              <a:t>Ray</a:t>
            </a:r>
            <a:r>
              <a:rPr lang="cs-CZ" sz="3000" dirty="0" smtClean="0"/>
              <a:t>, fotogramy, 1925, 1928</a:t>
            </a:r>
            <a:endParaRPr lang="cs-CZ" sz="3000" dirty="0"/>
          </a:p>
        </p:txBody>
      </p:sp>
      <p:pic>
        <p:nvPicPr>
          <p:cNvPr id="11266" name="Picture 2" descr="C:\Users\dejum22\Documents\aaazeškoly\1900-1940\110surent\surr24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9099"/>
            <a:ext cx="3679158" cy="495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dejum22\Documents\aaazeškoly\1900-1940\110surent\surr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81000"/>
            <a:ext cx="3932188" cy="485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74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12160" y="1643902"/>
            <a:ext cx="2915816" cy="5184576"/>
          </a:xfrm>
        </p:spPr>
        <p:txBody>
          <a:bodyPr>
            <a:normAutofit/>
          </a:bodyPr>
          <a:lstStyle/>
          <a:p>
            <a:r>
              <a:rPr lang="cs-CZ" sz="3000" dirty="0" smtClean="0"/>
              <a:t>Alberto Giacometti, Zavěšená koule, 1930-1931</a:t>
            </a:r>
            <a:br>
              <a:rPr lang="cs-CZ" sz="3000" dirty="0" smtClean="0"/>
            </a:br>
            <a:r>
              <a:rPr lang="cs-CZ" sz="3000" dirty="0" smtClean="0"/>
              <a:t/>
            </a:r>
            <a:br>
              <a:rPr lang="cs-CZ" sz="3000" dirty="0" smtClean="0"/>
            </a:br>
            <a:r>
              <a:rPr lang="cs-CZ" sz="3000" dirty="0" smtClean="0"/>
              <a:t/>
            </a:r>
            <a:br>
              <a:rPr lang="cs-CZ" sz="3000" dirty="0" smtClean="0"/>
            </a:br>
            <a:r>
              <a:rPr lang="cs-CZ" sz="3000" dirty="0"/>
              <a:t/>
            </a:r>
            <a:br>
              <a:rPr lang="cs-CZ" sz="3000" dirty="0"/>
            </a:br>
            <a:r>
              <a:rPr lang="cs-CZ" sz="3000" dirty="0"/>
              <a:t/>
            </a:r>
            <a:br>
              <a:rPr lang="cs-CZ" sz="3000" dirty="0"/>
            </a:br>
            <a:r>
              <a:rPr lang="cs-CZ" sz="3000" dirty="0" smtClean="0"/>
              <a:t>Nepříjemný předmět, 1931</a:t>
            </a:r>
            <a:br>
              <a:rPr lang="cs-CZ" sz="3000" dirty="0" smtClean="0"/>
            </a:br>
            <a:endParaRPr lang="cs-CZ" sz="3000" dirty="0"/>
          </a:p>
        </p:txBody>
      </p:sp>
      <p:pic>
        <p:nvPicPr>
          <p:cNvPr id="12290" name="Picture 2" descr="C:\Users\dejum22\Documents\aaazeškoly\1900-1940\110surent\surr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60648"/>
            <a:ext cx="5660331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dejum22\Documents\aaazeškoly\1900-1940\110surent\surr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265" y="4094152"/>
            <a:ext cx="2736304" cy="276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44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20072" y="4283547"/>
            <a:ext cx="3456384" cy="2304256"/>
          </a:xfrm>
        </p:spPr>
        <p:txBody>
          <a:bodyPr>
            <a:normAutofit/>
          </a:bodyPr>
          <a:lstStyle/>
          <a:p>
            <a:r>
              <a:rPr lang="cs-CZ" sz="3000" dirty="0" smtClean="0"/>
              <a:t>Výstava surrealistického objektu, Paříž, 1936</a:t>
            </a:r>
            <a:endParaRPr lang="cs-CZ" sz="3000" dirty="0"/>
          </a:p>
        </p:txBody>
      </p:sp>
      <p:pic>
        <p:nvPicPr>
          <p:cNvPr id="13314" name="Picture 2" descr="C:\Users\dejum22\Documents\aaazeškoly\1900-1940\110surent\surr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0"/>
            <a:ext cx="4177680" cy="327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dejum22\Documents\aaazeškoly\1900-1940\110surent\surr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67583"/>
            <a:ext cx="4190434" cy="339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40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97152"/>
            <a:ext cx="8229600" cy="2060848"/>
          </a:xfrm>
        </p:spPr>
        <p:txBody>
          <a:bodyPr>
            <a:normAutofit/>
          </a:bodyPr>
          <a:lstStyle/>
          <a:p>
            <a:r>
              <a:rPr lang="cs-CZ" sz="3000" dirty="0" smtClean="0"/>
              <a:t>Surrealistická výstava v Paříži, 1938</a:t>
            </a:r>
            <a:br>
              <a:rPr lang="cs-CZ" sz="3000" dirty="0" smtClean="0"/>
            </a:br>
            <a:r>
              <a:rPr lang="cs-CZ" sz="3000" dirty="0" smtClean="0"/>
              <a:t>Surrealistická výstava v New Yorku, 1942</a:t>
            </a:r>
            <a:endParaRPr lang="cs-CZ" sz="3000" dirty="0"/>
          </a:p>
        </p:txBody>
      </p:sp>
      <p:pic>
        <p:nvPicPr>
          <p:cNvPr id="14338" name="Picture 2" descr="C:\Users\dejum22\Documents\aaazeškoly\1900-1940\110surent\surr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4321535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dejum22\Documents\aaazeškoly\1900-1940\110surent\surr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319" y="836712"/>
            <a:ext cx="4556583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23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/>
          </a:bodyPr>
          <a:lstStyle/>
          <a:p>
            <a:r>
              <a:rPr lang="cs-CZ" dirty="0" smtClean="0"/>
              <a:t>Umění v totalitních režimech: příklad Německa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/>
          <a:lstStyle/>
          <a:p>
            <a:r>
              <a:rPr lang="cs-CZ" dirty="0" smtClean="0"/>
              <a:t>Politizace umění a „estetizace“ politiky</a:t>
            </a:r>
          </a:p>
          <a:p>
            <a:r>
              <a:rPr lang="cs-CZ" dirty="0" smtClean="0"/>
              <a:t>Výstavy „zvrhlého umění“</a:t>
            </a:r>
          </a:p>
          <a:p>
            <a:r>
              <a:rPr lang="cs-CZ" dirty="0" smtClean="0"/>
              <a:t>Přestavba Berlína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3948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589240"/>
            <a:ext cx="8219256" cy="1080120"/>
          </a:xfrm>
        </p:spPr>
        <p:txBody>
          <a:bodyPr>
            <a:normAutofit/>
          </a:bodyPr>
          <a:lstStyle/>
          <a:p>
            <a:r>
              <a:rPr lang="cs-CZ" sz="3000" dirty="0" smtClean="0"/>
              <a:t>Entartete Kunst, průvodce výstavou, 1937</a:t>
            </a:r>
            <a:br>
              <a:rPr lang="cs-CZ" sz="3000" dirty="0" smtClean="0"/>
            </a:br>
            <a:r>
              <a:rPr lang="cs-CZ" sz="3000" dirty="0" smtClean="0"/>
              <a:t>plakát výstavy</a:t>
            </a:r>
            <a:endParaRPr lang="cs-CZ" sz="3000" dirty="0"/>
          </a:p>
        </p:txBody>
      </p:sp>
      <p:pic>
        <p:nvPicPr>
          <p:cNvPr id="27650" name="Picture 2" descr="C:\Users\dejum22\Documents\aaazeškoly\PEDFAKstará\9.DUCHDADASUR\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5671"/>
            <a:ext cx="3456384" cy="500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C:\Users\dejum22\Documents\aaazeškoly\1900-1940\110surent\to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8640"/>
            <a:ext cx="3539116" cy="512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18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89240"/>
            <a:ext cx="8229600" cy="1080120"/>
          </a:xfrm>
        </p:spPr>
        <p:txBody>
          <a:bodyPr>
            <a:normAutofit/>
          </a:bodyPr>
          <a:lstStyle/>
          <a:p>
            <a:r>
              <a:rPr lang="cs-CZ" sz="3000" dirty="0" smtClean="0"/>
              <a:t>Paul </a:t>
            </a:r>
            <a:r>
              <a:rPr lang="cs-CZ" sz="3000" dirty="0" err="1" smtClean="0"/>
              <a:t>Schultze-Naumburg</a:t>
            </a:r>
            <a:r>
              <a:rPr lang="cs-CZ" sz="3000" dirty="0" smtClean="0"/>
              <a:t>, Kunst und </a:t>
            </a:r>
            <a:r>
              <a:rPr lang="cs-CZ" sz="3000" dirty="0" err="1" smtClean="0"/>
              <a:t>Rasse</a:t>
            </a:r>
            <a:r>
              <a:rPr lang="cs-CZ" sz="3000" dirty="0" smtClean="0"/>
              <a:t>, 1928</a:t>
            </a:r>
            <a:endParaRPr lang="cs-CZ" sz="3000" dirty="0"/>
          </a:p>
        </p:txBody>
      </p:sp>
      <p:pic>
        <p:nvPicPr>
          <p:cNvPr id="1026" name="Picture 2" descr="C:\Users\dejum22\Documents\aaazeškoly\1900-1940\totalum\to0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1632"/>
            <a:ext cx="3528392" cy="485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ejum22\Documents\aaazeškoly\1900-1940\totalum\to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8114"/>
            <a:ext cx="4025869" cy="486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677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08104" y="4581128"/>
            <a:ext cx="3178696" cy="2088232"/>
          </a:xfrm>
        </p:spPr>
        <p:txBody>
          <a:bodyPr>
            <a:normAutofit/>
          </a:bodyPr>
          <a:lstStyle/>
          <a:p>
            <a:r>
              <a:rPr lang="cs-CZ" sz="3000" dirty="0" smtClean="0"/>
              <a:t>Sí</a:t>
            </a:r>
            <a:r>
              <a:rPr lang="cs-CZ" sz="3000" dirty="0"/>
              <a:t>ň</a:t>
            </a:r>
            <a:r>
              <a:rPr lang="cs-CZ" sz="3000" dirty="0" smtClean="0"/>
              <a:t> hrůzy, 1935</a:t>
            </a:r>
            <a:endParaRPr lang="cs-CZ" sz="3000" dirty="0"/>
          </a:p>
        </p:txBody>
      </p:sp>
      <p:pic>
        <p:nvPicPr>
          <p:cNvPr id="2050" name="Picture 2" descr="C:\Users\dejum22\Documents\aaazeškoly\1900-1940\totalum\to0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574"/>
            <a:ext cx="4871655" cy="682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130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5589240"/>
            <a:ext cx="8784976" cy="1268760"/>
          </a:xfrm>
        </p:spPr>
        <p:txBody>
          <a:bodyPr>
            <a:normAutofit/>
          </a:bodyPr>
          <a:lstStyle/>
          <a:p>
            <a:r>
              <a:rPr lang="cs-CZ" sz="3000" dirty="0" smtClean="0"/>
              <a:t>Max Ernst, Na schůzce s přáteli, 1922</a:t>
            </a:r>
            <a:endParaRPr lang="cs-CZ" sz="3000" dirty="0"/>
          </a:p>
        </p:txBody>
      </p:sp>
      <p:pic>
        <p:nvPicPr>
          <p:cNvPr id="4" name="Picture 2" descr="C:\Users\dejum22\Documents\aaazeškoly\1900-1940\110surent\sur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62235"/>
            <a:ext cx="7709826" cy="531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35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19464" y="5445224"/>
            <a:ext cx="4645024" cy="1412776"/>
          </a:xfrm>
        </p:spPr>
        <p:txBody>
          <a:bodyPr>
            <a:noAutofit/>
          </a:bodyPr>
          <a:lstStyle/>
          <a:p>
            <a:r>
              <a:rPr lang="cs-CZ" sz="3000" dirty="0" smtClean="0"/>
              <a:t>Výstava Entartete Kunst, 1937</a:t>
            </a:r>
            <a:endParaRPr lang="cs-CZ" sz="3000" dirty="0"/>
          </a:p>
        </p:txBody>
      </p:sp>
      <p:pic>
        <p:nvPicPr>
          <p:cNvPr id="28674" name="Picture 2" descr="C:\Users\dejum22\Documents\aaazeškoly\PEDFAKstará\9.DUCHDADASUR\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4355976" cy="271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C:\Users\dejum22\Documents\aaazeškoly\PEDFAKstará\9.DUCHDADASUR\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8640"/>
            <a:ext cx="3634443" cy="508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dejum22\Documents\aaazeškoly\PEDFAKstará\9.DUCHDADASUR\4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68831"/>
            <a:ext cx="4211960" cy="280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63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5804446"/>
            <a:ext cx="8435280" cy="1053554"/>
          </a:xfrm>
        </p:spPr>
        <p:txBody>
          <a:bodyPr>
            <a:normAutofit/>
          </a:bodyPr>
          <a:lstStyle/>
          <a:p>
            <a:r>
              <a:rPr lang="cs-CZ" sz="3000" dirty="0" smtClean="0"/>
              <a:t>Z katalogu výstavy zvrhlého umění, 1937</a:t>
            </a:r>
            <a:endParaRPr lang="cs-CZ" sz="3000" dirty="0"/>
          </a:p>
        </p:txBody>
      </p:sp>
      <p:pic>
        <p:nvPicPr>
          <p:cNvPr id="3076" name="Picture 4" descr="C:\Users\dejum22\Documents\aaazeškoly\1900-1940\totalum\to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6636"/>
            <a:ext cx="3672408" cy="543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dejum22\Documents\aaazeškoly\1900-1940\totalum\to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239" y="185722"/>
            <a:ext cx="3585210" cy="518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861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23928" y="4869160"/>
            <a:ext cx="4968552" cy="1800200"/>
          </a:xfrm>
        </p:spPr>
        <p:txBody>
          <a:bodyPr>
            <a:normAutofit fontScale="90000"/>
          </a:bodyPr>
          <a:lstStyle/>
          <a:p>
            <a:r>
              <a:rPr lang="cs-CZ" sz="3000" dirty="0" smtClean="0"/>
              <a:t>Josef </a:t>
            </a:r>
            <a:r>
              <a:rPr lang="cs-CZ" sz="3000" dirty="0" err="1" smtClean="0"/>
              <a:t>Thorak,Přátelství</a:t>
            </a:r>
            <a:r>
              <a:rPr lang="cs-CZ" sz="3000" dirty="0" smtClean="0"/>
              <a:t>, 1937</a:t>
            </a:r>
            <a:br>
              <a:rPr lang="cs-CZ" sz="3000" dirty="0" smtClean="0"/>
            </a:br>
            <a:r>
              <a:rPr lang="cs-CZ" sz="3000" dirty="0" smtClean="0"/>
              <a:t/>
            </a:r>
            <a:br>
              <a:rPr lang="cs-CZ" sz="3000" dirty="0" smtClean="0"/>
            </a:br>
            <a:r>
              <a:rPr lang="cs-CZ" sz="3000" dirty="0" smtClean="0"/>
              <a:t>Paul Mathias </a:t>
            </a:r>
            <a:r>
              <a:rPr lang="cs-CZ" sz="3000" dirty="0" err="1" smtClean="0"/>
              <a:t>Padua</a:t>
            </a:r>
            <a:r>
              <a:rPr lang="cs-CZ" sz="3000" dirty="0" smtClean="0"/>
              <a:t>, Poslech führera, 1939</a:t>
            </a:r>
            <a:endParaRPr lang="cs-CZ" sz="3000" dirty="0"/>
          </a:p>
        </p:txBody>
      </p:sp>
      <p:pic>
        <p:nvPicPr>
          <p:cNvPr id="29698" name="Picture 2" descr="C:\Users\dejum22\Documents\aaazeškoly\PEDFAKstará\9.DUCHDADASUR\4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9" y="0"/>
            <a:ext cx="3528392" cy="644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9" name="Picture 3" descr="C:\Users\dejum22\Documents\aaazeškoly\PEDFAKstará\9.DUCHDADASUR\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459" y="404664"/>
            <a:ext cx="3769592" cy="425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86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45224"/>
            <a:ext cx="8229600" cy="1224136"/>
          </a:xfrm>
        </p:spPr>
        <p:txBody>
          <a:bodyPr/>
          <a:lstStyle/>
          <a:p>
            <a:r>
              <a:rPr lang="cs-CZ" sz="3000" dirty="0" smtClean="0"/>
              <a:t>Den německého umění</a:t>
            </a:r>
            <a:endParaRPr lang="cs-CZ" sz="3000" dirty="0"/>
          </a:p>
        </p:txBody>
      </p:sp>
      <p:pic>
        <p:nvPicPr>
          <p:cNvPr id="6146" name="Picture 2" descr="C:\Users\dejum22\Documents\aaazeškoly\1900-1940\totalum\to5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33" y="123012"/>
            <a:ext cx="8244210" cy="532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2938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73216"/>
            <a:ext cx="8229600" cy="1296144"/>
          </a:xfrm>
        </p:spPr>
        <p:txBody>
          <a:bodyPr>
            <a:normAutofit/>
          </a:bodyPr>
          <a:lstStyle/>
          <a:p>
            <a:r>
              <a:rPr lang="cs-CZ" sz="3000" dirty="0" smtClean="0"/>
              <a:t>Josef </a:t>
            </a:r>
            <a:r>
              <a:rPr lang="cs-CZ" sz="3000" dirty="0" err="1" smtClean="0"/>
              <a:t>Thorak</a:t>
            </a:r>
            <a:r>
              <a:rPr lang="cs-CZ" sz="3000" dirty="0" smtClean="0"/>
              <a:t>, návrh výzdoby německých dálnic</a:t>
            </a:r>
            <a:br>
              <a:rPr lang="cs-CZ" sz="3000" dirty="0" smtClean="0"/>
            </a:br>
            <a:r>
              <a:rPr lang="cs-CZ" sz="3000" dirty="0" smtClean="0"/>
              <a:t>ateliér J. </a:t>
            </a:r>
            <a:r>
              <a:rPr lang="cs-CZ" sz="3000" dirty="0" err="1" smtClean="0"/>
              <a:t>Thoraka</a:t>
            </a:r>
            <a:r>
              <a:rPr lang="cs-CZ" sz="3000" dirty="0" smtClean="0"/>
              <a:t>, 1938</a:t>
            </a:r>
            <a:endParaRPr lang="cs-CZ" sz="3000" dirty="0"/>
          </a:p>
        </p:txBody>
      </p:sp>
      <p:pic>
        <p:nvPicPr>
          <p:cNvPr id="7170" name="Picture 2" descr="C:\Users\dejum22\Documents\aaazeškoly\1900-1940\totalum\to3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703554" cy="405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dejum22\Documents\aaazeškoly\1900-1940\totalum\to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50822"/>
            <a:ext cx="3744416" cy="505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6155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44008" y="4941168"/>
            <a:ext cx="4042792" cy="1649300"/>
          </a:xfrm>
        </p:spPr>
        <p:txBody>
          <a:bodyPr>
            <a:normAutofit/>
          </a:bodyPr>
          <a:lstStyle/>
          <a:p>
            <a:r>
              <a:rPr lang="cs-CZ" sz="3000" dirty="0" smtClean="0"/>
              <a:t>Albert </a:t>
            </a:r>
            <a:r>
              <a:rPr lang="cs-CZ" sz="3000" dirty="0" err="1" smtClean="0"/>
              <a:t>Speer</a:t>
            </a:r>
            <a:r>
              <a:rPr lang="cs-CZ" sz="3000" dirty="0" smtClean="0"/>
              <a:t>, </a:t>
            </a:r>
            <a:r>
              <a:rPr lang="cs-CZ" sz="3000" dirty="0" smtClean="0"/>
              <a:t>projekt přestavby </a:t>
            </a:r>
            <a:r>
              <a:rPr lang="cs-CZ" sz="3000" dirty="0" smtClean="0"/>
              <a:t>Berlína, od 1937</a:t>
            </a:r>
            <a:endParaRPr lang="cs-CZ" sz="3000" dirty="0"/>
          </a:p>
        </p:txBody>
      </p:sp>
      <p:pic>
        <p:nvPicPr>
          <p:cNvPr id="30722" name="Picture 2" descr="C:\Users\dejum22\Documents\aaazeškoly\PEDFAKstará\9.DUCHDADASUR\5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8" y="0"/>
            <a:ext cx="4051302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3" name="Picture 3" descr="C:\Users\dejum22\Documents\aaazeškoly\PEDFAKstará\9.DUCHDADASUR\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255" y="1052736"/>
            <a:ext cx="459361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41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949280"/>
            <a:ext cx="8229600" cy="720080"/>
          </a:xfrm>
        </p:spPr>
        <p:txBody>
          <a:bodyPr>
            <a:normAutofit/>
          </a:bodyPr>
          <a:lstStyle/>
          <a:p>
            <a:r>
              <a:rPr lang="cs-CZ" sz="3000" dirty="0" smtClean="0"/>
              <a:t>Světová výstava v Paříži, 1937 </a:t>
            </a:r>
            <a:endParaRPr lang="cs-CZ" sz="3000" dirty="0"/>
          </a:p>
        </p:txBody>
      </p:sp>
      <p:pic>
        <p:nvPicPr>
          <p:cNvPr id="31746" name="Picture 2" descr="C:\Users\dejum22\Documents\aaazeškoly\PEDFAKstará\9.DUCHDADASUR\to5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4" y="71888"/>
            <a:ext cx="9100786" cy="551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01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88024" y="4509120"/>
            <a:ext cx="3898776" cy="1988840"/>
          </a:xfrm>
        </p:spPr>
        <p:txBody>
          <a:bodyPr>
            <a:normAutofit/>
          </a:bodyPr>
          <a:lstStyle/>
          <a:p>
            <a:r>
              <a:rPr lang="cs-CZ" sz="3000" dirty="0" smtClean="0"/>
              <a:t>André Breton, Manifest Surrealismu, 1924</a:t>
            </a:r>
            <a:endParaRPr lang="cs-CZ" sz="3000" dirty="0"/>
          </a:p>
        </p:txBody>
      </p:sp>
      <p:pic>
        <p:nvPicPr>
          <p:cNvPr id="2051" name="Picture 3" descr="C:\Users\dejum22\Desktop\mans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2434"/>
            <a:ext cx="4032448" cy="654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ejum22\Desktop\photoboothandrebretonc1929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40768"/>
            <a:ext cx="2016224" cy="286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64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581128"/>
            <a:ext cx="4788024" cy="2160240"/>
          </a:xfrm>
        </p:spPr>
        <p:txBody>
          <a:bodyPr>
            <a:normAutofit fontScale="90000"/>
          </a:bodyPr>
          <a:lstStyle/>
          <a:p>
            <a:r>
              <a:rPr lang="cs-CZ" sz="3000" dirty="0" smtClean="0"/>
              <a:t>Max </a:t>
            </a:r>
            <a:r>
              <a:rPr lang="cs-CZ" sz="3000" dirty="0"/>
              <a:t>Ernst</a:t>
            </a:r>
            <a:r>
              <a:rPr lang="cs-CZ" sz="3000" dirty="0" smtClean="0"/>
              <a:t>, Trochu nemocný kůň, 1920</a:t>
            </a:r>
            <a:br>
              <a:rPr lang="cs-CZ" sz="3000" dirty="0" smtClean="0"/>
            </a:br>
            <a:r>
              <a:rPr lang="cs-CZ" sz="3000" dirty="0"/>
              <a:t/>
            </a:r>
            <a:br>
              <a:rPr lang="cs-CZ" sz="3000" dirty="0"/>
            </a:br>
            <a:r>
              <a:rPr lang="cs-CZ" sz="3000" dirty="0" err="1" smtClean="0"/>
              <a:t>Cadavre</a:t>
            </a:r>
            <a:r>
              <a:rPr lang="cs-CZ" sz="3000" dirty="0" smtClean="0"/>
              <a:t> </a:t>
            </a:r>
            <a:r>
              <a:rPr lang="cs-CZ" sz="3000" dirty="0" err="1"/>
              <a:t>exquis</a:t>
            </a:r>
            <a:r>
              <a:rPr lang="cs-CZ" sz="3000" dirty="0"/>
              <a:t>/Skvělý umrlec, 1928</a:t>
            </a:r>
            <a:br>
              <a:rPr lang="cs-CZ" sz="3000" dirty="0"/>
            </a:br>
            <a:endParaRPr lang="cs-CZ" sz="3000" dirty="0"/>
          </a:p>
        </p:txBody>
      </p:sp>
      <p:pic>
        <p:nvPicPr>
          <p:cNvPr id="3074" name="Picture 2" descr="C:\Users\dejum22\Documents\aaazeškoly\1900-1940\110surent\sur0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2656"/>
            <a:ext cx="3544892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ejum22\Documents\aaazeškoly\1900-1940\110surent\sur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4824536" cy="342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05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5661248"/>
            <a:ext cx="8856984" cy="1008112"/>
          </a:xfrm>
        </p:spPr>
        <p:txBody>
          <a:bodyPr>
            <a:normAutofit/>
          </a:bodyPr>
          <a:lstStyle/>
          <a:p>
            <a:r>
              <a:rPr lang="cs-CZ" sz="3000" dirty="0" smtClean="0"/>
              <a:t>Max Ernst, Mistrova ložnice, 1920</a:t>
            </a:r>
            <a:endParaRPr lang="cs-CZ" sz="3000" dirty="0"/>
          </a:p>
        </p:txBody>
      </p:sp>
      <p:pic>
        <p:nvPicPr>
          <p:cNvPr id="4098" name="Picture 2" descr="C:\Users\dejum22\Documents\aaazeškoly\PEDFAKstará\pedfak13\6. ARCHDADASURENT\b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5256584" cy="397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dejum22\Desktop\b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014657"/>
            <a:ext cx="3672408" cy="306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79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517233"/>
            <a:ext cx="8970340" cy="1224136"/>
          </a:xfrm>
        </p:spPr>
        <p:txBody>
          <a:bodyPr>
            <a:normAutofit/>
          </a:bodyPr>
          <a:lstStyle/>
          <a:p>
            <a:r>
              <a:rPr lang="cs-CZ" sz="3000" dirty="0" smtClean="0"/>
              <a:t>Max Ernst, Oidipus </a:t>
            </a:r>
            <a:r>
              <a:rPr lang="cs-CZ" sz="3000" dirty="0" err="1" smtClean="0"/>
              <a:t>Rex</a:t>
            </a:r>
            <a:r>
              <a:rPr lang="cs-CZ" sz="3000" dirty="0" smtClean="0"/>
              <a:t>, 1922</a:t>
            </a:r>
            <a:br>
              <a:rPr lang="cs-CZ" sz="3000" dirty="0" smtClean="0"/>
            </a:br>
            <a:r>
              <a:rPr lang="cs-CZ" sz="3000" dirty="0" smtClean="0"/>
              <a:t>                                    Les, 1925</a:t>
            </a:r>
            <a:endParaRPr lang="cs-CZ" sz="3000" dirty="0"/>
          </a:p>
        </p:txBody>
      </p:sp>
      <p:pic>
        <p:nvPicPr>
          <p:cNvPr id="5122" name="Picture 2" descr="C:\Users\dejum22\Documents\aaazeškoly\PEDFAKstará\pedfak13\6. ARCHDADASURENT\b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4" y="548680"/>
            <a:ext cx="508059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dejum22\Documents\aaazeškoly\PEDFAKstará\pedfak13\6. ARCHDADASURENT\b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916" y="692696"/>
            <a:ext cx="3606252" cy="437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10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80112" y="4581128"/>
            <a:ext cx="3456384" cy="2276872"/>
          </a:xfrm>
        </p:spPr>
        <p:txBody>
          <a:bodyPr>
            <a:normAutofit/>
          </a:bodyPr>
          <a:lstStyle/>
          <a:p>
            <a:r>
              <a:rPr lang="cs-CZ" sz="3000" dirty="0" smtClean="0"/>
              <a:t>Max Ernst, Týden laskavosti, 1934</a:t>
            </a:r>
            <a:endParaRPr lang="cs-CZ" sz="3000" dirty="0"/>
          </a:p>
        </p:txBody>
      </p:sp>
      <p:pic>
        <p:nvPicPr>
          <p:cNvPr id="6146" name="Picture 2" descr="C:\Users\dejum22\Documents\aaazeškoly\PEDFAKstará\pedfak13\6. ARCHDADASURENT\b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76"/>
            <a:ext cx="5401530" cy="684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79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661248"/>
            <a:ext cx="8229600" cy="1008112"/>
          </a:xfrm>
        </p:spPr>
        <p:txBody>
          <a:bodyPr>
            <a:normAutofit/>
          </a:bodyPr>
          <a:lstStyle/>
          <a:p>
            <a:r>
              <a:rPr lang="cs-CZ" sz="3000" dirty="0" smtClean="0"/>
              <a:t>Salvator Dalí, Proměna Narcise, 1937</a:t>
            </a:r>
            <a:endParaRPr lang="cs-CZ" sz="3000" dirty="0"/>
          </a:p>
        </p:txBody>
      </p:sp>
      <p:pic>
        <p:nvPicPr>
          <p:cNvPr id="7170" name="Picture 2" descr="C:\Users\dejum22\Documents\aaazeškoly\PEDFAKstará\pedfak13\6. ARCHDADASURENT\b3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27" y="260648"/>
            <a:ext cx="7997313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05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88024" y="4149080"/>
            <a:ext cx="4104456" cy="2160240"/>
          </a:xfrm>
        </p:spPr>
        <p:txBody>
          <a:bodyPr>
            <a:normAutofit/>
          </a:bodyPr>
          <a:lstStyle/>
          <a:p>
            <a:r>
              <a:rPr lang="cs-CZ" sz="3000" dirty="0" smtClean="0"/>
              <a:t>Salvator Dalí, Paranoická tvář, 1931</a:t>
            </a:r>
            <a:endParaRPr lang="cs-CZ" sz="3000" dirty="0"/>
          </a:p>
        </p:txBody>
      </p:sp>
      <p:pic>
        <p:nvPicPr>
          <p:cNvPr id="8194" name="Picture 2" descr="C:\Users\dejum22\Documents\aaazeškoly\PEDFAKstará\pedfak13\6. ARCHDADASURENT\b3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42979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24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210</Words>
  <Application>Microsoft Office PowerPoint</Application>
  <PresentationFormat>Předvádění na obrazovce (4:3)</PresentationFormat>
  <Paragraphs>35</Paragraphs>
  <Slides>26</Slides>
  <Notes>1</Notes>
  <HiddenSlides>1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Motiv systému Office</vt:lpstr>
      <vt:lpstr>Surrealismus</vt:lpstr>
      <vt:lpstr>Max Ernst, Na schůzce s přáteli, 1922</vt:lpstr>
      <vt:lpstr>André Breton, Manifest Surrealismu, 1924</vt:lpstr>
      <vt:lpstr>Max Ernst, Trochu nemocný kůň, 1920  Cadavre exquis/Skvělý umrlec, 1928 </vt:lpstr>
      <vt:lpstr>Max Ernst, Mistrova ložnice, 1920</vt:lpstr>
      <vt:lpstr>Max Ernst, Oidipus Rex, 1922                                     Les, 1925</vt:lpstr>
      <vt:lpstr>Max Ernst, Týden laskavosti, 1934</vt:lpstr>
      <vt:lpstr>Salvator Dalí, Proměna Narcise, 1937</vt:lpstr>
      <vt:lpstr>Salvator Dalí, Paranoická tvář, 1931</vt:lpstr>
      <vt:lpstr>André Masson, Automatická kresba, 1924</vt:lpstr>
      <vt:lpstr>René Magrigtte, Slova a obrazy, 1929     Zrada obraů, 1928-1929</vt:lpstr>
      <vt:lpstr>Man Ray, fotogramy, 1925, 1928</vt:lpstr>
      <vt:lpstr>Alberto Giacometti, Zavěšená koule, 1930-1931     Nepříjemný předmět, 1931 </vt:lpstr>
      <vt:lpstr>Výstava surrealistického objektu, Paříž, 1936</vt:lpstr>
      <vt:lpstr>Surrealistická výstava v Paříži, 1938 Surrealistická výstava v New Yorku, 1942</vt:lpstr>
      <vt:lpstr>Umění v totalitních režimech: příklad Německa</vt:lpstr>
      <vt:lpstr>Entartete Kunst, průvodce výstavou, 1937 plakát výstavy</vt:lpstr>
      <vt:lpstr>Paul Schultze-Naumburg, Kunst und Rasse, 1928</vt:lpstr>
      <vt:lpstr>Síň hrůzy, 1935</vt:lpstr>
      <vt:lpstr>Výstava Entartete Kunst, 1937</vt:lpstr>
      <vt:lpstr>Z katalogu výstavy zvrhlého umění, 1937</vt:lpstr>
      <vt:lpstr>Josef Thorak,Přátelství, 1937  Paul Mathias Padua, Poslech führera, 1939</vt:lpstr>
      <vt:lpstr>Den německého umění</vt:lpstr>
      <vt:lpstr>Josef Thorak, návrh výzdoby německých dálnic ateliér J. Thoraka, 1938</vt:lpstr>
      <vt:lpstr>Albert Speer, projekt přestavby Berlína, od 1937</vt:lpstr>
      <vt:lpstr>Světová výstava v Paříži, 1937 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Surrealismus</dc:title>
  <dc:creator>dejum22</dc:creator>
  <cp:lastModifiedBy>dejum22</cp:lastModifiedBy>
  <cp:revision>7</cp:revision>
  <cp:lastPrinted>2014-04-06T19:39:02Z</cp:lastPrinted>
  <dcterms:created xsi:type="dcterms:W3CDTF">2014-04-06T18:52:44Z</dcterms:created>
  <dcterms:modified xsi:type="dcterms:W3CDTF">2014-04-06T19:44:32Z</dcterms:modified>
</cp:coreProperties>
</file>