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7" r:id="rId2"/>
    <p:sldId id="258" r:id="rId3"/>
    <p:sldId id="259" r:id="rId4"/>
    <p:sldId id="260" r:id="rId5"/>
    <p:sldId id="295" r:id="rId6"/>
    <p:sldId id="296" r:id="rId7"/>
    <p:sldId id="261" r:id="rId8"/>
    <p:sldId id="262" r:id="rId9"/>
    <p:sldId id="263" r:id="rId10"/>
    <p:sldId id="264" r:id="rId11"/>
    <p:sldId id="265" r:id="rId12"/>
    <p:sldId id="298" r:id="rId13"/>
    <p:sldId id="266" r:id="rId14"/>
    <p:sldId id="267" r:id="rId15"/>
    <p:sldId id="297" r:id="rId16"/>
    <p:sldId id="268" r:id="rId17"/>
    <p:sldId id="269" r:id="rId18"/>
    <p:sldId id="270" r:id="rId19"/>
    <p:sldId id="271" r:id="rId20"/>
    <p:sldId id="272" r:id="rId21"/>
    <p:sldId id="299" r:id="rId22"/>
    <p:sldId id="273" r:id="rId23"/>
    <p:sldId id="274" r:id="rId24"/>
    <p:sldId id="275" r:id="rId25"/>
    <p:sldId id="301" r:id="rId26"/>
    <p:sldId id="300" r:id="rId27"/>
    <p:sldId id="276" r:id="rId28"/>
    <p:sldId id="277" r:id="rId29"/>
    <p:sldId id="278" r:id="rId30"/>
    <p:sldId id="279" r:id="rId31"/>
    <p:sldId id="280" r:id="rId32"/>
    <p:sldId id="303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304" r:id="rId42"/>
    <p:sldId id="289" r:id="rId43"/>
    <p:sldId id="290" r:id="rId44"/>
    <p:sldId id="291" r:id="rId45"/>
    <p:sldId id="292" r:id="rId46"/>
    <p:sldId id="293" r:id="rId47"/>
    <p:sldId id="306" r:id="rId48"/>
    <p:sldId id="305" r:id="rId49"/>
    <p:sldId id="294" r:id="rId5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90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CC7A-5883-4CAF-B5B3-95B4754DA6DB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F0439D-90E7-4685-9709-2A84E319AB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9674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B1ECB-B107-4A64-AC22-3050D7A4CE8C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943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4B1E-D9CE-44F8-AE5E-3E8B308AED29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3DC0-9C22-4ED8-AE7B-8A8EFCAD2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150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4B1E-D9CE-44F8-AE5E-3E8B308AED29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3DC0-9C22-4ED8-AE7B-8A8EFCAD2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8020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4B1E-D9CE-44F8-AE5E-3E8B308AED29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3DC0-9C22-4ED8-AE7B-8A8EFCAD2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14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4B1E-D9CE-44F8-AE5E-3E8B308AED29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3DC0-9C22-4ED8-AE7B-8A8EFCAD2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668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4B1E-D9CE-44F8-AE5E-3E8B308AED29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3DC0-9C22-4ED8-AE7B-8A8EFCAD2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6649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4B1E-D9CE-44F8-AE5E-3E8B308AED29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3DC0-9C22-4ED8-AE7B-8A8EFCAD2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0885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4B1E-D9CE-44F8-AE5E-3E8B308AED29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3DC0-9C22-4ED8-AE7B-8A8EFCAD2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5731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4B1E-D9CE-44F8-AE5E-3E8B308AED29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3DC0-9C22-4ED8-AE7B-8A8EFCAD2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18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4B1E-D9CE-44F8-AE5E-3E8B308AED29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3DC0-9C22-4ED8-AE7B-8A8EFCAD2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2109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4B1E-D9CE-44F8-AE5E-3E8B308AED29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3DC0-9C22-4ED8-AE7B-8A8EFCAD2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5127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4B1E-D9CE-44F8-AE5E-3E8B308AED29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03DC0-9C22-4ED8-AE7B-8A8EFCAD2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0716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34B1E-D9CE-44F8-AE5E-3E8B308AED29}" type="datetimeFigureOut">
              <a:rPr lang="cs-CZ" smtClean="0"/>
              <a:t>9.4.2014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03DC0-9C22-4ED8-AE7B-8A8EFCAD29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2545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cs-CZ" dirty="0" smtClean="0"/>
              <a:t>České umění první poloviny 20.století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2348880"/>
            <a:ext cx="9144000" cy="5040560"/>
          </a:xfrm>
        </p:spPr>
        <p:txBody>
          <a:bodyPr/>
          <a:lstStyle/>
          <a:p>
            <a:r>
              <a:rPr lang="cs-CZ" dirty="0" smtClean="0"/>
              <a:t>Generace 90. let, SVU Mánes</a:t>
            </a:r>
          </a:p>
          <a:p>
            <a:r>
              <a:rPr lang="cs-CZ" dirty="0" smtClean="0"/>
              <a:t>Osma a Skupina výtvarných umělců: od exprese k francouzskému kubismu</a:t>
            </a:r>
          </a:p>
          <a:p>
            <a:r>
              <a:rPr lang="cs-CZ" dirty="0" smtClean="0"/>
              <a:t>Poválečný civilismus</a:t>
            </a:r>
          </a:p>
          <a:p>
            <a:r>
              <a:rPr lang="cs-CZ" dirty="0" smtClean="0"/>
              <a:t>Umělecký svaz Devětsil a mezinárodní avantgarda</a:t>
            </a:r>
          </a:p>
          <a:p>
            <a:r>
              <a:rPr lang="cs-CZ" dirty="0" smtClean="0"/>
              <a:t>Poetismus a konstruktivismus</a:t>
            </a:r>
          </a:p>
          <a:p>
            <a:r>
              <a:rPr lang="cs-CZ" dirty="0" smtClean="0"/>
              <a:t>30.léta: surrealismus a funkcionalismus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47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24128" y="980728"/>
            <a:ext cx="2962672" cy="576064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Jan Preisler, Obraz z většího cyklu, 1902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Černé jezero, 1904</a:t>
            </a:r>
            <a:endParaRPr lang="cs-CZ" sz="3000" dirty="0"/>
          </a:p>
        </p:txBody>
      </p:sp>
      <p:pic>
        <p:nvPicPr>
          <p:cNvPr id="12290" name="Picture 2" descr="C:\Users\dejum22\Documents\aaazeškoly\1900-1940\2013\03česzačstol\22preslobzvětc 19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394398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ejum22\Documents\aaazeškoly\1900-1940\2013\03česzačstol\24preisčerjez19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196" y="3212976"/>
            <a:ext cx="51689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498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661248"/>
            <a:ext cx="9144000" cy="119675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Výstava Augusta Rodina v Praze, Pavilon Mánesa, 1902</a:t>
            </a:r>
            <a:endParaRPr lang="cs-CZ" sz="3000" dirty="0"/>
          </a:p>
        </p:txBody>
      </p:sp>
      <p:pic>
        <p:nvPicPr>
          <p:cNvPr id="4098" name="Picture 2" descr="C:\Users\dejum22\Documents\aaazeškoly\1900-1940\2013\03česzačstol\04rodin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98" y="188639"/>
            <a:ext cx="7977434" cy="512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29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5373216"/>
            <a:ext cx="9144000" cy="1656184"/>
          </a:xfrm>
        </p:spPr>
        <p:txBody>
          <a:bodyPr>
            <a:normAutofit fontScale="90000"/>
          </a:bodyPr>
          <a:lstStyle/>
          <a:p>
            <a:r>
              <a:rPr lang="cs-CZ" sz="3300" dirty="0" smtClean="0"/>
              <a:t/>
            </a:r>
            <a:br>
              <a:rPr lang="cs-CZ" sz="3300" dirty="0" smtClean="0"/>
            </a:br>
            <a:r>
              <a:rPr lang="cs-CZ" sz="3300" dirty="0"/>
              <a:t/>
            </a:r>
            <a:br>
              <a:rPr lang="cs-CZ" sz="3300" dirty="0"/>
            </a:br>
            <a:r>
              <a:rPr lang="cs-CZ" sz="3300" dirty="0" smtClean="0"/>
              <a:t>František </a:t>
            </a:r>
            <a:r>
              <a:rPr lang="cs-CZ" sz="3300" dirty="0"/>
              <a:t>Bílek, Golgota, hora lebek, </a:t>
            </a:r>
            <a:r>
              <a:rPr lang="cs-CZ" sz="3300" dirty="0" smtClean="0"/>
              <a:t>1892</a:t>
            </a:r>
            <a:br>
              <a:rPr lang="cs-CZ" sz="3300" dirty="0" smtClean="0"/>
            </a:br>
            <a:r>
              <a:rPr lang="cs-CZ" sz="3300" dirty="0" smtClean="0"/>
              <a:t>Orba je naší viny trest, 1892</a:t>
            </a:r>
            <a:r>
              <a:rPr lang="cs-CZ" sz="3300" dirty="0"/>
              <a:t/>
            </a:r>
            <a:br>
              <a:rPr lang="cs-CZ" sz="3300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5122" name="Picture 2" descr="C:\Users\dejum22\Documents\aaazeškoly\1900-1940\2013\03česzačstol\32bílorbajenaší18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956" y="1052736"/>
            <a:ext cx="4719043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ejum22\Desktop\31bílgolg189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76765"/>
            <a:ext cx="3851920" cy="522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95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980728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>Josef </a:t>
            </a:r>
            <a:r>
              <a:rPr lang="cs-CZ" sz="3000" dirty="0" err="1" smtClean="0"/>
              <a:t>Mařatka</a:t>
            </a:r>
            <a:r>
              <a:rPr lang="cs-CZ" sz="3000" dirty="0" smtClean="0"/>
              <a:t>, studie rukou a nohou, 1902-3</a:t>
            </a:r>
            <a:br>
              <a:rPr lang="cs-CZ" sz="3000" dirty="0" smtClean="0"/>
            </a:br>
            <a:r>
              <a:rPr lang="cs-CZ" sz="3000" dirty="0" smtClean="0"/>
              <a:t>Opuštěná Ariadna, 1903</a:t>
            </a:r>
            <a:endParaRPr lang="cs-CZ" sz="3000" dirty="0"/>
          </a:p>
        </p:txBody>
      </p:sp>
      <p:pic>
        <p:nvPicPr>
          <p:cNvPr id="16387" name="Picture 3" descr="C:\Users\dejum22\Documents\aaazeškoly\1900-1940\2013\03česzačstol\36mař19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10" y="175635"/>
            <a:ext cx="2304256" cy="228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dejum22\Documents\aaazeškoly\1900-1940\2013\03česzačstol\39mařopar19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4624"/>
            <a:ext cx="4061787" cy="57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dejum22\Documents\aaazeškoly\1900-1940\2013\03česzačstol\37mařca19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24944"/>
            <a:ext cx="1782676" cy="232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66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4280" y="5661248"/>
            <a:ext cx="8926759" cy="1052736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Bohumil Kafka, Somnambula, 1906</a:t>
            </a:r>
            <a:br>
              <a:rPr lang="cs-CZ" sz="3000" dirty="0" smtClean="0"/>
            </a:br>
            <a:r>
              <a:rPr lang="cs-CZ" sz="3000" dirty="0" smtClean="0"/>
              <a:t>Šílení, 1905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endParaRPr lang="cs-CZ" sz="3000" dirty="0"/>
          </a:p>
        </p:txBody>
      </p:sp>
      <p:pic>
        <p:nvPicPr>
          <p:cNvPr id="17412" name="Picture 4" descr="C:\Users\dejum22\Documents\aaazeškoly\1900-1940\2013\03česzačstol\41bkafsomn19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2390982" cy="508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jum22\Documents\aaazeškoly\1900-1940\2013\03česzačstol\42bkafšíl19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69983"/>
            <a:ext cx="3312368" cy="493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27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96136" y="4149080"/>
            <a:ext cx="2890664" cy="2448272"/>
          </a:xfrm>
        </p:spPr>
        <p:txBody>
          <a:bodyPr>
            <a:normAutofit/>
          </a:bodyPr>
          <a:lstStyle/>
          <a:p>
            <a:r>
              <a:rPr lang="en-US" sz="3000" dirty="0"/>
              <a:t>Jan </a:t>
            </a:r>
            <a:r>
              <a:rPr lang="en-US" sz="3000" dirty="0" err="1"/>
              <a:t>Štursa</a:t>
            </a:r>
            <a:r>
              <a:rPr lang="en-US" sz="3000" dirty="0"/>
              <a:t>, </a:t>
            </a:r>
            <a:r>
              <a:rPr lang="en-US" sz="3000" dirty="0" err="1"/>
              <a:t>Melancholické</a:t>
            </a:r>
            <a:r>
              <a:rPr lang="en-US" sz="3000" dirty="0"/>
              <a:t> </a:t>
            </a:r>
            <a:r>
              <a:rPr lang="en-US" sz="3000" dirty="0" err="1"/>
              <a:t>děvče</a:t>
            </a:r>
            <a:r>
              <a:rPr lang="en-US" sz="3000" dirty="0"/>
              <a:t>, 1906</a:t>
            </a:r>
            <a:endParaRPr lang="cs-CZ" sz="3000" dirty="0"/>
          </a:p>
        </p:txBody>
      </p:sp>
      <p:pic>
        <p:nvPicPr>
          <p:cNvPr id="4" name="Picture 3" descr="C:\Users\dejum22\Documents\aaazeškoly\1900-1940\2013\03česzačstol\47štmelanděvče19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360"/>
            <a:ext cx="5040493" cy="681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52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7984" y="274637"/>
            <a:ext cx="4716016" cy="2930227"/>
          </a:xfrm>
        </p:spPr>
        <p:txBody>
          <a:bodyPr>
            <a:normAutofit/>
          </a:bodyPr>
          <a:lstStyle/>
          <a:p>
            <a:r>
              <a:rPr lang="cs-CZ" sz="3000" dirty="0" smtClean="0"/>
              <a:t>Moderní galerie, založená 1902: expozice z roku 1905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Josef Gočár, návrh budovy Moderní galerie na Kampě, 1927 </a:t>
            </a:r>
            <a:endParaRPr lang="cs-CZ" sz="3000" dirty="0"/>
          </a:p>
        </p:txBody>
      </p:sp>
      <p:pic>
        <p:nvPicPr>
          <p:cNvPr id="18434" name="Picture 2" descr="C:\Users\dejum22\Documents\aaazeškoly\1900-1940\2013\03česzačstol\55mg19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3504073" cy="276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dejum22\Documents\aaazeškoly\1900-1940\2013\03česzačstol\56gočnávrhmhkampa19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04865"/>
            <a:ext cx="6937026" cy="365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62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 Muncha ke kubismu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141168"/>
          </a:xfrm>
        </p:spPr>
        <p:txBody>
          <a:bodyPr/>
          <a:lstStyle/>
          <a:p>
            <a:r>
              <a:rPr lang="cs-CZ" dirty="0" smtClean="0"/>
              <a:t>1905 Výstava Edvarda Muncha</a:t>
            </a:r>
          </a:p>
          <a:p>
            <a:r>
              <a:rPr lang="cs-CZ" dirty="0" smtClean="0"/>
              <a:t>1907 založena skupina Osma</a:t>
            </a:r>
          </a:p>
          <a:p>
            <a:r>
              <a:rPr lang="cs-CZ" dirty="0" smtClean="0"/>
              <a:t>1910 výstava Nezávislých s obrazem A. Deraina Koupání</a:t>
            </a:r>
          </a:p>
          <a:p>
            <a:r>
              <a:rPr lang="cs-CZ" dirty="0" smtClean="0"/>
              <a:t>1911 založena Skupina výtvarných umělců, prosazuje kubismus, platforma časopis Umělecký měsíčník</a:t>
            </a:r>
          </a:p>
          <a:p>
            <a:r>
              <a:rPr lang="cs-CZ" dirty="0" smtClean="0"/>
              <a:t>„český“ kubismus jako styl: architektura a užité umění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861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229200"/>
            <a:ext cx="8229600" cy="151216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Edvard </a:t>
            </a:r>
            <a:r>
              <a:rPr lang="cs-CZ" sz="3000" dirty="0" err="1" smtClean="0"/>
              <a:t>Munch</a:t>
            </a:r>
            <a:r>
              <a:rPr lang="cs-CZ" sz="3000" dirty="0" smtClean="0"/>
              <a:t>, Křik, 1895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Tanec na břehu, 1899</a:t>
            </a:r>
            <a:endParaRPr lang="cs-CZ" sz="3000" dirty="0"/>
          </a:p>
        </p:txBody>
      </p:sp>
      <p:pic>
        <p:nvPicPr>
          <p:cNvPr id="1026" name="Picture 2" descr="C:\Users\dejum22\Documents\aaazeškoly\1900-1940\2013\06česosmakub\02křik18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368230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jum22\Documents\aaazeškoly\1900-1940\2013\06česosmakub\04tanecnabř18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184" y="116632"/>
            <a:ext cx="455629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39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661248"/>
            <a:ext cx="8229600" cy="119675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Emil Filla, Milostná noc, 1908</a:t>
            </a:r>
            <a:endParaRPr lang="cs-CZ" sz="3000" dirty="0"/>
          </a:p>
        </p:txBody>
      </p:sp>
      <p:pic>
        <p:nvPicPr>
          <p:cNvPr id="2050" name="Picture 2" descr="C:\Users\dejum22\Documents\aaazeškoly\1900-1940\2013\06česosmakub\06fillamilnoc0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25" y="404664"/>
            <a:ext cx="765999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03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Generace 90. let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00200"/>
            <a:ext cx="8208912" cy="5141168"/>
          </a:xfrm>
        </p:spPr>
        <p:txBody>
          <a:bodyPr/>
          <a:lstStyle/>
          <a:p>
            <a:r>
              <a:rPr lang="cs-CZ" dirty="0" smtClean="0"/>
              <a:t>1887 založen spolek výtvarných umělců Mánes</a:t>
            </a:r>
          </a:p>
          <a:p>
            <a:r>
              <a:rPr lang="cs-CZ" dirty="0" smtClean="0"/>
              <a:t>1896 časopis Volné směry</a:t>
            </a:r>
          </a:p>
          <a:p>
            <a:r>
              <a:rPr lang="cs-CZ" dirty="0" smtClean="0"/>
              <a:t>1902 Jan Kotěra, Pavilon Mánesa, první výstava Auguste Rodin</a:t>
            </a:r>
          </a:p>
          <a:p>
            <a:r>
              <a:rPr lang="cs-CZ" dirty="0" smtClean="0"/>
              <a:t>1905 výstava Edvarda Muncha</a:t>
            </a:r>
          </a:p>
          <a:p>
            <a:r>
              <a:rPr lang="cs-CZ" dirty="0" smtClean="0"/>
              <a:t>1907 výstava Francouzských impresionistů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724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07" y="4293096"/>
            <a:ext cx="4752528" cy="2736304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Antonín Procházka, Cirkus, 1907-1908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/>
              <a:t>Max Horb, Mnichovské náměstí, 1907</a:t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endParaRPr lang="cs-CZ" sz="3000" dirty="0"/>
          </a:p>
        </p:txBody>
      </p:sp>
      <p:pic>
        <p:nvPicPr>
          <p:cNvPr id="3076" name="Picture 4" descr="C:\Users\dejum22\Documents\aaazeškoly\1900-1940\2013\06česosmakub\10prochcirkus07-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6552"/>
            <a:ext cx="4464733" cy="3244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dejum22\Documents\aaazeškoly\1900-1940\2013\06česosmakub\09horbmnichnám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834" y="3861048"/>
            <a:ext cx="3470827" cy="279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dejum22\Documents\aaazeškoly\1900-1940\2013\06česosmakub\07os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6552"/>
            <a:ext cx="1944216" cy="319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93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52120" y="4221088"/>
            <a:ext cx="3168352" cy="2636912"/>
          </a:xfrm>
        </p:spPr>
        <p:txBody>
          <a:bodyPr>
            <a:normAutofit/>
          </a:bodyPr>
          <a:lstStyle/>
          <a:p>
            <a:r>
              <a:rPr lang="cs-CZ" sz="3000" dirty="0"/>
              <a:t>Emil Filla, Čtenář Dostojevského, 1907</a:t>
            </a:r>
          </a:p>
        </p:txBody>
      </p:sp>
      <p:pic>
        <p:nvPicPr>
          <p:cNvPr id="4" name="Picture 5" descr="C:\Users\dejum22\Documents\aaazeškoly\1900-1940\2013\06česosmakub\13fičtdost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1" y="0"/>
            <a:ext cx="5356493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94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85184"/>
            <a:ext cx="8229600" cy="177281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Vincenc Kramář a obrazy z jeho sbírky</a:t>
            </a:r>
            <a:br>
              <a:rPr lang="cs-CZ" sz="3000" dirty="0" smtClean="0"/>
            </a:br>
            <a:r>
              <a:rPr lang="cs-CZ" sz="3000" dirty="0" smtClean="0"/>
              <a:t>Pablo Picasso, Autoportrét, 1907</a:t>
            </a:r>
            <a:br>
              <a:rPr lang="cs-CZ" sz="3000" dirty="0" smtClean="0"/>
            </a:br>
            <a:r>
              <a:rPr lang="cs-CZ" sz="3000" dirty="0" smtClean="0"/>
              <a:t>Klarinet, 1911 </a:t>
            </a:r>
            <a:endParaRPr lang="cs-CZ" sz="3000" dirty="0"/>
          </a:p>
        </p:txBody>
      </p:sp>
      <p:pic>
        <p:nvPicPr>
          <p:cNvPr id="4099" name="Picture 3" descr="C:\Users\dejum22\Documents\aaazeškoly\1900-1940\2013\06česosmakub\17vinckra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2952328" cy="344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dejum22\Desktop\picas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107" y="1197977"/>
            <a:ext cx="2278013" cy="302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dejum22\Desktop\picasso klarin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104" y="923610"/>
            <a:ext cx="2667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16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35896" y="5589240"/>
            <a:ext cx="5400600" cy="115212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Emil Filla, Salome, 1911</a:t>
            </a:r>
            <a:br>
              <a:rPr lang="cs-CZ" sz="3000" dirty="0" smtClean="0"/>
            </a:br>
            <a:r>
              <a:rPr lang="cs-CZ" sz="3000" dirty="0" smtClean="0"/>
              <a:t>Čtenář, 1913</a:t>
            </a:r>
            <a:endParaRPr lang="cs-CZ" sz="3000" dirty="0"/>
          </a:p>
        </p:txBody>
      </p:sp>
      <p:pic>
        <p:nvPicPr>
          <p:cNvPr id="4" name="Picture 5" descr="C:\Users\dejum22\Documents\aaazeškoly\1900-1940\2013\06česosmakub\33fisalome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63564"/>
            <a:ext cx="3707904" cy="658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ejum22\Documents\aaazeškoly\1900-1940\2013\06česosmakub\34fičtenář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8640"/>
            <a:ext cx="3164598" cy="5313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16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517232"/>
            <a:ext cx="9144000" cy="122413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Bohumil Kubišta, Kuřák, 1910</a:t>
            </a:r>
            <a:br>
              <a:rPr lang="cs-CZ" sz="3000" dirty="0" smtClean="0"/>
            </a:br>
            <a:r>
              <a:rPr lang="cs-CZ" sz="3000" dirty="0" err="1" smtClean="0"/>
              <a:t>Hypnotyzér</a:t>
            </a:r>
            <a:r>
              <a:rPr lang="cs-CZ" sz="3000" dirty="0" smtClean="0"/>
              <a:t>, 1912</a:t>
            </a:r>
            <a:endParaRPr lang="cs-CZ" sz="3000" dirty="0"/>
          </a:p>
        </p:txBody>
      </p:sp>
      <p:pic>
        <p:nvPicPr>
          <p:cNvPr id="7170" name="Picture 2" descr="C:\Users\dejum22\Documents\aaazeškoly\1900-1940\2013\06česosmakub\26kubkuřák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692696"/>
            <a:ext cx="2831747" cy="402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ejum22\Documents\aaazeškoly\1900-1940\2013\06česosmakub\28kubhypno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09" y="271189"/>
            <a:ext cx="434475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44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8064" y="4869160"/>
            <a:ext cx="3995936" cy="172819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Jan Zrzavý, Meditace, 1915</a:t>
            </a:r>
            <a:endParaRPr lang="cs-CZ" sz="3000" dirty="0"/>
          </a:p>
        </p:txBody>
      </p:sp>
      <p:pic>
        <p:nvPicPr>
          <p:cNvPr id="11266" name="Picture 2" descr="C:\Users\dejum22\Documents\aaazeškoly\1900-1940\2013\06česosmakub\62zrzmeditace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21907"/>
            <a:ext cx="5033215" cy="664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17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556" y="4581128"/>
            <a:ext cx="8229600" cy="2160240"/>
          </a:xfrm>
        </p:spPr>
        <p:txBody>
          <a:bodyPr>
            <a:normAutofit/>
          </a:bodyPr>
          <a:lstStyle/>
          <a:p>
            <a:r>
              <a:rPr lang="cs-CZ" sz="3000" dirty="0"/>
              <a:t>Josef Čapek, Harmonikář, </a:t>
            </a:r>
            <a:r>
              <a:rPr lang="cs-CZ" sz="3000" dirty="0" smtClean="0"/>
              <a:t>1913</a:t>
            </a:r>
            <a:br>
              <a:rPr lang="cs-CZ" sz="3000" dirty="0" smtClean="0"/>
            </a:br>
            <a:r>
              <a:rPr lang="cs-CZ" sz="3000" dirty="0" smtClean="0"/>
              <a:t>Václav Špála, Duha, 1913</a:t>
            </a: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Antonín </a:t>
            </a:r>
            <a:r>
              <a:rPr lang="cs-CZ" sz="3000" dirty="0"/>
              <a:t>Procházka, Zátiší s ubrouskem, 1915-1916</a:t>
            </a:r>
          </a:p>
        </p:txBody>
      </p:sp>
      <p:pic>
        <p:nvPicPr>
          <p:cNvPr id="4" name="Picture 5" descr="C:\Users\dejum22\Documents\aaazeškoly\1900-1940\2013\06česosmakub\37čaharm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4047"/>
            <a:ext cx="2736304" cy="371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ejum22\Documents\aaazeškoly\1900-1940\2013\06česosmakub\42prochzátsubr15-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363" y="1268760"/>
            <a:ext cx="2179101" cy="285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dejum22\Documents\aaazeškoly\1900-1940\2013\06česosmakub\40špáduhas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899" y="1268760"/>
            <a:ext cx="2845277" cy="285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25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437112"/>
            <a:ext cx="5220072" cy="242088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Otto Gutfreund, Kubistické poprsí, 1913-14</a:t>
            </a:r>
            <a:br>
              <a:rPr lang="cs-CZ" sz="3000" dirty="0" smtClean="0"/>
            </a:br>
            <a:r>
              <a:rPr lang="cs-CZ" sz="3000" dirty="0" smtClean="0"/>
              <a:t>Objímající se, 1913-14</a:t>
            </a:r>
            <a:endParaRPr lang="cs-CZ" sz="3000" dirty="0"/>
          </a:p>
        </p:txBody>
      </p:sp>
      <p:pic>
        <p:nvPicPr>
          <p:cNvPr id="6146" name="Picture 2" descr="C:\Users\dejum22\Documents\aaazeškoly\1900-1940\2013\06česosmakub\48gutkubpopr13-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3442098" cy="41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dejum22\Documents\aaazeškoly\1900-1940\2013\06česosmakub\47gutobjím13-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585" y="0"/>
            <a:ext cx="3944391" cy="682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05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564696"/>
            <a:ext cx="9144000" cy="243732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Josef Chochol, Činžovní dům v Neklanově ulici v Praze, 1913-1914</a:t>
            </a:r>
            <a:br>
              <a:rPr lang="cs-CZ" sz="3000" dirty="0" smtClean="0"/>
            </a:br>
            <a:r>
              <a:rPr lang="cs-CZ" sz="3000" dirty="0" smtClean="0"/>
              <a:t>Pavel Janák, přestavba Fárova domu v Pelhřimově, 1912</a:t>
            </a:r>
            <a:endParaRPr lang="cs-CZ" sz="3000" dirty="0"/>
          </a:p>
        </p:txBody>
      </p:sp>
      <p:pic>
        <p:nvPicPr>
          <p:cNvPr id="7170" name="Picture 2" descr="C:\Users\dejum22\Documents\aaazeškoly\1900-1940\2013\06česosmakub\51chochneklul13-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2108"/>
            <a:ext cx="3384376" cy="466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dejum22\Documents\aaazeškoly\1900-1940\2013\06česosmakub\53janfárůvdpelhřimov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643" y="188640"/>
            <a:ext cx="367575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28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665613"/>
            <a:ext cx="6187130" cy="2075755"/>
          </a:xfrm>
        </p:spPr>
        <p:txBody>
          <a:bodyPr>
            <a:normAutofit/>
          </a:bodyPr>
          <a:lstStyle/>
          <a:p>
            <a:r>
              <a:rPr lang="cs-CZ" sz="3000" dirty="0"/>
              <a:t>Pavel Janák, Dóza s víkem, 1911</a:t>
            </a:r>
            <a:br>
              <a:rPr lang="cs-CZ" sz="3000" dirty="0"/>
            </a:br>
            <a:r>
              <a:rPr lang="cs-CZ" sz="3000" dirty="0"/>
              <a:t>Josef Gočár, Skleník, 1913</a:t>
            </a:r>
            <a:br>
              <a:rPr lang="cs-CZ" sz="3000" dirty="0"/>
            </a:br>
            <a:r>
              <a:rPr lang="cs-CZ" sz="3000" dirty="0"/>
              <a:t>Josef </a:t>
            </a:r>
            <a:r>
              <a:rPr lang="cs-CZ" sz="3000" dirty="0" smtClean="0"/>
              <a:t>Gočár, Pohovka, 1914</a:t>
            </a:r>
            <a:br>
              <a:rPr lang="cs-CZ" sz="3000" dirty="0" smtClean="0"/>
            </a:br>
            <a:r>
              <a:rPr lang="cs-CZ" sz="3000" dirty="0" smtClean="0"/>
              <a:t>Pavel Janák, Židle, 1911-12</a:t>
            </a:r>
            <a:endParaRPr lang="cs-CZ" sz="3000" dirty="0"/>
          </a:p>
        </p:txBody>
      </p:sp>
      <p:pic>
        <p:nvPicPr>
          <p:cNvPr id="8194" name="Picture 2" descr="C:\Users\dejum22\Documents\aaazeškoly\1900-1940\2013\06česosmakub\55jandózasvíkem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1376415" cy="140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dejum22\Desktop\josef_gocar_glass_cabinet_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0"/>
            <a:ext cx="3242372" cy="4588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ejum22\Desktop\č. 96, Josef Gočár, pohovka, čalounění F,. Kysela, 1914, UPM Praha. Dějiny ČVU IV-1, s. 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250" y="476672"/>
            <a:ext cx="3631750" cy="321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dejum22\Desktop\janák židle11-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926" y="399068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95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445224"/>
            <a:ext cx="9144000" cy="141277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Adolf Wiesner, obálka VS, 1996</a:t>
            </a:r>
            <a:br>
              <a:rPr lang="cs-CZ" sz="3000" dirty="0" smtClean="0"/>
            </a:br>
            <a:r>
              <a:rPr lang="cs-CZ" sz="3000" dirty="0" smtClean="0"/>
              <a:t>Arnošt Hofbauer, obálka VS, 1898</a:t>
            </a:r>
            <a:endParaRPr lang="cs-CZ" sz="3000" dirty="0"/>
          </a:p>
        </p:txBody>
      </p:sp>
      <p:pic>
        <p:nvPicPr>
          <p:cNvPr id="3074" name="Picture 2" descr="C:\Users\dejum22\Documents\aaazeškoly\1900-1940\2013\03česzačstol\07wiesnervs18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5" y="49231"/>
            <a:ext cx="4061971" cy="526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jum22\Desktop\Arnošt Hofbauer, cover design for Volné směry, 1898 UPM. Source Prague 1900 Poetry and Ecstas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403" y="32216"/>
            <a:ext cx="4054654" cy="526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64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cs-CZ" dirty="0" smtClean="0"/>
              <a:t>Umění 1918-1938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916832"/>
            <a:ext cx="8748463" cy="4941168"/>
          </a:xfrm>
        </p:spPr>
        <p:txBody>
          <a:bodyPr>
            <a:normAutofit/>
          </a:bodyPr>
          <a:lstStyle/>
          <a:p>
            <a:r>
              <a:rPr lang="cs-CZ" dirty="0" smtClean="0"/>
              <a:t>Primitivismus, civilismus, „národní“ sloh v architektuře</a:t>
            </a:r>
          </a:p>
          <a:p>
            <a:r>
              <a:rPr lang="cs-CZ" dirty="0" smtClean="0"/>
              <a:t>Umělecký svaz Devětsil a mezinárodní kontakty</a:t>
            </a:r>
          </a:p>
          <a:p>
            <a:r>
              <a:rPr lang="cs-CZ" dirty="0" smtClean="0"/>
              <a:t>Teige: Poetismus a konstruktivismus</a:t>
            </a:r>
          </a:p>
          <a:p>
            <a:r>
              <a:rPr lang="cs-CZ" dirty="0" smtClean="0"/>
              <a:t>Moderní architektura. Purismus a konstruktivismus</a:t>
            </a:r>
          </a:p>
          <a:p>
            <a:r>
              <a:rPr lang="cs-CZ" dirty="0" smtClean="0"/>
              <a:t>30.léta: umění a politika</a:t>
            </a:r>
          </a:p>
          <a:p>
            <a:r>
              <a:rPr lang="cs-CZ" dirty="0" smtClean="0"/>
              <a:t>Surrealismus a funkcionalismus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811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" y="5301208"/>
            <a:ext cx="8888232" cy="1521609"/>
          </a:xfrm>
        </p:spPr>
        <p:txBody>
          <a:bodyPr>
            <a:normAutofit/>
          </a:bodyPr>
          <a:lstStyle/>
          <a:p>
            <a:r>
              <a:rPr lang="cs-CZ" sz="3000" dirty="0" smtClean="0"/>
              <a:t>Otto Gutfreund, Vlastní podobizna, 1919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Josef Čapek, Nejskromnější umění, 1920</a:t>
            </a:r>
            <a:endParaRPr lang="cs-CZ" sz="3000" dirty="0"/>
          </a:p>
        </p:txBody>
      </p:sp>
      <p:pic>
        <p:nvPicPr>
          <p:cNvPr id="1026" name="Picture 2" descr="C:\Users\dejum22\Documents\aaazeškoly\1900-1940\2013\09cesmeziv\15gutvlpod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034"/>
            <a:ext cx="3528392" cy="499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jum22\Documents\aaazeškoly\1900-1940\2013\09cesmeziv\16čapnejkrum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7856"/>
            <a:ext cx="329676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2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373216"/>
            <a:ext cx="8820472" cy="148478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Josef Gočár, Banka čs. Legií v Praze, 1921-1923</a:t>
            </a:r>
            <a:endParaRPr lang="cs-CZ" sz="3000" dirty="0"/>
          </a:p>
        </p:txBody>
      </p:sp>
      <p:pic>
        <p:nvPicPr>
          <p:cNvPr id="2050" name="Picture 2" descr="C:\Users\dejum22\Desktop\gočár_legiobanka, 21-2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2755594" cy="390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jum22\Documents\aaazeškoly\e-learning\epochyIV\5.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836712"/>
            <a:ext cx="2794000" cy="372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69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136815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Revoluční sborník Devětsil, 1922</a:t>
            </a:r>
            <a:br>
              <a:rPr lang="cs-CZ" sz="3000" dirty="0" smtClean="0"/>
            </a:br>
            <a:r>
              <a:rPr lang="cs-CZ" sz="3000" dirty="0" smtClean="0"/>
              <a:t>Život II, Sborník nové krásy, 1922</a:t>
            </a:r>
            <a:endParaRPr lang="cs-CZ" sz="3000" dirty="0"/>
          </a:p>
        </p:txBody>
      </p:sp>
      <p:pic>
        <p:nvPicPr>
          <p:cNvPr id="4098" name="Picture 2" descr="C:\Users\dejum22\Documents\aaazeškoly\1900-1940\2013\09cesmeziv\21revsbdevětsil2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6584"/>
            <a:ext cx="3240360" cy="509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jum22\Documents\aaazeškoly\1900-1940\2013\09cesmeziv\22sbnovkrásyživot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36" y="249474"/>
            <a:ext cx="3560072" cy="4835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27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509120"/>
            <a:ext cx="8820472" cy="2348880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>Obálka časopisu Zenit, Záhřeb 1922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Obálka časopisu MA, 1921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Obálka časopisu Der Sturm, 1922</a:t>
            </a:r>
            <a:endParaRPr lang="cs-CZ" sz="3000" dirty="0"/>
          </a:p>
        </p:txBody>
      </p:sp>
      <p:pic>
        <p:nvPicPr>
          <p:cNvPr id="5122" name="Picture 2" descr="C:\Users\dejum22\Desktop\kassakdersturm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160" y="528724"/>
            <a:ext cx="3111304" cy="398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ejum22\Desktop\zen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28" y="592048"/>
            <a:ext cx="2649072" cy="37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dejum22\Desktop\kassakma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595" y="662629"/>
            <a:ext cx="2884363" cy="370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80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85184"/>
            <a:ext cx="8229600" cy="1656184"/>
          </a:xfrm>
        </p:spPr>
        <p:txBody>
          <a:bodyPr>
            <a:normAutofit/>
          </a:bodyPr>
          <a:lstStyle/>
          <a:p>
            <a:r>
              <a:rPr lang="cs-CZ" sz="3000" dirty="0" smtClean="0"/>
              <a:t>Karel Teige, Nalodění na </a:t>
            </a:r>
            <a:r>
              <a:rPr lang="cs-CZ" sz="3000" dirty="0" err="1" smtClean="0"/>
              <a:t>Kytheru</a:t>
            </a:r>
            <a:r>
              <a:rPr lang="cs-CZ" sz="3000" dirty="0" smtClean="0"/>
              <a:t>, 1923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Jindřich Štyrský, </a:t>
            </a:r>
            <a:r>
              <a:rPr lang="cs-CZ" sz="3000" dirty="0" err="1" smtClean="0"/>
              <a:t>Souvenir</a:t>
            </a:r>
            <a:r>
              <a:rPr lang="cs-CZ" sz="3000" dirty="0" smtClean="0"/>
              <a:t>, 1924</a:t>
            </a:r>
            <a:endParaRPr lang="cs-CZ" sz="3000" dirty="0"/>
          </a:p>
        </p:txBody>
      </p:sp>
      <p:pic>
        <p:nvPicPr>
          <p:cNvPr id="7170" name="Picture 2" descr="C:\Users\dejum22\Documents\aaazeškoly\1900-1940\2013\09cesmeziv\23teigenalodění na kyth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8" y="188640"/>
            <a:ext cx="369252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dejum22\Documents\aaazeškoly\1900-1940\2013\09cesmeziv\24štyrsouvenir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664" y="620688"/>
            <a:ext cx="4762108" cy="373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56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76944" y="5157192"/>
            <a:ext cx="3967056" cy="170080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Karel Teige, typografie sbírky Vítězslava Nezvala Abeceda, 1926</a:t>
            </a:r>
            <a:endParaRPr lang="cs-CZ" sz="3000" dirty="0"/>
          </a:p>
        </p:txBody>
      </p:sp>
      <p:pic>
        <p:nvPicPr>
          <p:cNvPr id="8197" name="Picture 5" descr="C:\Users\dejum22\Desktop\abe62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1" y="3501008"/>
            <a:ext cx="5152573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dejum22\Desktop\abe2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22666"/>
            <a:ext cx="5168206" cy="333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76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13176"/>
            <a:ext cx="8229600" cy="1584176"/>
          </a:xfrm>
        </p:spPr>
        <p:txBody>
          <a:bodyPr/>
          <a:lstStyle/>
          <a:p>
            <a:r>
              <a:rPr lang="cs-CZ" sz="3200" dirty="0" smtClean="0"/>
              <a:t>Lajos Kassak, </a:t>
            </a:r>
            <a:r>
              <a:rPr lang="cs-CZ" sz="3200" dirty="0" err="1" smtClean="0"/>
              <a:t>Bildarchitektur</a:t>
            </a:r>
            <a:r>
              <a:rPr lang="cs-CZ" sz="3200" dirty="0" smtClean="0"/>
              <a:t>, 1922</a:t>
            </a:r>
            <a:br>
              <a:rPr lang="cs-CZ" sz="3200" dirty="0" smtClean="0"/>
            </a:br>
            <a:r>
              <a:rPr lang="cs-CZ" sz="3200" dirty="0" smtClean="0"/>
              <a:t>Dynamická konstrukce, 1922-1924</a:t>
            </a:r>
            <a:endParaRPr lang="cs-CZ" sz="3200" dirty="0"/>
          </a:p>
        </p:txBody>
      </p:sp>
      <p:pic>
        <p:nvPicPr>
          <p:cNvPr id="3074" name="Picture 2" descr="C:\Users\dejum22\Desktop\Kassak-Lajos-Dinamikus-konstrukcio-1922-192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88640"/>
            <a:ext cx="386284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jum22\Desktop\Bildarchitectur-Kassak19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99" y="188640"/>
            <a:ext cx="3491880" cy="469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5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517232"/>
            <a:ext cx="9036496" cy="1224136"/>
          </a:xfrm>
        </p:spPr>
        <p:txBody>
          <a:bodyPr>
            <a:normAutofit/>
          </a:bodyPr>
          <a:lstStyle/>
          <a:p>
            <a:r>
              <a:rPr lang="cs-CZ" sz="3000" dirty="0" err="1" smtClean="0"/>
              <a:t>Vladyslaw</a:t>
            </a:r>
            <a:r>
              <a:rPr lang="cs-CZ" sz="3000" dirty="0" smtClean="0"/>
              <a:t> </a:t>
            </a:r>
            <a:r>
              <a:rPr lang="cs-CZ" sz="3000" dirty="0" err="1" smtClean="0"/>
              <a:t>Strzemiński</a:t>
            </a:r>
            <a:r>
              <a:rPr lang="cs-CZ" sz="3000" dirty="0" smtClean="0"/>
              <a:t>, Architektonická kompozice, 1926</a:t>
            </a:r>
            <a:br>
              <a:rPr lang="cs-CZ" sz="3000" dirty="0" smtClean="0"/>
            </a:br>
            <a:r>
              <a:rPr lang="cs-CZ" sz="3000" dirty="0" smtClean="0"/>
              <a:t>Architektonická </a:t>
            </a:r>
            <a:r>
              <a:rPr lang="cs-CZ" sz="3000" dirty="0"/>
              <a:t>kompozice, </a:t>
            </a:r>
            <a:r>
              <a:rPr lang="cs-CZ" sz="3000" dirty="0" smtClean="0"/>
              <a:t>1929</a:t>
            </a:r>
            <a:endParaRPr lang="cs-CZ" sz="3000" dirty="0"/>
          </a:p>
        </p:txBody>
      </p:sp>
      <p:pic>
        <p:nvPicPr>
          <p:cNvPr id="4098" name="Picture 2" descr="C:\Users\dejum22\Desktop\13 wladyslaw strzeminski, architectonic composition 19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3414366" cy="493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dejum22\Desktop\Strzeminski-Kompozycja-architektoniczna19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269" y="188640"/>
            <a:ext cx="304809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34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9992" y="1556792"/>
            <a:ext cx="4248472" cy="5301208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Jindřich Štyrský, Květy ve sněhu, 1927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Toyen, Korálový ostrov, 1926</a:t>
            </a:r>
            <a:endParaRPr lang="cs-CZ" sz="3000" dirty="0"/>
          </a:p>
        </p:txBody>
      </p:sp>
      <p:pic>
        <p:nvPicPr>
          <p:cNvPr id="9218" name="Picture 2" descr="C:\Users\dejum22\Documents\aaazeškoly\1900-1940\2013\09cesmeziv\30štykběta vesněhu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995936" cy="3125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dejum22\Documents\aaazeškoly\1900-1940\2013\09cesmeziv\31toyenkorálostrov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28" y="3501007"/>
            <a:ext cx="3946823" cy="319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45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17232"/>
            <a:ext cx="8229600" cy="122413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Jan Kotěra, Pavilon Mánesa, 1902</a:t>
            </a:r>
            <a:endParaRPr lang="cs-CZ" sz="3000" dirty="0"/>
          </a:p>
        </p:txBody>
      </p:sp>
      <p:pic>
        <p:nvPicPr>
          <p:cNvPr id="1026" name="Picture 2" descr="C:\Users\dejum22\Documents\aaazeškoly\1900-1940\2013\03česzačstol\05pavmán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0624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ejum22\Documents\aaazeškoly\1900-1940\2013\03česzačstol\06pavmá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405"/>
            <a:ext cx="2520280" cy="550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87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4581128"/>
            <a:ext cx="8373616" cy="227687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František Kupka, Abstraktní malba, 1930</a:t>
            </a:r>
            <a:br>
              <a:rPr lang="cs-CZ" sz="3000" dirty="0" smtClean="0"/>
            </a:br>
            <a:r>
              <a:rPr lang="cs-CZ" sz="3000" dirty="0" smtClean="0"/>
              <a:t>Josef Šíma, Ostrov, 1931</a:t>
            </a:r>
            <a:br>
              <a:rPr lang="cs-CZ" sz="3000" dirty="0" smtClean="0"/>
            </a:br>
            <a:r>
              <a:rPr lang="cs-CZ" sz="3000" dirty="0" smtClean="0"/>
              <a:t>Vojtěch Preissig, Zalamovaná páska, 1930-33</a:t>
            </a:r>
            <a:endParaRPr lang="cs-CZ" sz="3000" dirty="0"/>
          </a:p>
        </p:txBody>
      </p:sp>
      <p:pic>
        <p:nvPicPr>
          <p:cNvPr id="11266" name="Picture 2" descr="C:\Users\dejum22\Documents\aaazeškoly\1900-1940\2013\09cesmeziv\33šímaostrov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911" y="1046389"/>
            <a:ext cx="3363313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dejum22\Documents\aaazeškoly\1900-1940\2013\09cesmeziv\34kupkaabstrmalba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32" y="188640"/>
            <a:ext cx="292710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dejum22\Documents\aaazeškoly\1900-1940\2013\09cesmeziv\36preissigzalampáska30-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828" y="1046389"/>
            <a:ext cx="1815636" cy="274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99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57525" y="4491300"/>
            <a:ext cx="6686475" cy="2355578"/>
          </a:xfrm>
        </p:spPr>
        <p:txBody>
          <a:bodyPr>
            <a:normAutofit fontScale="90000"/>
          </a:bodyPr>
          <a:lstStyle/>
          <a:p>
            <a:r>
              <a:rPr lang="cs-CZ" sz="3300" dirty="0" smtClean="0"/>
              <a:t/>
            </a:r>
            <a:br>
              <a:rPr lang="cs-CZ" sz="3300" dirty="0" smtClean="0"/>
            </a:br>
            <a:r>
              <a:rPr lang="cs-CZ" sz="3300" dirty="0"/>
              <a:t/>
            </a:r>
            <a:br>
              <a:rPr lang="cs-CZ" sz="3300" dirty="0"/>
            </a:br>
            <a:r>
              <a:rPr lang="cs-CZ" sz="3300" dirty="0" smtClean="0"/>
              <a:t/>
            </a:r>
            <a:br>
              <a:rPr lang="cs-CZ" sz="3300" dirty="0" smtClean="0"/>
            </a:br>
            <a:r>
              <a:rPr lang="cs-CZ" sz="3300" dirty="0" smtClean="0"/>
              <a:t/>
            </a:r>
            <a:br>
              <a:rPr lang="cs-CZ" sz="3300" dirty="0" smtClean="0"/>
            </a:br>
            <a:r>
              <a:rPr lang="cs-CZ" sz="3300" dirty="0" smtClean="0"/>
              <a:t>Bedřich </a:t>
            </a:r>
            <a:r>
              <a:rPr lang="cs-CZ" sz="3300" dirty="0"/>
              <a:t>Stefan, Torzo III, 1929</a:t>
            </a:r>
            <a:br>
              <a:rPr lang="cs-CZ" sz="3300" dirty="0"/>
            </a:br>
            <a:r>
              <a:rPr lang="cs-CZ" sz="3300" dirty="0" smtClean="0"/>
              <a:t>Vincenc </a:t>
            </a:r>
            <a:r>
              <a:rPr lang="cs-CZ" sz="3300" dirty="0"/>
              <a:t>Makovský, Hlava-vejce, </a:t>
            </a:r>
            <a:r>
              <a:rPr lang="cs-CZ" sz="3300" dirty="0" smtClean="0"/>
              <a:t>1926-1927</a:t>
            </a:r>
            <a:br>
              <a:rPr lang="cs-CZ" sz="3300" dirty="0" smtClean="0"/>
            </a:br>
            <a:r>
              <a:rPr lang="cs-CZ" sz="3300" dirty="0" smtClean="0"/>
              <a:t>Hana Wichterlová, Pupen, 1932</a:t>
            </a:r>
            <a:br>
              <a:rPr lang="cs-CZ" sz="3300" dirty="0" smtClean="0"/>
            </a:br>
            <a:r>
              <a:rPr lang="cs-CZ" sz="3300" dirty="0"/>
              <a:t/>
            </a:r>
            <a:br>
              <a:rPr lang="cs-CZ" sz="3300" dirty="0"/>
            </a:b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15362" name="Picture 2" descr="C:\Users\dejum22\Documents\aaazeškoly\1900-1940\2013\09cesmeziv\39makhlavavejce26-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764704"/>
            <a:ext cx="2448272" cy="351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dejum22\Documents\aaazeškoly\1900-1940\2013\09cesmeziv\40StefanTorzo III, 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6739"/>
            <a:ext cx="2325126" cy="665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dejum22\Documents\aaazeškoly\1900-1940\2013\09cesmeziv\41WichterlPupen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3371"/>
            <a:ext cx="2644223" cy="428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49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56654" y="4581128"/>
            <a:ext cx="6030145" cy="2160240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>Jaroslav Rössler, Zrcadlení, </a:t>
            </a:r>
            <a:r>
              <a:rPr lang="cs-CZ" sz="3000" dirty="0" smtClean="0"/>
              <a:t>1925</a:t>
            </a:r>
            <a:br>
              <a:rPr lang="cs-CZ" sz="3000" dirty="0" smtClean="0"/>
            </a:br>
            <a:r>
              <a:rPr lang="cs-CZ" sz="3000" dirty="0" err="1" smtClean="0">
                <a:solidFill>
                  <a:srgbClr val="FF0000"/>
                </a:solidFill>
              </a:rPr>
              <a:t>xxxx</a:t>
            </a: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Jaromír Funke, Abstraktní fotografie, 1929</a:t>
            </a:r>
            <a:endParaRPr lang="cs-CZ" sz="3000" dirty="0"/>
          </a:p>
        </p:txBody>
      </p:sp>
      <p:pic>
        <p:nvPicPr>
          <p:cNvPr id="12290" name="Picture 2" descr="C:\Users\dejum22\Documents\aaazeškoly\1900-1940\2013\09cesmeziv\37rösslerzrcedlení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96307"/>
            <a:ext cx="2273977" cy="231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dejum22\Documents\aaazeškoly\1900-1940\2013\09cesmeziv\38funkeabstrfoto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2989060" cy="379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dejum22\Documents\aaazeškoly\e-learning\epochyIV\5.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2345985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02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4048" y="3645024"/>
            <a:ext cx="4139952" cy="3384376"/>
          </a:xfrm>
        </p:spPr>
        <p:txBody>
          <a:bodyPr/>
          <a:lstStyle/>
          <a:p>
            <a:r>
              <a:rPr lang="cs-CZ" sz="3000" dirty="0" smtClean="0"/>
              <a:t>Zdeněk Pešánek, Světelně kinetická plastika pro Edisonovu transformační stanici v Praze, 1930</a:t>
            </a:r>
            <a:endParaRPr lang="cs-CZ" dirty="0"/>
          </a:p>
        </p:txBody>
      </p:sp>
      <p:pic>
        <p:nvPicPr>
          <p:cNvPr id="13314" name="Picture 2" descr="C:\Users\dejum22\Documents\aaazeškoly\1900-1940\2013\09cesmeziv\46pešsvětkinpl3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63"/>
            <a:ext cx="5004048" cy="668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dejum22\Documents\aaazeškoly\1900-1940\2013\09cesmeziv\47pešrekonst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315" y="838601"/>
            <a:ext cx="4038189" cy="199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38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45224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>Jaromír Krejcar, obchodní dům Olympic v Praze, 1925-1926</a:t>
            </a:r>
            <a:br>
              <a:rPr lang="cs-CZ" sz="3000" dirty="0" smtClean="0"/>
            </a:br>
            <a:r>
              <a:rPr lang="cs-CZ" sz="3000" dirty="0" smtClean="0"/>
              <a:t>Bohuslav Fuchs, hotel Avion v Brně, 1927</a:t>
            </a:r>
            <a:endParaRPr lang="cs-CZ" sz="3000" dirty="0"/>
          </a:p>
        </p:txBody>
      </p:sp>
      <p:pic>
        <p:nvPicPr>
          <p:cNvPr id="10242" name="Picture 2" descr="C:\Users\dejum22\Desktop\krejcarolympic25-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408"/>
            <a:ext cx="3600400" cy="542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ejum22\Desktop\fuchsavion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7349"/>
            <a:ext cx="3945396" cy="520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82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520" y="3717032"/>
            <a:ext cx="5184576" cy="3140968"/>
          </a:xfrm>
        </p:spPr>
        <p:txBody>
          <a:bodyPr>
            <a:normAutofit/>
          </a:bodyPr>
          <a:lstStyle/>
          <a:p>
            <a:r>
              <a:rPr lang="cs-CZ" sz="3000" dirty="0" smtClean="0">
                <a:solidFill>
                  <a:srgbClr val="FF0000"/>
                </a:solidFill>
              </a:rPr>
              <a:t>Veletržní palác</a:t>
            </a:r>
            <a:r>
              <a:rPr lang="cs-CZ" sz="3000" dirty="0" smtClean="0">
                <a:solidFill>
                  <a:srgbClr val="FF0000"/>
                </a:solidFill>
              </a:rPr>
              <a:t/>
            </a:r>
            <a:br>
              <a:rPr lang="cs-CZ" sz="3000" dirty="0" smtClean="0">
                <a:solidFill>
                  <a:srgbClr val="FF0000"/>
                </a:solidFill>
              </a:rPr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Vladimír Karfík, kancelářská budova ve Zlíně, 1937-1938</a:t>
            </a:r>
            <a:endParaRPr lang="cs-CZ" sz="3000" dirty="0"/>
          </a:p>
        </p:txBody>
      </p:sp>
      <p:pic>
        <p:nvPicPr>
          <p:cNvPr id="16387" name="Picture 3" descr="C:\Users\dejum22\Desktop\25063vbatamrakodrap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728"/>
            <a:ext cx="3695700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dejum22\Documents\aaazeškoly\e-learning\epochyIV\5.1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3956238" cy="250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45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36096" y="1412776"/>
            <a:ext cx="3707903" cy="5445224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Jindřich Štyrský, Z mého deníku, 1933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Bez názvu, fotografie 1934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Z cyklu Stěhovací kabinet, koláž, 1934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endParaRPr lang="cs-CZ" sz="3000" dirty="0"/>
          </a:p>
        </p:txBody>
      </p:sp>
      <p:pic>
        <p:nvPicPr>
          <p:cNvPr id="14338" name="Picture 2" descr="C:\Users\dejum22\Documents\aaazeškoly\1900-1940\2013\09cesmeziv\52štyrzméhoden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97" y="116632"/>
            <a:ext cx="5033735" cy="328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dejum22\Desktop\štyrský koláž34svatb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077071"/>
            <a:ext cx="2174877" cy="248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dejum22\Documents\aaazeškoly\1900-1940\2013\09cesmeziv\53štyrb.n.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0"/>
            <a:ext cx="2336494" cy="248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98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725144"/>
            <a:ext cx="4896544" cy="2016224"/>
          </a:xfrm>
        </p:spPr>
        <p:txBody>
          <a:bodyPr>
            <a:normAutofit/>
          </a:bodyPr>
          <a:lstStyle/>
          <a:p>
            <a:r>
              <a:rPr lang="cs-CZ" sz="3000" dirty="0"/>
              <a:t>Toyen, Stisk ruky, </a:t>
            </a:r>
            <a:r>
              <a:rPr lang="cs-CZ" sz="3000" dirty="0" smtClean="0"/>
              <a:t>1934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Doupě, 1937</a:t>
            </a:r>
            <a:endParaRPr lang="cs-CZ" sz="3000" dirty="0"/>
          </a:p>
        </p:txBody>
      </p:sp>
      <p:pic>
        <p:nvPicPr>
          <p:cNvPr id="4" name="Picture 3" descr="C:\Users\dejum22\Documents\aaazeškoly\1900-1940\2013\09cesmeziv\56ToyenStisk ruky3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555847" cy="311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dejum22\Documents\aaazeškoly\1900-1940\2013\09cesmeziv\55toyendoupě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79" y="908720"/>
            <a:ext cx="3348861" cy="496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16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73216"/>
            <a:ext cx="8229600" cy="1368152"/>
          </a:xfrm>
        </p:spPr>
        <p:txBody>
          <a:bodyPr>
            <a:normAutofit/>
          </a:bodyPr>
          <a:lstStyle/>
          <a:p>
            <a:r>
              <a:rPr lang="cs-CZ" sz="3000" dirty="0" smtClean="0"/>
              <a:t>Vincenc Makovský, Žena s vázou, 1933</a:t>
            </a:r>
            <a:endParaRPr lang="cs-CZ" sz="3000" dirty="0"/>
          </a:p>
        </p:txBody>
      </p:sp>
      <p:pic>
        <p:nvPicPr>
          <p:cNvPr id="16386" name="Picture 2" descr="C:\Users\dejum22\Documents\aaazeškoly\1900-1940\2013\09cesmeziv\51makženasvázou3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640"/>
            <a:ext cx="6120680" cy="550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48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013176"/>
            <a:ext cx="9144000" cy="158417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František </a:t>
            </a:r>
            <a:r>
              <a:rPr lang="cs-CZ" sz="3000" dirty="0" err="1" smtClean="0"/>
              <a:t>Hudeček,Faidros</a:t>
            </a:r>
            <a:r>
              <a:rPr lang="cs-CZ" sz="3000" dirty="0" smtClean="0"/>
              <a:t> a Sokrates, čili o kráse, 1934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Zdenek </a:t>
            </a:r>
            <a:r>
              <a:rPr lang="cs-CZ" sz="3000" dirty="0" err="1" smtClean="0"/>
              <a:t>Rykr</a:t>
            </a:r>
            <a:r>
              <a:rPr lang="cs-CZ" sz="3000" dirty="0" smtClean="0"/>
              <a:t>, Orient, 1935</a:t>
            </a:r>
            <a:endParaRPr lang="cs-CZ" sz="3000" dirty="0"/>
          </a:p>
        </p:txBody>
      </p:sp>
      <p:pic>
        <p:nvPicPr>
          <p:cNvPr id="7" name="Picture 3" descr="C:\Users\dejum22\Documents\aaazeškoly\1900-1940\2013\09cesmeziv\62rykrorient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960"/>
            <a:ext cx="321081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dejum22\Documents\aaazeškoly\1900-1940\2013\09cesmeziv\60hudečfaidrosasokr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62434"/>
            <a:ext cx="5065345" cy="34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52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229200"/>
            <a:ext cx="5220072" cy="1512167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Jan Kotěra, Peterkův dům na Václavském náměstí v Praze, 1899-1900</a:t>
            </a:r>
            <a:endParaRPr lang="cs-CZ" sz="3000" dirty="0"/>
          </a:p>
        </p:txBody>
      </p:sp>
      <p:pic>
        <p:nvPicPr>
          <p:cNvPr id="5123" name="Picture 3" descr="C:\Users\dejum22\Desktop\Kotěra, Peterkův dům19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5068"/>
            <a:ext cx="3285195" cy="674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dejum22\Desktop\kotě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73967"/>
            <a:ext cx="2800705" cy="315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34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157192"/>
            <a:ext cx="8712968" cy="1700808"/>
          </a:xfrm>
        </p:spPr>
        <p:txBody>
          <a:bodyPr>
            <a:normAutofit fontScale="90000"/>
          </a:bodyPr>
          <a:lstStyle/>
          <a:p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>Jan Kotěra,  Vršovická vodárenská věž, 1906-1907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>Jan Kotěra, Muzeum v Hradci Králové, 1906, realizace 1919-1913</a:t>
            </a: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endParaRPr lang="cs-CZ" sz="3000" dirty="0"/>
          </a:p>
        </p:txBody>
      </p:sp>
      <p:pic>
        <p:nvPicPr>
          <p:cNvPr id="6148" name="Picture 4" descr="C:\Users\dejum22\Desktop\vodárvěž06-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8787"/>
            <a:ext cx="2262063" cy="352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ejum22\Desktop\TER4d76bd_Muzeum_HK_00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33157"/>
            <a:ext cx="6156176" cy="349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30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85184"/>
            <a:ext cx="8229600" cy="1772816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Antonín Slavíček, Břízová nálada 1897</a:t>
            </a:r>
            <a:br>
              <a:rPr lang="cs-CZ" sz="3000" dirty="0" smtClean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Mračna, 1904</a:t>
            </a:r>
            <a:endParaRPr lang="cs-CZ" sz="3000" dirty="0"/>
          </a:p>
        </p:txBody>
      </p:sp>
      <p:pic>
        <p:nvPicPr>
          <p:cNvPr id="1026" name="Picture 2" descr="C:\Users\dejum22\Documents\aaazeškoly\1900-1940\106česdo1svv\česdo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904653" cy="312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jum22\Documents\aaazeškoly\1900-1940\2013\03česzačstol\17slavmračna19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91785"/>
            <a:ext cx="4680520" cy="430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597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301208"/>
            <a:ext cx="8229600" cy="144016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Antonín Slavíček, Eliščin most, 1906</a:t>
            </a:r>
            <a:br>
              <a:rPr lang="cs-CZ" sz="3000" dirty="0" smtClean="0"/>
            </a:br>
            <a:r>
              <a:rPr lang="cs-CZ" sz="3000" dirty="0" smtClean="0"/>
              <a:t>Ovenecká ulice, 1904</a:t>
            </a:r>
            <a:endParaRPr lang="cs-CZ" sz="3000" dirty="0"/>
          </a:p>
        </p:txBody>
      </p:sp>
      <p:pic>
        <p:nvPicPr>
          <p:cNvPr id="10242" name="Picture 2" descr="C:\Users\dejum22\Documents\aaazeškoly\1900-1940\2013\03česzačstol\18slavelmost19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47"/>
            <a:ext cx="6388052" cy="469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dejum22\Documents\aaazeškoly\1900-1940\2013\03česzačstol\19slavoveneckáu1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815" y="1772816"/>
            <a:ext cx="2187936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29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76056" y="3068960"/>
            <a:ext cx="4067944" cy="3789040"/>
          </a:xfrm>
        </p:spPr>
        <p:txBody>
          <a:bodyPr>
            <a:normAutofit/>
          </a:bodyPr>
          <a:lstStyle/>
          <a:p>
            <a:r>
              <a:rPr lang="cs-CZ" sz="3000" dirty="0" smtClean="0"/>
              <a:t>Jan Preisler, Jaro, 1900</a:t>
            </a:r>
            <a:br>
              <a:rPr lang="cs-CZ" sz="3000" dirty="0" smtClean="0"/>
            </a:br>
            <a:r>
              <a:rPr lang="cs-CZ" sz="3000" dirty="0"/>
              <a:t/>
            </a:r>
            <a:br>
              <a:rPr lang="cs-CZ" sz="3000" dirty="0"/>
            </a:b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Vojtěch Hynais, Paridův soud, 1894</a:t>
            </a:r>
            <a:endParaRPr lang="cs-CZ" sz="3000" dirty="0"/>
          </a:p>
        </p:txBody>
      </p:sp>
      <p:pic>
        <p:nvPicPr>
          <p:cNvPr id="11266" name="Picture 2" descr="C:\Users\dejum22\Documents\aaazeškoly\1900-1940\2013\03česzačstol\20preislerjaro19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886098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dejum22\Documents\aaazeškoly\1900-1940\2013\03česzačstol\21hynaisParidsou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58880"/>
            <a:ext cx="4608512" cy="266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64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454</Words>
  <Application>Microsoft Office PowerPoint</Application>
  <PresentationFormat>Předvádění na obrazovce (4:3)</PresentationFormat>
  <Paragraphs>72</Paragraphs>
  <Slides>49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49</vt:i4>
      </vt:variant>
    </vt:vector>
  </HeadingPairs>
  <TitlesOfParts>
    <vt:vector size="50" baseType="lpstr">
      <vt:lpstr>Motiv systému Office</vt:lpstr>
      <vt:lpstr>České umění první poloviny 20.století</vt:lpstr>
      <vt:lpstr>Generace 90. let</vt:lpstr>
      <vt:lpstr>Adolf Wiesner, obálka VS, 1996 Arnošt Hofbauer, obálka VS, 1898</vt:lpstr>
      <vt:lpstr>Jan Kotěra, Pavilon Mánesa, 1902</vt:lpstr>
      <vt:lpstr>Jan Kotěra, Peterkův dům na Václavském náměstí v Praze, 1899-1900</vt:lpstr>
      <vt:lpstr>  Jan Kotěra,  Vršovická vodárenská věž, 1906-1907  Jan Kotěra, Muzeum v Hradci Králové, 1906, realizace 1919-1913  </vt:lpstr>
      <vt:lpstr>Antonín Slavíček, Břízová nálada 1897  Mračna, 1904</vt:lpstr>
      <vt:lpstr>Antonín Slavíček, Eliščin most, 1906 Ovenecká ulice, 1904</vt:lpstr>
      <vt:lpstr>Jan Preisler, Jaro, 1900   Vojtěch Hynais, Paridův soud, 1894</vt:lpstr>
      <vt:lpstr>Jan Preisler, Obraz z většího cyklu, 1902       Černé jezero, 1904</vt:lpstr>
      <vt:lpstr>Výstava Augusta Rodina v Praze, Pavilon Mánesa, 1902</vt:lpstr>
      <vt:lpstr>  František Bílek, Golgota, hora lebek, 1892 Orba je naší viny trest, 1892  </vt:lpstr>
      <vt:lpstr>Josef Mařatka, studie rukou a nohou, 1902-3 Opuštěná Ariadna, 1903</vt:lpstr>
      <vt:lpstr>  Bohumil Kafka, Somnambula, 1906 Šílení, 1905  </vt:lpstr>
      <vt:lpstr>Jan Štursa, Melancholické děvče, 1906</vt:lpstr>
      <vt:lpstr>Moderní galerie, založená 1902: expozice z roku 1905  Josef Gočár, návrh budovy Moderní galerie na Kampě, 1927 </vt:lpstr>
      <vt:lpstr>Od Muncha ke kubismu</vt:lpstr>
      <vt:lpstr>Edvard Munch, Křik, 1895  Tanec na břehu, 1899</vt:lpstr>
      <vt:lpstr>Emil Filla, Milostná noc, 1908</vt:lpstr>
      <vt:lpstr> Antonín Procházka, Cirkus, 1907-1908  Max Horb, Mnichovské náměstí, 1907  </vt:lpstr>
      <vt:lpstr>Emil Filla, Čtenář Dostojevského, 1907</vt:lpstr>
      <vt:lpstr>Vincenc Kramář a obrazy z jeho sbírky Pablo Picasso, Autoportrét, 1907 Klarinet, 1911 </vt:lpstr>
      <vt:lpstr>Emil Filla, Salome, 1911 Čtenář, 1913</vt:lpstr>
      <vt:lpstr>Bohumil Kubišta, Kuřák, 1910 Hypnotyzér, 1912</vt:lpstr>
      <vt:lpstr>Jan Zrzavý, Meditace, 1915</vt:lpstr>
      <vt:lpstr>Josef Čapek, Harmonikář, 1913 Václav Špála, Duha, 1913 Antonín Procházka, Zátiší s ubrouskem, 1915-1916</vt:lpstr>
      <vt:lpstr>Otto Gutfreund, Kubistické poprsí, 1913-14 Objímající se, 1913-14</vt:lpstr>
      <vt:lpstr>Josef Chochol, Činžovní dům v Neklanově ulici v Praze, 1913-1914 Pavel Janák, přestavba Fárova domu v Pelhřimově, 1912</vt:lpstr>
      <vt:lpstr>Pavel Janák, Dóza s víkem, 1911 Josef Gočár, Skleník, 1913 Josef Gočár, Pohovka, 1914 Pavel Janák, Židle, 1911-12</vt:lpstr>
      <vt:lpstr>Umění 1918-1938</vt:lpstr>
      <vt:lpstr>Otto Gutfreund, Vlastní podobizna, 1919  Josef Čapek, Nejskromnější umění, 1920</vt:lpstr>
      <vt:lpstr>Josef Gočár, Banka čs. Legií v Praze, 1921-1923</vt:lpstr>
      <vt:lpstr>Revoluční sborník Devětsil, 1922 Život II, Sborník nové krásy, 1922</vt:lpstr>
      <vt:lpstr>Obálka časopisu Zenit, Záhřeb 1922  Obálka časopisu MA, 1921  Obálka časopisu Der Sturm, 1922</vt:lpstr>
      <vt:lpstr>Karel Teige, Nalodění na Kytheru, 1923  Jindřich Štyrský, Souvenir, 1924</vt:lpstr>
      <vt:lpstr>Karel Teige, typografie sbírky Vítězslava Nezvala Abeceda, 1926</vt:lpstr>
      <vt:lpstr>Lajos Kassak, Bildarchitektur, 1922 Dynamická konstrukce, 1922-1924</vt:lpstr>
      <vt:lpstr>Vladyslaw Strzemiński, Architektonická kompozice, 1926 Architektonická kompozice, 1929</vt:lpstr>
      <vt:lpstr>Jindřich Štyrský, Květy ve sněhu, 1927      Toyen, Korálový ostrov, 1926</vt:lpstr>
      <vt:lpstr>František Kupka, Abstraktní malba, 1930 Josef Šíma, Ostrov, 1931 Vojtěch Preissig, Zalamovaná páska, 1930-33</vt:lpstr>
      <vt:lpstr>    Bedřich Stefan, Torzo III, 1929 Vincenc Makovský, Hlava-vejce, 1926-1927 Hana Wichterlová, Pupen, 1932   </vt:lpstr>
      <vt:lpstr>Jaroslav Rössler, Zrcadlení, 1925 xxxx  Jaromír Funke, Abstraktní fotografie, 1929</vt:lpstr>
      <vt:lpstr>Zdeněk Pešánek, Světelně kinetická plastika pro Edisonovu transformační stanici v Praze, 1930</vt:lpstr>
      <vt:lpstr>Jaromír Krejcar, obchodní dům Olympic v Praze, 1925-1926 Bohuslav Fuchs, hotel Avion v Brně, 1927</vt:lpstr>
      <vt:lpstr>Veletržní palác  Vladimír Karfík, kancelářská budova ve Zlíně, 1937-1938</vt:lpstr>
      <vt:lpstr>      Jindřich Štyrský, Z mého deníku, 1933     Bez názvu, fotografie 1934  Z cyklu Stěhovací kabinet, koláž, 1934      </vt:lpstr>
      <vt:lpstr>Toyen, Stisk ruky, 1934  Doupě, 1937</vt:lpstr>
      <vt:lpstr>Vincenc Makovský, Žena s vázou, 1933</vt:lpstr>
      <vt:lpstr>František Hudeček,Faidros a Sokrates, čili o kráse, 1934  Zdenek Rykr, Orient, 1935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České umění první poloviny 20.století</dc:title>
  <dc:creator>dejum22</dc:creator>
  <cp:lastModifiedBy>dejum22</cp:lastModifiedBy>
  <cp:revision>12</cp:revision>
  <dcterms:created xsi:type="dcterms:W3CDTF">2014-04-09T17:07:12Z</dcterms:created>
  <dcterms:modified xsi:type="dcterms:W3CDTF">2014-04-09T21:11:04Z</dcterms:modified>
</cp:coreProperties>
</file>