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7"/>
  </p:notesMasterIdLst>
  <p:sldIdLst>
    <p:sldId id="257" r:id="rId2"/>
    <p:sldId id="259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4" r:id="rId17"/>
    <p:sldId id="272" r:id="rId18"/>
    <p:sldId id="275" r:id="rId19"/>
    <p:sldId id="276" r:id="rId20"/>
    <p:sldId id="273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1" d="100"/>
          <a:sy n="51" d="100"/>
        </p:scale>
        <p:origin x="-540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E8CAB4-4EBA-459D-A815-937B20E3F3EF}" type="datetimeFigureOut">
              <a:rPr lang="cs-CZ" smtClean="0"/>
              <a:t>11.4.2014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A2E8FD-BAA6-4889-80A1-721E415D739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177163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A2E8FD-BAA6-4889-80A1-721E415D7395}" type="slidenum">
              <a:rPr lang="cs-CZ" smtClean="0"/>
              <a:t>52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693668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ACCE3-4372-4283-9BA2-985859D1EDBB}" type="datetimeFigureOut">
              <a:rPr lang="cs-CZ" smtClean="0"/>
              <a:t>11.4.2014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F67B0-F079-48A3-A961-8AB42489CC1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424901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ACCE3-4372-4283-9BA2-985859D1EDBB}" type="datetimeFigureOut">
              <a:rPr lang="cs-CZ" smtClean="0"/>
              <a:t>11.4.2014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F67B0-F079-48A3-A961-8AB42489CC1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722738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ACCE3-4372-4283-9BA2-985859D1EDBB}" type="datetimeFigureOut">
              <a:rPr lang="cs-CZ" smtClean="0"/>
              <a:t>11.4.2014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F67B0-F079-48A3-A961-8AB42489CC1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088739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ACCE3-4372-4283-9BA2-985859D1EDBB}" type="datetimeFigureOut">
              <a:rPr lang="cs-CZ" smtClean="0"/>
              <a:t>11.4.2014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F67B0-F079-48A3-A961-8AB42489CC1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215045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ACCE3-4372-4283-9BA2-985859D1EDBB}" type="datetimeFigureOut">
              <a:rPr lang="cs-CZ" smtClean="0"/>
              <a:t>11.4.2014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F67B0-F079-48A3-A961-8AB42489CC1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685749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ACCE3-4372-4283-9BA2-985859D1EDBB}" type="datetimeFigureOut">
              <a:rPr lang="cs-CZ" smtClean="0"/>
              <a:t>11.4.2014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F67B0-F079-48A3-A961-8AB42489CC1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951635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ACCE3-4372-4283-9BA2-985859D1EDBB}" type="datetimeFigureOut">
              <a:rPr lang="cs-CZ" smtClean="0"/>
              <a:t>11.4.2014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F67B0-F079-48A3-A961-8AB42489CC1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26292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ACCE3-4372-4283-9BA2-985859D1EDBB}" type="datetimeFigureOut">
              <a:rPr lang="cs-CZ" smtClean="0"/>
              <a:t>11.4.2014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F67B0-F079-48A3-A961-8AB42489CC1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871726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ACCE3-4372-4283-9BA2-985859D1EDBB}" type="datetimeFigureOut">
              <a:rPr lang="cs-CZ" smtClean="0"/>
              <a:t>11.4.2014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F67B0-F079-48A3-A961-8AB42489CC1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393006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ACCE3-4372-4283-9BA2-985859D1EDBB}" type="datetimeFigureOut">
              <a:rPr lang="cs-CZ" smtClean="0"/>
              <a:t>11.4.2014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F67B0-F079-48A3-A961-8AB42489CC1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254629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ACCE3-4372-4283-9BA2-985859D1EDBB}" type="datetimeFigureOut">
              <a:rPr lang="cs-CZ" smtClean="0"/>
              <a:t>11.4.2014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F67B0-F079-48A3-A961-8AB42489CC1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547710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0ACCE3-4372-4283-9BA2-985859D1EDBB}" type="datetimeFigureOut">
              <a:rPr lang="cs-CZ" smtClean="0"/>
              <a:t>11.4.2014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EF67B0-F079-48A3-A961-8AB42489CC1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06156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Umění druhé poloviny 20.století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Centrum moderního umění se přesouvá do Ameriky</a:t>
            </a:r>
          </a:p>
          <a:p>
            <a:r>
              <a:rPr lang="cs-CZ" dirty="0" smtClean="0"/>
              <a:t>Clement </a:t>
            </a:r>
            <a:r>
              <a:rPr lang="cs-CZ" dirty="0" err="1" smtClean="0"/>
              <a:t>Greenberg</a:t>
            </a:r>
            <a:r>
              <a:rPr lang="cs-CZ" dirty="0" smtClean="0"/>
              <a:t> a koncept modernismu</a:t>
            </a:r>
          </a:p>
          <a:p>
            <a:r>
              <a:rPr lang="cs-CZ" dirty="0" smtClean="0"/>
              <a:t>Abstraktní expresionismus a další varianty abstrakce (malba barevných polí, malba ostrých hran, </a:t>
            </a:r>
            <a:r>
              <a:rPr lang="cs-CZ" dirty="0" err="1" smtClean="0"/>
              <a:t>pomalířská</a:t>
            </a:r>
            <a:r>
              <a:rPr lang="cs-CZ" dirty="0" smtClean="0"/>
              <a:t> abstrakce</a:t>
            </a:r>
            <a:r>
              <a:rPr lang="cs-CZ" dirty="0" smtClean="0"/>
              <a:t>); evropský informel</a:t>
            </a:r>
          </a:p>
          <a:p>
            <a:r>
              <a:rPr lang="cs-CZ" dirty="0" smtClean="0"/>
              <a:t>Pop art a minimalismus</a:t>
            </a:r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76235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4725144"/>
            <a:ext cx="8910736" cy="1800200"/>
          </a:xfrm>
        </p:spPr>
        <p:txBody>
          <a:bodyPr>
            <a:normAutofit/>
          </a:bodyPr>
          <a:lstStyle/>
          <a:p>
            <a:r>
              <a:rPr lang="cs-CZ" sz="3000" dirty="0" smtClean="0"/>
              <a:t>Jackson </a:t>
            </a:r>
            <a:r>
              <a:rPr lang="cs-CZ" sz="3000" dirty="0" err="1" smtClean="0"/>
              <a:t>Pollock</a:t>
            </a:r>
            <a:r>
              <a:rPr lang="cs-CZ" sz="3000" dirty="0" smtClean="0"/>
              <a:t>, Oči v žáru, 1946</a:t>
            </a:r>
            <a:br>
              <a:rPr lang="cs-CZ" sz="3000" dirty="0" smtClean="0"/>
            </a:br>
            <a:r>
              <a:rPr lang="cs-CZ" sz="3000" dirty="0" smtClean="0"/>
              <a:t/>
            </a:r>
            <a:br>
              <a:rPr lang="cs-CZ" sz="3000" dirty="0" smtClean="0"/>
            </a:br>
            <a:r>
              <a:rPr lang="cs-CZ" sz="3000" dirty="0" smtClean="0"/>
              <a:t>Třpytivá substance, 1946</a:t>
            </a:r>
            <a:endParaRPr lang="cs-CZ" sz="3000" dirty="0"/>
          </a:p>
        </p:txBody>
      </p:sp>
      <p:pic>
        <p:nvPicPr>
          <p:cNvPr id="9218" name="Picture 2" descr="C:\Users\dejum22\Documents\aaazeškoly\1940-1980\1poválamerun-c\am3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369" y="332656"/>
            <a:ext cx="3217575" cy="4149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dejum22\Desktop\pollock.shimmeringsubstance194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3773" y="332656"/>
            <a:ext cx="3244611" cy="4114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998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301208"/>
            <a:ext cx="8229600" cy="1296144"/>
          </a:xfrm>
        </p:spPr>
        <p:txBody>
          <a:bodyPr>
            <a:normAutofit/>
          </a:bodyPr>
          <a:lstStyle/>
          <a:p>
            <a:r>
              <a:rPr lang="cs-CZ" sz="3000" dirty="0" smtClean="0"/>
              <a:t>Hans </a:t>
            </a:r>
            <a:r>
              <a:rPr lang="cs-CZ" sz="3000" dirty="0" err="1" smtClean="0"/>
              <a:t>Namuth</a:t>
            </a:r>
            <a:r>
              <a:rPr lang="cs-CZ" sz="3000" dirty="0" smtClean="0"/>
              <a:t>, </a:t>
            </a:r>
            <a:r>
              <a:rPr lang="cs-CZ" sz="3000" dirty="0" err="1" smtClean="0"/>
              <a:t>Pollock</a:t>
            </a:r>
            <a:r>
              <a:rPr lang="cs-CZ" sz="3000" dirty="0" smtClean="0"/>
              <a:t> při práci</a:t>
            </a:r>
            <a:endParaRPr lang="cs-CZ" sz="3000" dirty="0"/>
          </a:p>
        </p:txBody>
      </p:sp>
      <p:pic>
        <p:nvPicPr>
          <p:cNvPr id="10242" name="Picture 2" descr="C:\Users\dejum22\Documents\aaazeškoly\1940-1980\1poválamerun-c\am3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68455"/>
            <a:ext cx="3780050" cy="4008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dejum22\Documents\aaazeškoly\1940-1980\1poválamerun-c\am3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980728"/>
            <a:ext cx="4470976" cy="3512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5447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661248"/>
            <a:ext cx="8229600" cy="1196752"/>
          </a:xfrm>
        </p:spPr>
        <p:txBody>
          <a:bodyPr>
            <a:normAutofit/>
          </a:bodyPr>
          <a:lstStyle/>
          <a:p>
            <a:r>
              <a:rPr lang="cs-CZ" sz="3000" dirty="0" smtClean="0"/>
              <a:t>Jackson </a:t>
            </a:r>
            <a:r>
              <a:rPr lang="cs-CZ" sz="3000" dirty="0" err="1" smtClean="0"/>
              <a:t>Pollock</a:t>
            </a:r>
            <a:r>
              <a:rPr lang="cs-CZ" sz="3000" dirty="0" smtClean="0"/>
              <a:t>, Podzimní rytmy, 1950</a:t>
            </a:r>
            <a:br>
              <a:rPr lang="cs-CZ" sz="3000" dirty="0" smtClean="0"/>
            </a:br>
            <a:r>
              <a:rPr lang="cs-CZ" sz="3000" dirty="0" smtClean="0"/>
              <a:t>Modré póly, 1952</a:t>
            </a:r>
            <a:endParaRPr lang="cs-CZ" sz="3000" dirty="0"/>
          </a:p>
        </p:txBody>
      </p:sp>
      <p:pic>
        <p:nvPicPr>
          <p:cNvPr id="11266" name="Picture 2" descr="C:\Users\dejum22\Documents\aaazeškoly\1940-1980\1poválamerun-c\am3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801" y="2852936"/>
            <a:ext cx="7024337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dejum22\Desktop\Autumn_Rhythm195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88640"/>
            <a:ext cx="4762500" cy="2409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7049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085184"/>
            <a:ext cx="8229600" cy="1440160"/>
          </a:xfrm>
        </p:spPr>
        <p:txBody>
          <a:bodyPr>
            <a:normAutofit fontScale="90000"/>
          </a:bodyPr>
          <a:lstStyle/>
          <a:p>
            <a:r>
              <a:rPr lang="cs-CZ" sz="3000" dirty="0" err="1" smtClean="0"/>
              <a:t>Willem</a:t>
            </a:r>
            <a:r>
              <a:rPr lang="cs-CZ" sz="3000" dirty="0" smtClean="0"/>
              <a:t> de </a:t>
            </a:r>
            <a:r>
              <a:rPr lang="cs-CZ" sz="3000" dirty="0" err="1" smtClean="0"/>
              <a:t>Kooning</a:t>
            </a:r>
            <a:r>
              <a:rPr lang="cs-CZ" sz="3000" dirty="0" smtClean="0"/>
              <a:t>, Černý pátek, 1948</a:t>
            </a:r>
            <a:br>
              <a:rPr lang="cs-CZ" sz="3000" dirty="0" smtClean="0"/>
            </a:br>
            <a:r>
              <a:rPr lang="cs-CZ" sz="3000" dirty="0" smtClean="0"/>
              <a:t/>
            </a:r>
            <a:br>
              <a:rPr lang="cs-CZ" sz="3000" dirty="0" smtClean="0"/>
            </a:br>
            <a:r>
              <a:rPr lang="cs-CZ" sz="3000" dirty="0" smtClean="0"/>
              <a:t>z cyklu Ženy, 1950-1953</a:t>
            </a:r>
            <a:endParaRPr lang="cs-CZ" sz="3000" dirty="0"/>
          </a:p>
        </p:txBody>
      </p:sp>
      <p:pic>
        <p:nvPicPr>
          <p:cNvPr id="12290" name="Picture 2" descr="C:\Users\dejum22\Documents\aaazeškoly\1940-1980\1poválamerun-c\am37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80727"/>
            <a:ext cx="2560927" cy="3334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dejum22\Documents\aaazeškoly\1940-1980\1poválamerun-c\am3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980728"/>
            <a:ext cx="2520280" cy="3334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C:\Users\dejum22\Documents\aaazeškoly\1940-1980\1poválamerun-c\am3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980728"/>
            <a:ext cx="2851562" cy="3334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1400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661248"/>
            <a:ext cx="8229600" cy="1008112"/>
          </a:xfrm>
        </p:spPr>
        <p:txBody>
          <a:bodyPr>
            <a:normAutofit/>
          </a:bodyPr>
          <a:lstStyle/>
          <a:p>
            <a:r>
              <a:rPr lang="cs-CZ" sz="3000" dirty="0" smtClean="0"/>
              <a:t>Franz Kline, New York, 1953</a:t>
            </a:r>
            <a:br>
              <a:rPr lang="cs-CZ" sz="3000" dirty="0" smtClean="0"/>
            </a:br>
            <a:r>
              <a:rPr lang="cs-CZ" sz="3000" dirty="0" smtClean="0"/>
              <a:t>Číslo 2. 1954</a:t>
            </a:r>
            <a:endParaRPr lang="cs-CZ" sz="3000" dirty="0"/>
          </a:p>
        </p:txBody>
      </p:sp>
      <p:pic>
        <p:nvPicPr>
          <p:cNvPr id="13314" name="Picture 2" descr="C:\Users\dejum22\Documents\aaazeškoly\1940-1980\1poválamerun-c\am40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3240360" cy="5192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dejum22\Documents\aaazeškoly\1940-1980\1poválamerun-c\am4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5228" y="836712"/>
            <a:ext cx="4496172" cy="3399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7653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869160"/>
            <a:ext cx="8229600" cy="1872208"/>
          </a:xfrm>
        </p:spPr>
        <p:txBody>
          <a:bodyPr>
            <a:normAutofit/>
          </a:bodyPr>
          <a:lstStyle/>
          <a:p>
            <a:r>
              <a:rPr lang="cs-CZ" sz="3000" dirty="0" smtClean="0"/>
              <a:t>Mark </a:t>
            </a:r>
            <a:r>
              <a:rPr lang="cs-CZ" sz="3000" dirty="0" err="1" smtClean="0"/>
              <a:t>Rothko</a:t>
            </a:r>
            <a:r>
              <a:rPr lang="cs-CZ" sz="3000" dirty="0" smtClean="0"/>
              <a:t>, Bez názvu, 1949 </a:t>
            </a:r>
            <a:br>
              <a:rPr lang="cs-CZ" sz="3000" dirty="0" smtClean="0"/>
            </a:br>
            <a:r>
              <a:rPr lang="cs-CZ" sz="3000" dirty="0" smtClean="0"/>
              <a:t>Bez názvu  (Černá, hnědá na tmavočervené) 1957</a:t>
            </a:r>
            <a:endParaRPr lang="cs-CZ" sz="3000" dirty="0"/>
          </a:p>
        </p:txBody>
      </p:sp>
      <p:pic>
        <p:nvPicPr>
          <p:cNvPr id="14342" name="Picture 6" descr="C:\Users\dejum22\Documents\aaazeškoly\1940-1980\1poválamerun-c\am4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3729" y="487760"/>
            <a:ext cx="3681483" cy="4453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C:\Users\dejum22\Documents\aaazeškoly\1940-1980\1poválamerun-c\am45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549" y="476672"/>
            <a:ext cx="3285411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9003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211960" y="5301208"/>
            <a:ext cx="4932040" cy="1368152"/>
          </a:xfrm>
        </p:spPr>
        <p:txBody>
          <a:bodyPr>
            <a:normAutofit fontScale="90000"/>
          </a:bodyPr>
          <a:lstStyle/>
          <a:p>
            <a:r>
              <a:rPr lang="cs-CZ" sz="3000" dirty="0" smtClean="0"/>
              <a:t>Barnet </a:t>
            </a:r>
            <a:r>
              <a:rPr lang="cs-CZ" sz="3000" dirty="0" err="1" smtClean="0"/>
              <a:t>Newman</a:t>
            </a:r>
            <a:r>
              <a:rPr lang="cs-CZ" sz="3000" dirty="0" smtClean="0"/>
              <a:t>, Jednost, 1948</a:t>
            </a:r>
            <a:br>
              <a:rPr lang="cs-CZ" sz="3000" dirty="0" smtClean="0"/>
            </a:br>
            <a:endParaRPr lang="cs-CZ" sz="3000" dirty="0"/>
          </a:p>
        </p:txBody>
      </p:sp>
      <p:pic>
        <p:nvPicPr>
          <p:cNvPr id="16386" name="Picture 2" descr="C:\Users\dejum22\Documents\aaazeškoly\1940-1980\1poválamerun-c\am48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0"/>
            <a:ext cx="424744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6928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491880" y="4437112"/>
            <a:ext cx="5400600" cy="2564638"/>
          </a:xfrm>
        </p:spPr>
        <p:txBody>
          <a:bodyPr>
            <a:normAutofit/>
          </a:bodyPr>
          <a:lstStyle/>
          <a:p>
            <a:r>
              <a:rPr lang="cs-CZ" sz="3000" dirty="0" err="1" smtClean="0"/>
              <a:t>Elsworth</a:t>
            </a:r>
            <a:r>
              <a:rPr lang="cs-CZ" sz="3000" dirty="0" smtClean="0"/>
              <a:t> </a:t>
            </a:r>
            <a:r>
              <a:rPr lang="cs-CZ" sz="3000" dirty="0" err="1" smtClean="0"/>
              <a:t>Kelly</a:t>
            </a:r>
            <a:r>
              <a:rPr lang="cs-CZ" sz="3000" dirty="0" smtClean="0"/>
              <a:t> , Bez názvu, 1942</a:t>
            </a:r>
            <a:br>
              <a:rPr lang="cs-CZ" sz="3000" dirty="0" smtClean="0"/>
            </a:br>
            <a:r>
              <a:rPr lang="cs-CZ" sz="3000" dirty="0" smtClean="0"/>
              <a:t>Bez názvu, 1951</a:t>
            </a:r>
            <a:br>
              <a:rPr lang="cs-CZ" sz="3000" dirty="0" smtClean="0"/>
            </a:br>
            <a:r>
              <a:rPr lang="cs-CZ" sz="3000" dirty="0" smtClean="0"/>
              <a:t>Modrá, zelená, červená, 1962</a:t>
            </a:r>
            <a:endParaRPr lang="cs-CZ" sz="3000" dirty="0"/>
          </a:p>
        </p:txBody>
      </p:sp>
      <p:pic>
        <p:nvPicPr>
          <p:cNvPr id="15362" name="Picture 2" descr="C:\Users\dejum22\Desktop\Meschers_EKelly1942_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501" y="316712"/>
            <a:ext cx="2810171" cy="282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dejum22\Documents\aaazeškoly\1940-1980\1poválamerun-c\am5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91607"/>
            <a:ext cx="3816424" cy="4206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C:\Users\dejum22\Documents\aaazeškoly\1940-1980\2amerevrabstrfig\am5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484" y="3421029"/>
            <a:ext cx="2696395" cy="2672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1967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716016" y="3501008"/>
            <a:ext cx="3970784" cy="3240360"/>
          </a:xfrm>
        </p:spPr>
        <p:txBody>
          <a:bodyPr>
            <a:normAutofit/>
          </a:bodyPr>
          <a:lstStyle/>
          <a:p>
            <a:r>
              <a:rPr lang="cs-CZ" sz="3000" dirty="0" smtClean="0"/>
              <a:t>Morris Louis, Beta Zeta, 1960</a:t>
            </a:r>
            <a:br>
              <a:rPr lang="cs-CZ" sz="3000" dirty="0" smtClean="0"/>
            </a:br>
            <a:r>
              <a:rPr lang="cs-CZ" sz="3000" dirty="0" smtClean="0"/>
              <a:t/>
            </a:r>
            <a:br>
              <a:rPr lang="cs-CZ" sz="3000" dirty="0" smtClean="0"/>
            </a:br>
            <a:r>
              <a:rPr lang="cs-CZ" sz="3000" dirty="0" smtClean="0"/>
              <a:t>Kenneth </a:t>
            </a:r>
            <a:r>
              <a:rPr lang="cs-CZ" sz="3000" dirty="0" err="1" smtClean="0"/>
              <a:t>Noland</a:t>
            </a:r>
            <a:r>
              <a:rPr lang="cs-CZ" sz="3000" dirty="0" smtClean="0"/>
              <a:t>, Šíření, 1958</a:t>
            </a:r>
            <a:endParaRPr lang="cs-CZ" sz="3000" dirty="0"/>
          </a:p>
        </p:txBody>
      </p:sp>
      <p:pic>
        <p:nvPicPr>
          <p:cNvPr id="17411" name="Picture 3" descr="C:\Users\dejum22\Documents\aaazeškoly\1940-1980\1poválamerun-c\am5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572" y="3572443"/>
            <a:ext cx="3105428" cy="3130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dejum22\Documents\aaazeškoly\1940-1980\2amerevrabstrfig\am5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6632"/>
            <a:ext cx="5817550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930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764704"/>
            <a:ext cx="8229600" cy="1143000"/>
          </a:xfrm>
        </p:spPr>
        <p:txBody>
          <a:bodyPr/>
          <a:lstStyle/>
          <a:p>
            <a:r>
              <a:rPr lang="cs-CZ" dirty="0" smtClean="0"/>
              <a:t>Evropské paralely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2204864"/>
            <a:ext cx="8229600" cy="3921299"/>
          </a:xfrm>
        </p:spPr>
        <p:txBody>
          <a:bodyPr/>
          <a:lstStyle/>
          <a:p>
            <a:r>
              <a:rPr lang="cs-CZ" dirty="0" smtClean="0"/>
              <a:t>Tradice figurace, nové obsahy</a:t>
            </a:r>
          </a:p>
          <a:p>
            <a:r>
              <a:rPr lang="cs-CZ" dirty="0" smtClean="0"/>
              <a:t>Lyrická abstrakce </a:t>
            </a:r>
          </a:p>
          <a:p>
            <a:r>
              <a:rPr lang="cs-CZ" dirty="0" smtClean="0"/>
              <a:t>Informel – absence tvaru, práce s hmotou malby, exprese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26281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868144" y="4437112"/>
            <a:ext cx="3248368" cy="2232248"/>
          </a:xfrm>
        </p:spPr>
        <p:txBody>
          <a:bodyPr>
            <a:normAutofit/>
          </a:bodyPr>
          <a:lstStyle/>
          <a:p>
            <a:r>
              <a:rPr lang="cs-CZ" sz="3000" dirty="0" smtClean="0"/>
              <a:t>Alfred </a:t>
            </a:r>
            <a:r>
              <a:rPr lang="cs-CZ" sz="3000" dirty="0" err="1" smtClean="0"/>
              <a:t>Barr</a:t>
            </a:r>
            <a:r>
              <a:rPr lang="cs-CZ" sz="3000" dirty="0" smtClean="0"/>
              <a:t>, Koncept vývoje moderního umění vrcholící abstrakcí</a:t>
            </a:r>
            <a:endParaRPr lang="cs-CZ" sz="3000" dirty="0"/>
          </a:p>
        </p:txBody>
      </p:sp>
      <p:pic>
        <p:nvPicPr>
          <p:cNvPr id="2050" name="Picture 2" descr="C:\Users\dejum22\Documents\aaazeškoly\1940-1980\0.uvpovalam\a0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583842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0982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293096"/>
            <a:ext cx="4762872" cy="2232248"/>
          </a:xfrm>
        </p:spPr>
        <p:txBody>
          <a:bodyPr>
            <a:normAutofit/>
          </a:bodyPr>
          <a:lstStyle/>
          <a:p>
            <a:r>
              <a:rPr lang="cs-CZ" sz="3000" dirty="0" smtClean="0"/>
              <a:t>Jean </a:t>
            </a:r>
            <a:r>
              <a:rPr lang="cs-CZ" sz="3000" dirty="0" err="1" smtClean="0"/>
              <a:t>Hélion</a:t>
            </a:r>
            <a:r>
              <a:rPr lang="cs-CZ" sz="3000" dirty="0" smtClean="0"/>
              <a:t>, Naruby, 1947</a:t>
            </a:r>
            <a:br>
              <a:rPr lang="cs-CZ" sz="3000" dirty="0" smtClean="0"/>
            </a:br>
            <a:r>
              <a:rPr lang="cs-CZ" sz="3000" dirty="0" smtClean="0"/>
              <a:t/>
            </a:r>
            <a:br>
              <a:rPr lang="cs-CZ" sz="3000" dirty="0" smtClean="0"/>
            </a:br>
            <a:r>
              <a:rPr lang="cs-CZ" sz="3000" dirty="0" smtClean="0"/>
              <a:t>Bernard </a:t>
            </a:r>
            <a:r>
              <a:rPr lang="cs-CZ" sz="3000" dirty="0" err="1" smtClean="0"/>
              <a:t>Buffet</a:t>
            </a:r>
            <a:r>
              <a:rPr lang="cs-CZ" sz="3000" dirty="0" smtClean="0"/>
              <a:t>, Žena u umyvadla, 1947</a:t>
            </a:r>
            <a:endParaRPr lang="cs-CZ" sz="3000" dirty="0"/>
          </a:p>
        </p:txBody>
      </p:sp>
      <p:pic>
        <p:nvPicPr>
          <p:cNvPr id="18436" name="Picture 4" descr="C:\Users\dejum22\Documents\aaazeškoly\1940-1980\2.evropa\evr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60648"/>
            <a:ext cx="2994335" cy="6027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dejum22\Documents\aaazeškoly\1940-1980\2.evropa\evr03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84450"/>
            <a:ext cx="4824536" cy="3956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8804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44008" y="5229200"/>
            <a:ext cx="4320480" cy="1512168"/>
          </a:xfrm>
        </p:spPr>
        <p:txBody>
          <a:bodyPr>
            <a:normAutofit fontScale="90000"/>
          </a:bodyPr>
          <a:lstStyle/>
          <a:p>
            <a:r>
              <a:rPr lang="cs-CZ" sz="3000" dirty="0" smtClean="0"/>
              <a:t>Jean </a:t>
            </a:r>
            <a:r>
              <a:rPr lang="cs-CZ" sz="3000" dirty="0" err="1" smtClean="0"/>
              <a:t>Bazaine</a:t>
            </a:r>
            <a:r>
              <a:rPr lang="cs-CZ" sz="3000" dirty="0" smtClean="0"/>
              <a:t>, Děti ve městě, 1945</a:t>
            </a:r>
            <a:br>
              <a:rPr lang="cs-CZ" sz="3000" dirty="0" smtClean="0"/>
            </a:br>
            <a:r>
              <a:rPr lang="cs-CZ" sz="3000" dirty="0"/>
              <a:t/>
            </a:r>
            <a:br>
              <a:rPr lang="cs-CZ" sz="3000" dirty="0"/>
            </a:br>
            <a:endParaRPr lang="cs-CZ" sz="3000" dirty="0"/>
          </a:p>
        </p:txBody>
      </p:sp>
      <p:pic>
        <p:nvPicPr>
          <p:cNvPr id="19458" name="Picture 2" descr="C:\Users\dejum22\Documents\aaazeškoly\1940-1980\2.evropa\evr0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4156049" cy="6649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6173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5229200"/>
            <a:ext cx="8229600" cy="1440160"/>
          </a:xfrm>
        </p:spPr>
        <p:txBody>
          <a:bodyPr>
            <a:normAutofit/>
          </a:bodyPr>
          <a:lstStyle/>
          <a:p>
            <a:r>
              <a:rPr lang="cs-CZ" sz="3000" dirty="0" err="1" smtClean="0"/>
              <a:t>Wols</a:t>
            </a:r>
            <a:r>
              <a:rPr lang="cs-CZ" sz="3000" dirty="0" smtClean="0"/>
              <a:t>, Motýlí křídlo, 1947</a:t>
            </a:r>
            <a:br>
              <a:rPr lang="cs-CZ" sz="3000" dirty="0" smtClean="0"/>
            </a:br>
            <a:r>
              <a:rPr lang="cs-CZ" sz="3000" dirty="0" smtClean="0"/>
              <a:t>Velký orgasmus, 1947</a:t>
            </a:r>
            <a:endParaRPr lang="cs-CZ" sz="3000" dirty="0"/>
          </a:p>
        </p:txBody>
      </p:sp>
      <p:pic>
        <p:nvPicPr>
          <p:cNvPr id="20482" name="Picture 2" descr="C:\Users\dejum22\Documents\aaazeškoly\1940-1980\2.evropa\evr20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3888432" cy="4638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3" name="Picture 3" descr="C:\Users\dejum22\Documents\aaazeškoly\1940-1980\2.evropa\evr2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32656"/>
            <a:ext cx="3636264" cy="4602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5793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085184"/>
            <a:ext cx="8229600" cy="1584176"/>
          </a:xfrm>
        </p:spPr>
        <p:txBody>
          <a:bodyPr>
            <a:normAutofit/>
          </a:bodyPr>
          <a:lstStyle/>
          <a:p>
            <a:r>
              <a:rPr lang="cs-CZ" sz="3000" dirty="0" smtClean="0"/>
              <a:t>Jean </a:t>
            </a:r>
            <a:r>
              <a:rPr lang="cs-CZ" sz="3000" dirty="0" err="1" smtClean="0"/>
              <a:t>Fautrier</a:t>
            </a:r>
            <a:r>
              <a:rPr lang="cs-CZ" sz="3000" dirty="0" smtClean="0"/>
              <a:t>, Hlava rukojmí, 1945</a:t>
            </a:r>
            <a:br>
              <a:rPr lang="cs-CZ" sz="3000" dirty="0" smtClean="0"/>
            </a:br>
            <a:r>
              <a:rPr lang="cs-CZ" sz="3000" dirty="0" smtClean="0"/>
              <a:t/>
            </a:r>
            <a:br>
              <a:rPr lang="cs-CZ" sz="3000" dirty="0" smtClean="0"/>
            </a:br>
            <a:r>
              <a:rPr lang="cs-CZ" sz="3000" dirty="0" smtClean="0"/>
              <a:t>Zastřelený, 1943</a:t>
            </a:r>
            <a:endParaRPr lang="cs-CZ" sz="3000" dirty="0"/>
          </a:p>
        </p:txBody>
      </p:sp>
      <p:pic>
        <p:nvPicPr>
          <p:cNvPr id="21507" name="Picture 3" descr="C:\Users\dejum22\Documents\aaazeškoly\1940-1980\2.evropa\evr2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4"/>
            <a:ext cx="3511310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C:\Users\dejum22\Documents\aaazeškoly\1940-1980\2.evropa\evr2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836712"/>
            <a:ext cx="4320480" cy="361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1053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516216" y="4437112"/>
            <a:ext cx="2448272" cy="2304256"/>
          </a:xfrm>
        </p:spPr>
        <p:txBody>
          <a:bodyPr>
            <a:normAutofit/>
          </a:bodyPr>
          <a:lstStyle/>
          <a:p>
            <a:r>
              <a:rPr lang="cs-CZ" sz="3000" dirty="0" smtClean="0"/>
              <a:t>Jean Dubuffet </a:t>
            </a:r>
            <a:br>
              <a:rPr lang="cs-CZ" sz="3000" dirty="0" smtClean="0"/>
            </a:br>
            <a:r>
              <a:rPr lang="cs-CZ" sz="3000" dirty="0" smtClean="0"/>
              <a:t>(1901-1985)</a:t>
            </a:r>
            <a:endParaRPr lang="cs-CZ" sz="3000" dirty="0"/>
          </a:p>
        </p:txBody>
      </p:sp>
      <p:pic>
        <p:nvPicPr>
          <p:cNvPr id="22530" name="Picture 2" descr="C:\Users\dejum22\Documents\aaazeškoly\1940-1980\2.evropa\evr3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5" y="31046"/>
            <a:ext cx="6452140" cy="6826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6233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989374"/>
            <a:ext cx="8229600" cy="1868626"/>
          </a:xfrm>
        </p:spPr>
        <p:txBody>
          <a:bodyPr>
            <a:normAutofit/>
          </a:bodyPr>
          <a:lstStyle/>
          <a:p>
            <a:r>
              <a:rPr lang="cs-CZ" sz="3000" dirty="0" smtClean="0"/>
              <a:t>Jean Dubuffet, Zeď s nápisy, 1945</a:t>
            </a:r>
            <a:br>
              <a:rPr lang="cs-CZ" sz="3000" dirty="0" smtClean="0"/>
            </a:br>
            <a:r>
              <a:rPr lang="cs-CZ" sz="3000" dirty="0" smtClean="0"/>
              <a:t/>
            </a:r>
            <a:br>
              <a:rPr lang="cs-CZ" sz="3000" dirty="0" smtClean="0"/>
            </a:br>
            <a:r>
              <a:rPr lang="cs-CZ" sz="3000" dirty="0" smtClean="0"/>
              <a:t>Temný Pierre Matisse, 1947</a:t>
            </a:r>
            <a:endParaRPr lang="cs-CZ" sz="3000" dirty="0"/>
          </a:p>
        </p:txBody>
      </p:sp>
      <p:pic>
        <p:nvPicPr>
          <p:cNvPr id="23554" name="Picture 2" descr="C:\Users\dejum22\Documents\aaazeškoly\1940-1980\2.evropa\evr3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0"/>
            <a:ext cx="4003501" cy="4989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5" name="Picture 3" descr="C:\Users\dejum22\Documents\aaazeškoly\1940-1980\2.evropa\evr3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-23802"/>
            <a:ext cx="3781923" cy="501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0531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013176"/>
            <a:ext cx="8229600" cy="1728192"/>
          </a:xfrm>
        </p:spPr>
        <p:txBody>
          <a:bodyPr>
            <a:normAutofit/>
          </a:bodyPr>
          <a:lstStyle/>
          <a:p>
            <a:r>
              <a:rPr lang="cs-CZ" sz="3000" dirty="0" smtClean="0"/>
              <a:t>Jean Dubuffet, z cyklu Těla dam, 1950</a:t>
            </a:r>
            <a:br>
              <a:rPr lang="cs-CZ" sz="3000" dirty="0" smtClean="0"/>
            </a:br>
            <a:r>
              <a:rPr lang="cs-CZ" sz="3000" dirty="0" smtClean="0"/>
              <a:t/>
            </a:r>
            <a:br>
              <a:rPr lang="cs-CZ" sz="3000" dirty="0" smtClean="0"/>
            </a:br>
            <a:r>
              <a:rPr lang="cs-CZ" sz="3000" dirty="0" smtClean="0"/>
              <a:t>z cyklu Půdy as terény, 1952</a:t>
            </a:r>
            <a:endParaRPr lang="cs-CZ" sz="3000" dirty="0"/>
          </a:p>
        </p:txBody>
      </p:sp>
      <p:pic>
        <p:nvPicPr>
          <p:cNvPr id="24578" name="Picture 2" descr="C:\Users\dejum22\Documents\aaazeškoly\1940-1980\2.evropa\evr3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8848"/>
            <a:ext cx="3744416" cy="4986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9" name="Picture 3" descr="C:\Users\dejum22\Documents\aaazeškoly\1940-1980\2.evropa\evr4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7911" y="692696"/>
            <a:ext cx="4560553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2164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085184"/>
            <a:ext cx="8229600" cy="1584176"/>
          </a:xfrm>
        </p:spPr>
        <p:txBody>
          <a:bodyPr>
            <a:normAutofit/>
          </a:bodyPr>
          <a:lstStyle/>
          <a:p>
            <a:r>
              <a:rPr lang="cs-CZ" sz="3000" dirty="0" smtClean="0"/>
              <a:t>Alberto Giacometti, Les, </a:t>
            </a:r>
            <a:r>
              <a:rPr lang="cs-CZ" sz="3000" dirty="0" smtClean="0"/>
              <a:t>1950</a:t>
            </a:r>
            <a:br>
              <a:rPr lang="cs-CZ" sz="3000" dirty="0" smtClean="0"/>
            </a:br>
            <a:r>
              <a:rPr lang="cs-CZ" sz="3000" dirty="0" smtClean="0"/>
              <a:t/>
            </a:r>
            <a:br>
              <a:rPr lang="cs-CZ" sz="3000" dirty="0" smtClean="0"/>
            </a:br>
            <a:r>
              <a:rPr lang="cs-CZ" sz="3000" dirty="0" smtClean="0"/>
              <a:t>Nos, 1944; 1947</a:t>
            </a:r>
            <a:endParaRPr lang="cs-CZ" sz="3000" dirty="0"/>
          </a:p>
        </p:txBody>
      </p:sp>
      <p:pic>
        <p:nvPicPr>
          <p:cNvPr id="25602" name="Picture 2" descr="C:\Users\dejum22\Documents\aaazeškoly\1940-1980\2.evropa\evr4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11972"/>
            <a:ext cx="3307590" cy="3857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3" name="Picture 3" descr="C:\Users\dejum22\Documents\aaazeškoly\1940-1980\2.evropa\evr4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193" y="116632"/>
            <a:ext cx="5314903" cy="4447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9277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155159"/>
            <a:ext cx="8229600" cy="1514201"/>
          </a:xfrm>
        </p:spPr>
        <p:txBody>
          <a:bodyPr>
            <a:normAutofit/>
          </a:bodyPr>
          <a:lstStyle/>
          <a:p>
            <a:r>
              <a:rPr lang="cs-CZ" sz="3000" dirty="0" smtClean="0"/>
              <a:t>Francis Bacon, z cyklu Papežů, 1952-1953</a:t>
            </a:r>
            <a:br>
              <a:rPr lang="cs-CZ" sz="3000" dirty="0" smtClean="0"/>
            </a:br>
            <a:r>
              <a:rPr lang="cs-CZ" sz="3000" dirty="0" smtClean="0"/>
              <a:t>podle Diega </a:t>
            </a:r>
            <a:r>
              <a:rPr lang="cs-CZ" sz="3000" dirty="0" err="1" smtClean="0"/>
              <a:t>Velásqueze</a:t>
            </a:r>
            <a:r>
              <a:rPr lang="cs-CZ" sz="3000" dirty="0" smtClean="0"/>
              <a:t>, </a:t>
            </a:r>
            <a:r>
              <a:rPr lang="cs-CZ" sz="3000" dirty="0" err="1" smtClean="0"/>
              <a:t>Paprž</a:t>
            </a:r>
            <a:r>
              <a:rPr lang="cs-CZ" sz="3000" dirty="0" smtClean="0"/>
              <a:t> Inocenc X, 1650</a:t>
            </a:r>
            <a:endParaRPr lang="cs-CZ" sz="3000" dirty="0"/>
          </a:p>
        </p:txBody>
      </p:sp>
      <p:pic>
        <p:nvPicPr>
          <p:cNvPr id="26626" name="Picture 2" descr="C:\Users\dejum22\Documents\aaazeškoly\1940-1980\2.evropa\evr5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0319"/>
            <a:ext cx="1365698" cy="1655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7" name="Picture 3" descr="C:\Users\dejum22\Documents\aaazeškoly\1940-1980\2.evropa\evr5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60648"/>
            <a:ext cx="3612672" cy="4894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8" name="Picture 4" descr="C:\Users\dejum22\Documents\aaazeškoly\1940-1980\2.evropa\evr5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9094" y="332656"/>
            <a:ext cx="3315471" cy="4822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1985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Pop Art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2348880"/>
            <a:ext cx="8229600" cy="3777283"/>
          </a:xfrm>
        </p:spPr>
        <p:txBody>
          <a:bodyPr>
            <a:normAutofit lnSpcReduction="10000"/>
          </a:bodyPr>
          <a:lstStyle/>
          <a:p>
            <a:r>
              <a:rPr lang="cs-CZ" dirty="0" smtClean="0"/>
              <a:t>Vymezuje se vůči abstrakci, návrat k zobrazivosti, inspirace masovou, komerční kulturou, proti </a:t>
            </a:r>
            <a:r>
              <a:rPr lang="cs-CZ" dirty="0" smtClean="0"/>
              <a:t>výlučnosti „vysokého umění“</a:t>
            </a:r>
            <a:endParaRPr lang="cs-CZ" dirty="0" smtClean="0"/>
          </a:p>
          <a:p>
            <a:r>
              <a:rPr lang="cs-CZ" dirty="0" smtClean="0"/>
              <a:t>Začátky: Velká Británie, Independent Group, výstava </a:t>
            </a:r>
            <a:r>
              <a:rPr lang="cs-CZ" dirty="0" err="1" smtClean="0"/>
              <a:t>This</a:t>
            </a:r>
            <a:r>
              <a:rPr lang="cs-CZ" dirty="0" smtClean="0"/>
              <a:t> </a:t>
            </a:r>
            <a:r>
              <a:rPr lang="cs-CZ" dirty="0" err="1" smtClean="0"/>
              <a:t>is</a:t>
            </a:r>
            <a:r>
              <a:rPr lang="cs-CZ" dirty="0" smtClean="0"/>
              <a:t> </a:t>
            </a:r>
            <a:r>
              <a:rPr lang="cs-CZ" dirty="0" err="1" smtClean="0"/>
              <a:t>Tomorrow</a:t>
            </a:r>
            <a:r>
              <a:rPr lang="cs-CZ" dirty="0" smtClean="0"/>
              <a:t> 1956</a:t>
            </a:r>
          </a:p>
          <a:p>
            <a:r>
              <a:rPr lang="cs-CZ" dirty="0" smtClean="0"/>
              <a:t>Vlastní rozvoj: </a:t>
            </a:r>
            <a:r>
              <a:rPr lang="cs-CZ" dirty="0" smtClean="0"/>
              <a:t>Amerika</a:t>
            </a:r>
          </a:p>
          <a:p>
            <a:r>
              <a:rPr lang="cs-CZ" dirty="0" smtClean="0"/>
              <a:t>Evropa: nový realismus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41428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4293096"/>
            <a:ext cx="4680520" cy="2564904"/>
          </a:xfrm>
        </p:spPr>
        <p:txBody>
          <a:bodyPr>
            <a:normAutofit fontScale="90000"/>
          </a:bodyPr>
          <a:lstStyle/>
          <a:p>
            <a:r>
              <a:rPr lang="cs-CZ" sz="3000" dirty="0" smtClean="0"/>
              <a:t>Budova Muzea moderního umění v New Yorku, 1939</a:t>
            </a:r>
            <a:br>
              <a:rPr lang="cs-CZ" sz="3000" dirty="0" smtClean="0"/>
            </a:br>
            <a:r>
              <a:rPr lang="cs-CZ" sz="3000" dirty="0" smtClean="0"/>
              <a:t/>
            </a:r>
            <a:br>
              <a:rPr lang="cs-CZ" sz="3000" dirty="0" smtClean="0"/>
            </a:br>
            <a:r>
              <a:rPr lang="cs-CZ" sz="3000" dirty="0" smtClean="0"/>
              <a:t>Instalace galerie Peggy </a:t>
            </a:r>
            <a:r>
              <a:rPr lang="cs-CZ" sz="3000" dirty="0" err="1" smtClean="0"/>
              <a:t>Guggenheim</a:t>
            </a:r>
            <a:r>
              <a:rPr lang="cs-CZ" sz="3000" dirty="0" smtClean="0"/>
              <a:t> - Art of </a:t>
            </a:r>
            <a:r>
              <a:rPr lang="cs-CZ" sz="3000" dirty="0" err="1" smtClean="0"/>
              <a:t>this</a:t>
            </a:r>
            <a:r>
              <a:rPr lang="cs-CZ" sz="3000" dirty="0" smtClean="0"/>
              <a:t> </a:t>
            </a:r>
            <a:r>
              <a:rPr lang="cs-CZ" sz="3000" dirty="0" err="1" smtClean="0"/>
              <a:t>Century</a:t>
            </a:r>
            <a:r>
              <a:rPr lang="cs-CZ" sz="3000" dirty="0" smtClean="0"/>
              <a:t>, 1942</a:t>
            </a:r>
            <a:endParaRPr lang="cs-CZ" sz="3000" dirty="0"/>
          </a:p>
        </p:txBody>
      </p:sp>
      <p:pic>
        <p:nvPicPr>
          <p:cNvPr id="1026" name="Picture 2" descr="C:\Users\dejum22\Documents\aaazeškoly\1940-1980\0.uvpovalam\a0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60648"/>
            <a:ext cx="2520280" cy="3797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dejum22\Documents\aaazeškoly\1940-1980\0.uvpovalam\a0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32656"/>
            <a:ext cx="3485605" cy="2629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dejum22\Documents\aaazeškoly\1940-1980\0.uvpovalam\a0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557158"/>
            <a:ext cx="3587227" cy="2902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2662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229200"/>
            <a:ext cx="8229600" cy="1368152"/>
          </a:xfrm>
        </p:spPr>
        <p:txBody>
          <a:bodyPr>
            <a:normAutofit/>
          </a:bodyPr>
          <a:lstStyle/>
          <a:p>
            <a:r>
              <a:rPr lang="cs-CZ" sz="3000" dirty="0" smtClean="0"/>
              <a:t>Výstava Paralela života a umění, 1953</a:t>
            </a:r>
            <a:endParaRPr lang="cs-CZ" sz="3000" dirty="0"/>
          </a:p>
        </p:txBody>
      </p:sp>
      <p:pic>
        <p:nvPicPr>
          <p:cNvPr id="27650" name="Picture 2" descr="C:\Users\dejum22\Documents\aaazeškoly\1940-1980\3.pop art\pop0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7225" y="332656"/>
            <a:ext cx="6427914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0895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347864" y="2926666"/>
            <a:ext cx="5338936" cy="3931334"/>
          </a:xfrm>
        </p:spPr>
        <p:txBody>
          <a:bodyPr>
            <a:normAutofit/>
          </a:bodyPr>
          <a:lstStyle/>
          <a:p>
            <a:r>
              <a:rPr lang="cs-CZ" sz="3000" dirty="0" smtClean="0"/>
              <a:t>Výstava </a:t>
            </a:r>
            <a:r>
              <a:rPr lang="cs-CZ" sz="3000" dirty="0" err="1" smtClean="0"/>
              <a:t>This</a:t>
            </a:r>
            <a:r>
              <a:rPr lang="cs-CZ" sz="3000" dirty="0" smtClean="0"/>
              <a:t> </a:t>
            </a:r>
            <a:r>
              <a:rPr lang="cs-CZ" sz="3000" dirty="0" err="1" smtClean="0"/>
              <a:t>is</a:t>
            </a:r>
            <a:r>
              <a:rPr lang="cs-CZ" sz="3000" dirty="0" smtClean="0"/>
              <a:t> </a:t>
            </a:r>
            <a:r>
              <a:rPr lang="cs-CZ" sz="3000" dirty="0" err="1" smtClean="0"/>
              <a:t>Tomorrow</a:t>
            </a:r>
            <a:r>
              <a:rPr lang="cs-CZ" sz="3000" dirty="0" smtClean="0"/>
              <a:t>, 1956</a:t>
            </a:r>
            <a:br>
              <a:rPr lang="cs-CZ" sz="3000" dirty="0" smtClean="0"/>
            </a:br>
            <a:r>
              <a:rPr lang="cs-CZ" sz="3000" dirty="0" smtClean="0"/>
              <a:t/>
            </a:r>
            <a:br>
              <a:rPr lang="cs-CZ" sz="3000" dirty="0" smtClean="0"/>
            </a:br>
            <a:r>
              <a:rPr lang="cs-CZ" sz="3000" dirty="0" smtClean="0"/>
              <a:t>Richard </a:t>
            </a:r>
            <a:r>
              <a:rPr lang="cs-CZ" sz="3000" dirty="0" err="1" smtClean="0"/>
              <a:t>Hamilton</a:t>
            </a:r>
            <a:r>
              <a:rPr lang="cs-CZ" sz="3000" dirty="0" smtClean="0"/>
              <a:t>, Co vlastně dělá naše dnešní příbytky tak odlišnými, tak sympatickými?</a:t>
            </a:r>
            <a:br>
              <a:rPr lang="cs-CZ" sz="3000" dirty="0" smtClean="0"/>
            </a:br>
            <a:r>
              <a:rPr lang="cs-CZ" sz="3000" dirty="0" smtClean="0"/>
              <a:t>1956</a:t>
            </a:r>
            <a:endParaRPr lang="cs-CZ" sz="3000" dirty="0"/>
          </a:p>
        </p:txBody>
      </p:sp>
      <p:pic>
        <p:nvPicPr>
          <p:cNvPr id="28674" name="Picture 2" descr="C:\Users\dejum22\Documents\aaazeškoly\1940-1980\3.pop art\pop0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212976"/>
            <a:ext cx="3142064" cy="3373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5" name="Picture 3" descr="C:\Users\dejum22\Documents\aaazeškoly\1940-1980\3.pop art\pop0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05040"/>
            <a:ext cx="8316416" cy="2621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6457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635895" y="4581128"/>
            <a:ext cx="5112569" cy="2160240"/>
          </a:xfrm>
        </p:spPr>
        <p:txBody>
          <a:bodyPr>
            <a:normAutofit/>
          </a:bodyPr>
          <a:lstStyle/>
          <a:p>
            <a:r>
              <a:rPr lang="cs-CZ" sz="3000" dirty="0" smtClean="0"/>
              <a:t>Robert Rauschenberg, Postel, 1955</a:t>
            </a:r>
            <a:br>
              <a:rPr lang="cs-CZ" sz="3000" dirty="0" smtClean="0"/>
            </a:br>
            <a:r>
              <a:rPr lang="cs-CZ" sz="3000" dirty="0" smtClean="0"/>
              <a:t/>
            </a:r>
            <a:br>
              <a:rPr lang="cs-CZ" sz="3000" dirty="0" smtClean="0"/>
            </a:br>
            <a:r>
              <a:rPr lang="cs-CZ" sz="3000" dirty="0" err="1" smtClean="0"/>
              <a:t>Retroactive</a:t>
            </a:r>
            <a:r>
              <a:rPr lang="cs-CZ" sz="3000" dirty="0" smtClean="0"/>
              <a:t>, 1963</a:t>
            </a:r>
            <a:endParaRPr lang="cs-CZ" sz="3000" dirty="0"/>
          </a:p>
        </p:txBody>
      </p:sp>
      <p:pic>
        <p:nvPicPr>
          <p:cNvPr id="29700" name="Picture 4" descr="C:\Users\dejum22\Documents\aaazeškoly\1940-1980\3.pop art\pop1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89075"/>
            <a:ext cx="2952327" cy="4121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dejum22\Documents\aaazeškoly\1940-1980\3.pop art\pop18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4390"/>
            <a:ext cx="2952328" cy="6734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8751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5301208"/>
            <a:ext cx="8892480" cy="1556792"/>
          </a:xfrm>
        </p:spPr>
        <p:txBody>
          <a:bodyPr>
            <a:normAutofit fontScale="90000"/>
          </a:bodyPr>
          <a:lstStyle/>
          <a:p>
            <a:r>
              <a:rPr lang="cs-CZ" sz="3000" dirty="0" smtClean="0"/>
              <a:t/>
            </a:r>
            <a:br>
              <a:rPr lang="cs-CZ" sz="3000" dirty="0" smtClean="0"/>
            </a:br>
            <a:r>
              <a:rPr lang="cs-CZ" sz="3000" dirty="0" err="1" smtClean="0"/>
              <a:t>Jasper</a:t>
            </a:r>
            <a:r>
              <a:rPr lang="cs-CZ" sz="3000" dirty="0" smtClean="0"/>
              <a:t> </a:t>
            </a:r>
            <a:r>
              <a:rPr lang="cs-CZ" sz="3000" dirty="0" err="1" smtClean="0"/>
              <a:t>Johns</a:t>
            </a:r>
            <a:r>
              <a:rPr lang="cs-CZ" sz="3000" dirty="0" smtClean="0"/>
              <a:t>, Terč se sádrovými odlitky, 1954-1955</a:t>
            </a:r>
            <a:br>
              <a:rPr lang="cs-CZ" sz="3000" dirty="0" smtClean="0"/>
            </a:br>
            <a:r>
              <a:rPr lang="cs-CZ" sz="3000" dirty="0" smtClean="0"/>
              <a:t>Vlajka, 1955</a:t>
            </a:r>
            <a:br>
              <a:rPr lang="cs-CZ" sz="3000" dirty="0" smtClean="0"/>
            </a:br>
            <a:r>
              <a:rPr lang="cs-CZ" sz="3000" dirty="0" smtClean="0"/>
              <a:t>Malovaný bronz, 1960</a:t>
            </a:r>
            <a:br>
              <a:rPr lang="cs-CZ" sz="3000" dirty="0" smtClean="0"/>
            </a:br>
            <a:endParaRPr lang="cs-CZ" sz="3000" dirty="0"/>
          </a:p>
        </p:txBody>
      </p:sp>
      <p:pic>
        <p:nvPicPr>
          <p:cNvPr id="30722" name="Picture 2" descr="C:\Users\dejum22\Documents\aaazeškoly\1940-1980\3.pop art\pop2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03808"/>
            <a:ext cx="3804787" cy="5025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3" name="Picture 3" descr="C:\Users\dejum22\Documents\aaazeškoly\1940-1980\3.pop art\pop2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88640"/>
            <a:ext cx="3456384" cy="2443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4" name="Picture 4" descr="C:\Users\dejum22\Documents\aaazeškoly\1940-1980\3.pop art\pop2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821779"/>
            <a:ext cx="2833514" cy="2235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5894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932040" y="5373216"/>
            <a:ext cx="3754760" cy="1368152"/>
          </a:xfrm>
        </p:spPr>
        <p:txBody>
          <a:bodyPr>
            <a:normAutofit/>
          </a:bodyPr>
          <a:lstStyle/>
          <a:p>
            <a:r>
              <a:rPr lang="cs-CZ" sz="3000" dirty="0" smtClean="0"/>
              <a:t>Andy Warhol</a:t>
            </a:r>
            <a:br>
              <a:rPr lang="cs-CZ" sz="3000" dirty="0" smtClean="0"/>
            </a:br>
            <a:r>
              <a:rPr lang="cs-CZ" sz="3000" dirty="0" smtClean="0"/>
              <a:t>(1928-1987)</a:t>
            </a:r>
            <a:endParaRPr lang="cs-CZ" sz="3000" dirty="0"/>
          </a:p>
        </p:txBody>
      </p:sp>
      <p:pic>
        <p:nvPicPr>
          <p:cNvPr id="31746" name="Picture 2" descr="C:\Users\dejum22\Documents\aaazeškoly\1940-1980\3.pop art\pop3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354"/>
            <a:ext cx="4283968" cy="6836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7" name="Picture 3" descr="C:\Users\dejum22\Documents\aaazeškoly\1940-1980\ampop\pa1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32656"/>
            <a:ext cx="2938212" cy="4184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4600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 flipH="1">
            <a:off x="4870376" y="1988840"/>
            <a:ext cx="3590056" cy="4389549"/>
          </a:xfrm>
        </p:spPr>
        <p:txBody>
          <a:bodyPr>
            <a:normAutofit/>
          </a:bodyPr>
          <a:lstStyle/>
          <a:p>
            <a:r>
              <a:rPr lang="cs-CZ" sz="3000" dirty="0" smtClean="0"/>
              <a:t>Andy Warhol, Před a po, 1962</a:t>
            </a:r>
            <a:br>
              <a:rPr lang="cs-CZ" sz="3000" dirty="0" smtClean="0"/>
            </a:br>
            <a:r>
              <a:rPr lang="cs-CZ" sz="3000" dirty="0"/>
              <a:t/>
            </a:r>
            <a:br>
              <a:rPr lang="cs-CZ" sz="3000" dirty="0"/>
            </a:br>
            <a:r>
              <a:rPr lang="cs-CZ" sz="3000" dirty="0" smtClean="0"/>
              <a:t/>
            </a:r>
            <a:br>
              <a:rPr lang="cs-CZ" sz="3000" dirty="0" smtClean="0"/>
            </a:br>
            <a:r>
              <a:rPr lang="cs-CZ" sz="3000" dirty="0"/>
              <a:t/>
            </a:r>
            <a:br>
              <a:rPr lang="cs-CZ" sz="3000" dirty="0"/>
            </a:br>
            <a:r>
              <a:rPr lang="cs-CZ" sz="3000" dirty="0" smtClean="0"/>
              <a:t/>
            </a:r>
            <a:br>
              <a:rPr lang="cs-CZ" sz="3000" dirty="0" smtClean="0"/>
            </a:br>
            <a:r>
              <a:rPr lang="cs-CZ" sz="3000" dirty="0" smtClean="0"/>
              <a:t>Instalace </a:t>
            </a:r>
            <a:r>
              <a:rPr lang="cs-CZ" sz="3000" dirty="0" err="1" smtClean="0"/>
              <a:t>Campbell´s</a:t>
            </a:r>
            <a:r>
              <a:rPr lang="cs-CZ" sz="3000" dirty="0" smtClean="0"/>
              <a:t> </a:t>
            </a:r>
            <a:r>
              <a:rPr lang="cs-CZ" sz="3000" dirty="0" err="1" smtClean="0"/>
              <a:t>Soups</a:t>
            </a:r>
            <a:r>
              <a:rPr lang="cs-CZ" sz="3000" dirty="0" smtClean="0"/>
              <a:t>, 1962</a:t>
            </a:r>
            <a:endParaRPr lang="cs-CZ" sz="3000" dirty="0"/>
          </a:p>
        </p:txBody>
      </p:sp>
      <p:pic>
        <p:nvPicPr>
          <p:cNvPr id="32771" name="Picture 3" descr="C:\Users\dejum22\Documents\aaazeškoly\1940-1980\3.pop art\pop3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450" y="188640"/>
            <a:ext cx="4130534" cy="3202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dejum22\Desktop\pop3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582999"/>
            <a:ext cx="4155437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6782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89240"/>
            <a:ext cx="8229600" cy="1268760"/>
          </a:xfrm>
        </p:spPr>
        <p:txBody>
          <a:bodyPr>
            <a:normAutofit/>
          </a:bodyPr>
          <a:lstStyle/>
          <a:p>
            <a:r>
              <a:rPr lang="cs-CZ" sz="3000" dirty="0" smtClean="0"/>
              <a:t>Andy Warhol, Marylin, 1962</a:t>
            </a:r>
            <a:br>
              <a:rPr lang="cs-CZ" sz="3000" dirty="0" smtClean="0"/>
            </a:br>
            <a:r>
              <a:rPr lang="cs-CZ" sz="3000" dirty="0" smtClean="0"/>
              <a:t>Sebevražda, 1964</a:t>
            </a:r>
            <a:endParaRPr lang="cs-CZ" sz="3000" dirty="0"/>
          </a:p>
        </p:txBody>
      </p:sp>
      <p:pic>
        <p:nvPicPr>
          <p:cNvPr id="33796" name="Picture 4" descr="C:\Users\dejum22\Documents\aaazeškoly\1940-1980\3.pop art\pop3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547" y="72008"/>
            <a:ext cx="3138182" cy="5373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801" name="Picture 9" descr="C:\Users\dejum22\Documents\aaazeškoly\1940-1980\ampop\pa30.jpe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0538" y="250609"/>
            <a:ext cx="3559407" cy="5050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7106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89240"/>
            <a:ext cx="8229600" cy="1080120"/>
          </a:xfrm>
        </p:spPr>
        <p:txBody>
          <a:bodyPr>
            <a:normAutofit/>
          </a:bodyPr>
          <a:lstStyle/>
          <a:p>
            <a:r>
              <a:rPr lang="cs-CZ" sz="3000" dirty="0" smtClean="0"/>
              <a:t>Roy Lichtenstein, Blondýna čeká, 1964</a:t>
            </a:r>
            <a:endParaRPr lang="cs-CZ" sz="3000" dirty="0"/>
          </a:p>
        </p:txBody>
      </p:sp>
      <p:pic>
        <p:nvPicPr>
          <p:cNvPr id="34818" name="Picture 2" descr="C:\Users\dejum22\Documents\aaazeškoly\1940-1980\3.pop art\pop4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4896544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19" name="Picture 3" descr="C:\Users\dejum22\Documents\aaazeškoly\1940-1980\3.pop art\pop4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196752"/>
            <a:ext cx="2639749" cy="2343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2900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139952" y="3645024"/>
            <a:ext cx="4618856" cy="3212976"/>
          </a:xfrm>
        </p:spPr>
        <p:txBody>
          <a:bodyPr>
            <a:normAutofit/>
          </a:bodyPr>
          <a:lstStyle/>
          <a:p>
            <a:r>
              <a:rPr lang="cs-CZ" sz="3000" dirty="0" smtClean="0"/>
              <a:t>Roy Lichtenstein, Žlutý a zelený tah štětcem, 1966</a:t>
            </a:r>
            <a:br>
              <a:rPr lang="cs-CZ" sz="3000" dirty="0" smtClean="0"/>
            </a:br>
            <a:r>
              <a:rPr lang="cs-CZ" sz="3000" dirty="0" smtClean="0"/>
              <a:t/>
            </a:r>
            <a:br>
              <a:rPr lang="cs-CZ" sz="3000" dirty="0" smtClean="0"/>
            </a:br>
            <a:r>
              <a:rPr lang="cs-CZ" sz="3000" dirty="0" smtClean="0"/>
              <a:t>Stoh (podle Moneta), 1969</a:t>
            </a:r>
            <a:endParaRPr lang="cs-CZ" sz="3000" dirty="0"/>
          </a:p>
        </p:txBody>
      </p:sp>
      <p:pic>
        <p:nvPicPr>
          <p:cNvPr id="35842" name="Picture 2" descr="C:\Users\dejum22\Documents\aaazeškoly\1940-1980\3.pop art\pop50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56"/>
            <a:ext cx="6552728" cy="3088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dejum22\Desktop\stoh196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985" y="3933056"/>
            <a:ext cx="3184919" cy="2397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8142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03848" y="3645024"/>
            <a:ext cx="5616624" cy="2880320"/>
          </a:xfrm>
        </p:spPr>
        <p:txBody>
          <a:bodyPr>
            <a:normAutofit/>
          </a:bodyPr>
          <a:lstStyle/>
          <a:p>
            <a:r>
              <a:rPr lang="cs-CZ" sz="3000" dirty="0" err="1" smtClean="0"/>
              <a:t>Claes</a:t>
            </a:r>
            <a:r>
              <a:rPr lang="cs-CZ" sz="3000" dirty="0" smtClean="0"/>
              <a:t> Oldenburg, Kornout zmrzliny, 1962</a:t>
            </a:r>
            <a:br>
              <a:rPr lang="cs-CZ" sz="3000" dirty="0" smtClean="0"/>
            </a:br>
            <a:r>
              <a:rPr lang="cs-CZ" sz="3000" dirty="0"/>
              <a:t/>
            </a:r>
            <a:br>
              <a:rPr lang="cs-CZ" sz="3000" dirty="0"/>
            </a:br>
            <a:r>
              <a:rPr lang="cs-CZ" sz="3000" dirty="0" smtClean="0"/>
              <a:t>Záchod, 1966</a:t>
            </a:r>
            <a:endParaRPr lang="cs-CZ" sz="3000" dirty="0"/>
          </a:p>
        </p:txBody>
      </p:sp>
      <p:pic>
        <p:nvPicPr>
          <p:cNvPr id="36866" name="Picture 2" descr="C:\Users\dejum22\Documents\aaazeškoly\1940-1980\3.pop art\pop5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173" y="188640"/>
            <a:ext cx="6425091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67" name="Picture 3" descr="C:\Users\dejum22\Documents\aaazeškoly\1940-1980\3.pop art\pop5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416602"/>
            <a:ext cx="2275649" cy="3397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9079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869160"/>
            <a:ext cx="8229600" cy="1728192"/>
          </a:xfrm>
        </p:spPr>
        <p:txBody>
          <a:bodyPr/>
          <a:lstStyle/>
          <a:p>
            <a:r>
              <a:rPr lang="cs-CZ" sz="3000" dirty="0" smtClean="0"/>
              <a:t>Thomas Hart </a:t>
            </a:r>
            <a:r>
              <a:rPr lang="cs-CZ" sz="3000" dirty="0" err="1" smtClean="0"/>
              <a:t>Benton</a:t>
            </a:r>
            <a:r>
              <a:rPr lang="cs-CZ" sz="3000" dirty="0" smtClean="0"/>
              <a:t>, Amerika dnes, 1931</a:t>
            </a:r>
            <a:endParaRPr lang="cs-CZ" sz="3000" dirty="0"/>
          </a:p>
        </p:txBody>
      </p:sp>
      <p:pic>
        <p:nvPicPr>
          <p:cNvPr id="3074" name="Picture 2" descr="C:\Users\dejum22\Documents\aaazeškoly\1940-1980\0.uvpovalam\am07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36712"/>
            <a:ext cx="4139952" cy="3834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dejum22\Documents\aaazeškoly\1940-1980\0.uvpovalam\am0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792088"/>
            <a:ext cx="4224569" cy="3861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4366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04048" y="2668852"/>
            <a:ext cx="3960440" cy="4072515"/>
          </a:xfrm>
        </p:spPr>
        <p:txBody>
          <a:bodyPr>
            <a:normAutofit/>
          </a:bodyPr>
          <a:lstStyle/>
          <a:p>
            <a:r>
              <a:rPr lang="cs-CZ" sz="3000" dirty="0" smtClean="0"/>
              <a:t>Christo a </a:t>
            </a:r>
            <a:r>
              <a:rPr lang="cs-CZ" sz="3000" dirty="0" err="1" smtClean="0"/>
              <a:t>Jeanne</a:t>
            </a:r>
            <a:r>
              <a:rPr lang="cs-CZ" sz="3000" dirty="0" smtClean="0"/>
              <a:t> Claude, Zeď z barelů, Paříž, 1961-1962</a:t>
            </a:r>
            <a:br>
              <a:rPr lang="cs-CZ" sz="3000" dirty="0" smtClean="0"/>
            </a:br>
            <a:r>
              <a:rPr lang="cs-CZ" sz="3000" dirty="0"/>
              <a:t/>
            </a:r>
            <a:br>
              <a:rPr lang="cs-CZ" sz="3000" dirty="0"/>
            </a:br>
            <a:r>
              <a:rPr lang="cs-CZ" sz="3000" dirty="0" err="1" smtClean="0"/>
              <a:t>Arman</a:t>
            </a:r>
            <a:r>
              <a:rPr lang="cs-CZ" sz="3000" dirty="0" smtClean="0"/>
              <a:t>, Akumulace konví,  1961</a:t>
            </a:r>
            <a:endParaRPr lang="cs-CZ" sz="3000" dirty="0"/>
          </a:p>
        </p:txBody>
      </p:sp>
      <p:pic>
        <p:nvPicPr>
          <p:cNvPr id="37890" name="Picture 2" descr="C:\Users\dejum22\Documents\aaazeškoly\1940-1980\ampop\Untitled-Scanned-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692696"/>
            <a:ext cx="3331154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1" name="Picture 3" descr="C:\Users\dejum22\Desktop\christ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11" y="692696"/>
            <a:ext cx="4608512" cy="4672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2655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03848" y="4767895"/>
            <a:ext cx="5328592" cy="2090105"/>
          </a:xfrm>
        </p:spPr>
        <p:txBody>
          <a:bodyPr>
            <a:normAutofit/>
          </a:bodyPr>
          <a:lstStyle/>
          <a:p>
            <a:r>
              <a:rPr lang="cs-CZ" sz="3000" dirty="0" smtClean="0"/>
              <a:t>Yves Klein, Antropometrie, 1960</a:t>
            </a:r>
            <a:br>
              <a:rPr lang="cs-CZ" sz="3000" dirty="0" smtClean="0"/>
            </a:br>
            <a:r>
              <a:rPr lang="cs-CZ" sz="3000" dirty="0" smtClean="0"/>
              <a:t>Malíř prostoru se vrhá do prázdna, 1960</a:t>
            </a:r>
            <a:endParaRPr lang="cs-CZ" sz="3000" dirty="0"/>
          </a:p>
        </p:txBody>
      </p:sp>
      <p:pic>
        <p:nvPicPr>
          <p:cNvPr id="38916" name="Picture 4" descr="C:\Users\dejum22\Documents\aaazeškoly\1940-1980\ampop\Untitled-Scanned-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573016"/>
            <a:ext cx="2376264" cy="3090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dejum22\Documents\aaazeškoly\1940-1980\ampop\Untitled-Scanned-23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974" y="116632"/>
            <a:ext cx="3895344" cy="3176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dejum22\Documents\aaazeškoly\1940-1980\novreal2\Untitled-Scanned-2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97909"/>
            <a:ext cx="2880320" cy="4383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1324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Minimalismus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Nový zájem o „sochařství“</a:t>
            </a:r>
          </a:p>
          <a:p>
            <a:r>
              <a:rPr lang="cs-CZ" dirty="0" smtClean="0"/>
              <a:t>Elementární geometrie, základní tvary</a:t>
            </a:r>
          </a:p>
          <a:p>
            <a:r>
              <a:rPr lang="cs-CZ" dirty="0" smtClean="0"/>
              <a:t>Serialita , opakování stejného tvaru – ne kompozice</a:t>
            </a:r>
          </a:p>
          <a:p>
            <a:r>
              <a:rPr lang="cs-CZ" dirty="0" smtClean="0"/>
              <a:t>Bez symboliky, vlastního významu</a:t>
            </a:r>
          </a:p>
          <a:p>
            <a:r>
              <a:rPr lang="cs-CZ" dirty="0" smtClean="0"/>
              <a:t>Bez exprese, rukopisu</a:t>
            </a:r>
          </a:p>
          <a:p>
            <a:r>
              <a:rPr lang="cs-CZ" dirty="0" smtClean="0"/>
              <a:t>Důležité vnímání v daném prostoru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08193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427984" y="4293096"/>
            <a:ext cx="4258816" cy="2564904"/>
          </a:xfrm>
        </p:spPr>
        <p:txBody>
          <a:bodyPr>
            <a:normAutofit/>
          </a:bodyPr>
          <a:lstStyle/>
          <a:p>
            <a:r>
              <a:rPr lang="cs-CZ" sz="3000" dirty="0" smtClean="0"/>
              <a:t>Donald </a:t>
            </a:r>
            <a:r>
              <a:rPr lang="cs-CZ" sz="3000" dirty="0" err="1" smtClean="0"/>
              <a:t>Judd</a:t>
            </a:r>
            <a:r>
              <a:rPr lang="cs-CZ" sz="3000" dirty="0" smtClean="0"/>
              <a:t>, Bez názvu, 1969</a:t>
            </a:r>
            <a:endParaRPr lang="cs-CZ" sz="3000" dirty="0"/>
          </a:p>
        </p:txBody>
      </p:sp>
      <p:pic>
        <p:nvPicPr>
          <p:cNvPr id="2050" name="Picture 2" descr="C:\Users\dejum22\Documents\aaazeškoly\1940-1980\minimalb\m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313" y="-82796"/>
            <a:ext cx="3976241" cy="6940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3877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661248"/>
            <a:ext cx="8229600" cy="1008112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Tony Smith, Kostka (Die), 1962</a:t>
            </a:r>
            <a:br>
              <a:rPr lang="cs-CZ" dirty="0" smtClean="0"/>
            </a:br>
            <a:endParaRPr lang="cs-CZ" dirty="0"/>
          </a:p>
        </p:txBody>
      </p:sp>
      <p:pic>
        <p:nvPicPr>
          <p:cNvPr id="3074" name="Picture 2" descr="C:\Users\dejum22\Documents\aaazeškoly\1940-1980\minimalb\m06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909" y="144016"/>
            <a:ext cx="6704459" cy="4869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772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869160"/>
            <a:ext cx="8229600" cy="1872208"/>
          </a:xfrm>
        </p:spPr>
        <p:txBody>
          <a:bodyPr>
            <a:normAutofit/>
          </a:bodyPr>
          <a:lstStyle/>
          <a:p>
            <a:r>
              <a:rPr lang="cs-CZ" sz="3000" dirty="0" smtClean="0"/>
              <a:t>Výstava Primární struktury, 1966</a:t>
            </a:r>
            <a:br>
              <a:rPr lang="cs-CZ" sz="3000" dirty="0" smtClean="0"/>
            </a:br>
            <a:r>
              <a:rPr lang="cs-CZ" sz="3000" dirty="0" smtClean="0"/>
              <a:t>Anthony </a:t>
            </a:r>
            <a:r>
              <a:rPr lang="cs-CZ" sz="3000" dirty="0" err="1" smtClean="0"/>
              <a:t>Caro</a:t>
            </a:r>
            <a:r>
              <a:rPr lang="cs-CZ" sz="3000" dirty="0" smtClean="0"/>
              <a:t>, Titan, 1964 a Tony Smith, Free </a:t>
            </a:r>
            <a:r>
              <a:rPr lang="cs-CZ" sz="3000" dirty="0" err="1" smtClean="0"/>
              <a:t>Ride</a:t>
            </a:r>
            <a:r>
              <a:rPr lang="cs-CZ" sz="3000" dirty="0" smtClean="0"/>
              <a:t>, 1962</a:t>
            </a:r>
            <a:endParaRPr lang="cs-CZ" sz="3000" dirty="0"/>
          </a:p>
        </p:txBody>
      </p:sp>
      <p:pic>
        <p:nvPicPr>
          <p:cNvPr id="4098" name="Picture 2" descr="C:\Users\dejum22\Documents\aaazeškoly\1940-1980\m.povál\m4.minimal\d0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75139"/>
            <a:ext cx="4959678" cy="3989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dejum22\Documents\aaazeškoly\1940-1980\m.povál\m4.minimal\d0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548680"/>
            <a:ext cx="3203328" cy="4016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4005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347864" y="4941168"/>
            <a:ext cx="5338936" cy="1916832"/>
          </a:xfrm>
        </p:spPr>
        <p:txBody>
          <a:bodyPr>
            <a:normAutofit/>
          </a:bodyPr>
          <a:lstStyle/>
          <a:p>
            <a:r>
              <a:rPr lang="cs-CZ" sz="3000" dirty="0" smtClean="0"/>
              <a:t>Donald </a:t>
            </a:r>
            <a:r>
              <a:rPr lang="cs-CZ" sz="3000" dirty="0" err="1" smtClean="0"/>
              <a:t>Judd</a:t>
            </a:r>
            <a:r>
              <a:rPr lang="cs-CZ" sz="3000" dirty="0" smtClean="0"/>
              <a:t>, Bez názvu, 1969</a:t>
            </a:r>
            <a:endParaRPr lang="cs-CZ" sz="3000" dirty="0"/>
          </a:p>
        </p:txBody>
      </p:sp>
      <p:pic>
        <p:nvPicPr>
          <p:cNvPr id="5122" name="Picture 2" descr="C:\Users\dejum22\Documents\aaazeškoly\1940-1980\m.povál\m4.minimal\m08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30020"/>
            <a:ext cx="2865599" cy="6827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dejum22\Documents\aaazeškoly\1940-1980\m.povál\m4.minimal\m0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476672"/>
            <a:ext cx="4923780" cy="3302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9243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067944" y="3645024"/>
            <a:ext cx="4618856" cy="3212976"/>
          </a:xfrm>
        </p:spPr>
        <p:txBody>
          <a:bodyPr>
            <a:normAutofit/>
          </a:bodyPr>
          <a:lstStyle/>
          <a:p>
            <a:r>
              <a:rPr lang="cs-CZ" sz="3000" dirty="0" smtClean="0"/>
              <a:t>Robert Morris, Bez názvu, 1961</a:t>
            </a:r>
            <a:br>
              <a:rPr lang="cs-CZ" sz="3000" dirty="0" smtClean="0"/>
            </a:br>
            <a:r>
              <a:rPr lang="cs-CZ" sz="3000" dirty="0" smtClean="0"/>
              <a:t/>
            </a:r>
            <a:br>
              <a:rPr lang="cs-CZ" sz="3000" dirty="0" smtClean="0"/>
            </a:br>
            <a:r>
              <a:rPr lang="cs-CZ" sz="3000" dirty="0" smtClean="0"/>
              <a:t>Bez názvu, 1965</a:t>
            </a:r>
            <a:endParaRPr lang="cs-CZ" sz="3000" dirty="0"/>
          </a:p>
        </p:txBody>
      </p:sp>
      <p:pic>
        <p:nvPicPr>
          <p:cNvPr id="6146" name="Picture 2" descr="C:\Users\dejum22\Documents\aaazeškoly\1940-1980\m.povál\m4.minimal\m1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41783"/>
            <a:ext cx="3895263" cy="4941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dejum22\Documents\aaazeškoly\1940-1980\m.povál\m4.minimal\m1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496142"/>
            <a:ext cx="4425950" cy="281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5181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292080" y="2420888"/>
            <a:ext cx="3394720" cy="4153372"/>
          </a:xfrm>
        </p:spPr>
        <p:txBody>
          <a:bodyPr>
            <a:normAutofit fontScale="90000"/>
          </a:bodyPr>
          <a:lstStyle/>
          <a:p>
            <a:r>
              <a:rPr lang="cs-CZ" sz="3000" dirty="0" smtClean="0"/>
              <a:t>Carl </a:t>
            </a:r>
            <a:r>
              <a:rPr lang="cs-CZ" sz="3000" dirty="0" err="1" smtClean="0"/>
              <a:t>Andre</a:t>
            </a:r>
            <a:r>
              <a:rPr lang="cs-CZ" sz="3000" dirty="0" smtClean="0"/>
              <a:t>, Plocha z kovových desek, 1969</a:t>
            </a:r>
            <a:br>
              <a:rPr lang="cs-CZ" sz="3000" dirty="0" smtClean="0"/>
            </a:br>
            <a:r>
              <a:rPr lang="cs-CZ" sz="3000" dirty="0"/>
              <a:t/>
            </a:r>
            <a:br>
              <a:rPr lang="cs-CZ" sz="3000" dirty="0"/>
            </a:br>
            <a:r>
              <a:rPr lang="cs-CZ" sz="3000" dirty="0" smtClean="0"/>
              <a:t/>
            </a:r>
            <a:br>
              <a:rPr lang="cs-CZ" sz="3000" dirty="0" smtClean="0"/>
            </a:br>
            <a:r>
              <a:rPr lang="cs-CZ" sz="3000" dirty="0"/>
              <a:t/>
            </a:r>
            <a:br>
              <a:rPr lang="cs-CZ" sz="3000" dirty="0"/>
            </a:br>
            <a:r>
              <a:rPr lang="cs-CZ" sz="3000" dirty="0" smtClean="0"/>
              <a:t/>
            </a:r>
            <a:br>
              <a:rPr lang="cs-CZ" sz="3000" dirty="0" smtClean="0"/>
            </a:br>
            <a:r>
              <a:rPr lang="cs-CZ" sz="3000" dirty="0" smtClean="0"/>
              <a:t/>
            </a:r>
            <a:br>
              <a:rPr lang="cs-CZ" sz="3000" dirty="0" smtClean="0"/>
            </a:br>
            <a:r>
              <a:rPr lang="cs-CZ" sz="3000" dirty="0" smtClean="0"/>
              <a:t>Dan Flavin,  Číslo tři, 1963</a:t>
            </a:r>
            <a:endParaRPr lang="cs-CZ" sz="3000" dirty="0"/>
          </a:p>
        </p:txBody>
      </p:sp>
      <p:pic>
        <p:nvPicPr>
          <p:cNvPr id="7170" name="Picture 2" descr="C:\Users\dejum22\Documents\aaazeškoly\1940-1980\m.povál\m4.minimal\mi1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461" y="67498"/>
            <a:ext cx="4354901" cy="3361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dejum22\Documents\aaazeškoly\1940-1980\m.povál\m4.minimal\ni2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16061"/>
            <a:ext cx="4415205" cy="2558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5780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941168"/>
            <a:ext cx="8229600" cy="1916832"/>
          </a:xfrm>
        </p:spPr>
        <p:txBody>
          <a:bodyPr>
            <a:normAutofit/>
          </a:bodyPr>
          <a:lstStyle/>
          <a:p>
            <a:r>
              <a:rPr lang="cs-CZ" sz="3000" dirty="0" smtClean="0"/>
              <a:t>Sol </a:t>
            </a:r>
            <a:r>
              <a:rPr lang="cs-CZ" sz="3000" dirty="0" err="1" smtClean="0"/>
              <a:t>LeWitt</a:t>
            </a:r>
            <a:r>
              <a:rPr lang="cs-CZ" sz="3000" dirty="0" smtClean="0"/>
              <a:t>, Sestavy otevřených krychlí, 1.pol.60.let</a:t>
            </a:r>
            <a:br>
              <a:rPr lang="cs-CZ" sz="3000" dirty="0" smtClean="0"/>
            </a:br>
            <a:r>
              <a:rPr lang="cs-CZ" sz="3000" dirty="0"/>
              <a:t/>
            </a:r>
            <a:br>
              <a:rPr lang="cs-CZ" sz="3000" dirty="0"/>
            </a:br>
            <a:r>
              <a:rPr lang="cs-CZ" sz="3000" dirty="0" smtClean="0"/>
              <a:t>Variace na neúplnou otevřenou krychli, 1974 </a:t>
            </a:r>
            <a:endParaRPr lang="cs-CZ" sz="3000" dirty="0"/>
          </a:p>
        </p:txBody>
      </p:sp>
      <p:pic>
        <p:nvPicPr>
          <p:cNvPr id="8195" name="Picture 3" descr="C:\Users\dejum22\Documents\aaazeškoly\1940-1980\m.povál\m7.koncept\l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14100"/>
            <a:ext cx="4007336" cy="4018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dejum22\Documents\aaazeškoly\1940-1980\m.povál\m7.koncept\l01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4100"/>
            <a:ext cx="3816096" cy="3718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8868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4869160"/>
            <a:ext cx="8229600" cy="1872208"/>
          </a:xfrm>
        </p:spPr>
        <p:txBody>
          <a:bodyPr>
            <a:normAutofit/>
          </a:bodyPr>
          <a:lstStyle/>
          <a:p>
            <a:r>
              <a:rPr lang="cs-CZ" sz="3000" dirty="0" smtClean="0"/>
              <a:t>Stuart Davis, Číslo 5 ve zlaté, 1928</a:t>
            </a:r>
            <a:br>
              <a:rPr lang="cs-CZ" sz="3000" dirty="0" smtClean="0"/>
            </a:br>
            <a:r>
              <a:rPr lang="cs-CZ" sz="3000" dirty="0" smtClean="0"/>
              <a:t/>
            </a:r>
            <a:br>
              <a:rPr lang="cs-CZ" sz="3000" dirty="0" smtClean="0"/>
            </a:br>
            <a:r>
              <a:rPr lang="cs-CZ" sz="3000" dirty="0" smtClean="0"/>
              <a:t>Giorgia </a:t>
            </a:r>
            <a:r>
              <a:rPr lang="cs-CZ" sz="3000" dirty="0" err="1" smtClean="0"/>
              <a:t>O´Keeffe</a:t>
            </a:r>
            <a:r>
              <a:rPr lang="cs-CZ" sz="3000" dirty="0" smtClean="0"/>
              <a:t>, Šedý, modrý a růžový kruh, 1929</a:t>
            </a:r>
            <a:endParaRPr lang="cs-CZ" sz="3000" dirty="0"/>
          </a:p>
        </p:txBody>
      </p:sp>
      <p:pic>
        <p:nvPicPr>
          <p:cNvPr id="4098" name="Picture 2" descr="C:\Users\dejum22\Documents\aaazeškoly\1940-1980\0.uvpovalam\am1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727" y="164545"/>
            <a:ext cx="3715209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dejum22\Documents\aaazeškoly\1940-1980\0.uvpovalam\am1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429816"/>
            <a:ext cx="4248472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2146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085184"/>
            <a:ext cx="8229600" cy="1440160"/>
          </a:xfrm>
        </p:spPr>
        <p:txBody>
          <a:bodyPr>
            <a:normAutofit fontScale="90000"/>
          </a:bodyPr>
          <a:lstStyle/>
          <a:p>
            <a:r>
              <a:rPr lang="cs-CZ" sz="3000" dirty="0" smtClean="0"/>
              <a:t>Richard </a:t>
            </a:r>
            <a:r>
              <a:rPr lang="cs-CZ" sz="3000" dirty="0" err="1" smtClean="0"/>
              <a:t>Serra</a:t>
            </a:r>
            <a:r>
              <a:rPr lang="cs-CZ" sz="3000" dirty="0" smtClean="0"/>
              <a:t>, Jedno podpírá druhé, 1968-9</a:t>
            </a:r>
            <a:br>
              <a:rPr lang="cs-CZ" sz="3000" dirty="0" smtClean="0"/>
            </a:br>
            <a:r>
              <a:rPr lang="cs-CZ" sz="3000" dirty="0"/>
              <a:t/>
            </a:r>
            <a:br>
              <a:rPr lang="cs-CZ" sz="3000" dirty="0"/>
            </a:br>
            <a:r>
              <a:rPr lang="cs-CZ" sz="3000" dirty="0" smtClean="0"/>
              <a:t>Věž z ocelových desek, 1969</a:t>
            </a:r>
            <a:endParaRPr lang="cs-CZ" sz="3000" dirty="0"/>
          </a:p>
        </p:txBody>
      </p:sp>
      <p:pic>
        <p:nvPicPr>
          <p:cNvPr id="9218" name="Picture 2" descr="C:\Users\dejum22\Documents\aaazeškoly\1940-1980\m.povál\m4.minimal\se3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020" y="188640"/>
            <a:ext cx="3692940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dejum22\Documents\aaazeškoly\1940-1980\m.povál\m4.minimal\se3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64975"/>
            <a:ext cx="3169331" cy="4560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3064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157192"/>
            <a:ext cx="8229600" cy="1584176"/>
          </a:xfrm>
        </p:spPr>
        <p:txBody>
          <a:bodyPr>
            <a:normAutofit/>
          </a:bodyPr>
          <a:lstStyle/>
          <a:p>
            <a:r>
              <a:rPr lang="cs-CZ" sz="3000" dirty="0" smtClean="0"/>
              <a:t>Robert </a:t>
            </a:r>
            <a:r>
              <a:rPr lang="cs-CZ" sz="3000" dirty="0" err="1" smtClean="0"/>
              <a:t>Smithson</a:t>
            </a:r>
            <a:r>
              <a:rPr lang="cs-CZ" sz="3000" dirty="0" smtClean="0"/>
              <a:t>, Spirálové molo, 1969-1970</a:t>
            </a:r>
            <a:endParaRPr lang="cs-CZ" sz="3000" dirty="0"/>
          </a:p>
        </p:txBody>
      </p:sp>
      <p:pic>
        <p:nvPicPr>
          <p:cNvPr id="10242" name="Picture 2" descr="C:\Users\dejum22\Documents\aaazeškoly\1940-1980\m.povál\m4.minimal\Untitled-Scanned-40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16632"/>
            <a:ext cx="7101610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5363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44008" y="3068960"/>
            <a:ext cx="4042792" cy="3456384"/>
          </a:xfrm>
        </p:spPr>
        <p:txBody>
          <a:bodyPr>
            <a:normAutofit/>
          </a:bodyPr>
          <a:lstStyle/>
          <a:p>
            <a:r>
              <a:rPr lang="cs-CZ" sz="3000" dirty="0" smtClean="0"/>
              <a:t>Walter de Maria, Bleskové pole, 1974-1977</a:t>
            </a:r>
            <a:br>
              <a:rPr lang="cs-CZ" sz="3000" dirty="0" smtClean="0"/>
            </a:br>
            <a:r>
              <a:rPr lang="cs-CZ" sz="3000" dirty="0"/>
              <a:t/>
            </a:r>
            <a:br>
              <a:rPr lang="cs-CZ" sz="3000" dirty="0"/>
            </a:br>
            <a:r>
              <a:rPr lang="cs-CZ" sz="3000" dirty="0" smtClean="0"/>
              <a:t>Richard Long, Anglie, 1968</a:t>
            </a:r>
            <a:endParaRPr lang="cs-CZ" sz="3000" dirty="0"/>
          </a:p>
        </p:txBody>
      </p:sp>
      <p:pic>
        <p:nvPicPr>
          <p:cNvPr id="11266" name="Picture 2" descr="C:\Users\dejum22\Documents\aaazeškoly\1940-1980\m.povál\m4.minimal\Untitled-Scanned-4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61" y="188640"/>
            <a:ext cx="3759919" cy="2360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dejum22\Documents\aaazeškoly\1940-1980\m.povál\m4.minimal\Untitled-Scanned-4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88640"/>
            <a:ext cx="3744416" cy="2360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:\Users\dejum22\Documents\aaazeškoly\1940-1980\m.povál\m4.minimal\Untitled-Scanned-4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140968"/>
            <a:ext cx="3744416" cy="2467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6601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373216"/>
            <a:ext cx="8229600" cy="1224136"/>
          </a:xfrm>
        </p:spPr>
        <p:txBody>
          <a:bodyPr>
            <a:normAutofit/>
          </a:bodyPr>
          <a:lstStyle/>
          <a:p>
            <a:r>
              <a:rPr lang="cs-CZ" sz="3000" dirty="0" smtClean="0"/>
              <a:t>Joseph Kosuth, Jedna a tři židle, 1965-1966</a:t>
            </a:r>
            <a:endParaRPr lang="cs-CZ" sz="3000" dirty="0"/>
          </a:p>
        </p:txBody>
      </p:sp>
      <p:pic>
        <p:nvPicPr>
          <p:cNvPr id="12290" name="Picture 2" descr="C:\Users\dejum22\Documents\aaazeškoly\1940-1980\m.povál\m7.koncept\l2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60648"/>
            <a:ext cx="6634049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2612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4653136"/>
            <a:ext cx="8229600" cy="1930226"/>
          </a:xfrm>
        </p:spPr>
        <p:txBody>
          <a:bodyPr>
            <a:normAutofit/>
          </a:bodyPr>
          <a:lstStyle/>
          <a:p>
            <a:r>
              <a:rPr lang="cs-CZ" sz="3000" dirty="0" smtClean="0"/>
              <a:t>Jenny </a:t>
            </a:r>
            <a:r>
              <a:rPr lang="cs-CZ" sz="3000" dirty="0" err="1" smtClean="0"/>
              <a:t>Holzer</a:t>
            </a:r>
            <a:r>
              <a:rPr lang="cs-CZ" sz="3000" dirty="0" smtClean="0"/>
              <a:t>, instalace San Francisco, 1987</a:t>
            </a:r>
            <a:br>
              <a:rPr lang="cs-CZ" sz="3000" dirty="0" smtClean="0"/>
            </a:br>
            <a:r>
              <a:rPr lang="cs-CZ" sz="3000" dirty="0" smtClean="0"/>
              <a:t/>
            </a:r>
            <a:br>
              <a:rPr lang="cs-CZ" sz="3000" dirty="0" smtClean="0"/>
            </a:br>
            <a:r>
              <a:rPr lang="cs-CZ" sz="3000" dirty="0" smtClean="0"/>
              <a:t>Barbara </a:t>
            </a:r>
            <a:r>
              <a:rPr lang="cs-CZ" sz="3000" dirty="0" err="1" smtClean="0"/>
              <a:t>Kruger</a:t>
            </a:r>
            <a:r>
              <a:rPr lang="cs-CZ" sz="3000" dirty="0" smtClean="0"/>
              <a:t>,  Nakupuji, tedy jsem, 1987</a:t>
            </a:r>
            <a:endParaRPr lang="cs-CZ" sz="3000" dirty="0"/>
          </a:p>
        </p:txBody>
      </p:sp>
      <p:pic>
        <p:nvPicPr>
          <p:cNvPr id="13314" name="Picture 2" descr="C:\Users\dejum22\Documents\aaazeškoly\1940-1980\m.povál\m7.koncept\l3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298" y="13590"/>
            <a:ext cx="5614062" cy="4210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dejum22\Documents\aaazeškoly\1940-1980\postmod2\tt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196752"/>
            <a:ext cx="3024336" cy="2987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8220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23928" y="4653136"/>
            <a:ext cx="4762872" cy="1728192"/>
          </a:xfrm>
        </p:spPr>
        <p:txBody>
          <a:bodyPr>
            <a:normAutofit/>
          </a:bodyPr>
          <a:lstStyle/>
          <a:p>
            <a:r>
              <a:rPr lang="cs-CZ" sz="3000" dirty="0" smtClean="0"/>
              <a:t>Daniel </a:t>
            </a:r>
            <a:r>
              <a:rPr lang="cs-CZ" sz="3000" dirty="0" err="1" smtClean="0"/>
              <a:t>Buren</a:t>
            </a:r>
            <a:r>
              <a:rPr lang="cs-CZ" sz="3000" dirty="0" smtClean="0"/>
              <a:t>, Bez názvu, 1967</a:t>
            </a:r>
            <a:endParaRPr lang="cs-CZ" sz="3000" dirty="0"/>
          </a:p>
        </p:txBody>
      </p:sp>
      <p:pic>
        <p:nvPicPr>
          <p:cNvPr id="14339" name="Picture 3" descr="C:\Users\dejum22\Documents\aaazeškoly\1940-1980\m.povál\m7.koncept\l3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836712"/>
            <a:ext cx="503555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C:\Users\dejum22\Documents\aaazeškoly\1940-1980\m.povál\m7.koncept\l36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87" y="332656"/>
            <a:ext cx="3648417" cy="5624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262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941168"/>
            <a:ext cx="8229600" cy="1728192"/>
          </a:xfrm>
        </p:spPr>
        <p:txBody>
          <a:bodyPr>
            <a:normAutofit/>
          </a:bodyPr>
          <a:lstStyle/>
          <a:p>
            <a:r>
              <a:rPr lang="cs-CZ" sz="3000" dirty="0" smtClean="0"/>
              <a:t>Clement </a:t>
            </a:r>
            <a:r>
              <a:rPr lang="cs-CZ" sz="3000" dirty="0" err="1" smtClean="0"/>
              <a:t>Greenberg</a:t>
            </a:r>
            <a:r>
              <a:rPr lang="cs-CZ" sz="3000" dirty="0" smtClean="0"/>
              <a:t> (1909-1994), výtvarný kritik, autor konceptu modernistické malby</a:t>
            </a:r>
            <a:endParaRPr lang="cs-CZ" sz="3000" dirty="0"/>
          </a:p>
        </p:txBody>
      </p:sp>
      <p:pic>
        <p:nvPicPr>
          <p:cNvPr id="5123" name="Picture 3" descr="C:\Users\dejum22\Desktop\clemgrren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60648"/>
            <a:ext cx="5843547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3413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89240"/>
            <a:ext cx="8229600" cy="1268760"/>
          </a:xfrm>
        </p:spPr>
        <p:txBody>
          <a:bodyPr>
            <a:normAutofit/>
          </a:bodyPr>
          <a:lstStyle/>
          <a:p>
            <a:r>
              <a:rPr lang="cs-CZ" sz="3000" dirty="0" smtClean="0"/>
              <a:t>Podoby amerického abstraktního expresionismu: </a:t>
            </a:r>
            <a:r>
              <a:rPr lang="cs-CZ" sz="3000" dirty="0" err="1" smtClean="0"/>
              <a:t>Pollock</a:t>
            </a:r>
            <a:r>
              <a:rPr lang="cs-CZ" sz="3000" dirty="0" smtClean="0"/>
              <a:t>, </a:t>
            </a:r>
            <a:r>
              <a:rPr lang="cs-CZ" sz="3000" dirty="0" err="1" smtClean="0"/>
              <a:t>Still</a:t>
            </a:r>
            <a:r>
              <a:rPr lang="cs-CZ" sz="3000" dirty="0" smtClean="0"/>
              <a:t>, De </a:t>
            </a:r>
            <a:r>
              <a:rPr lang="cs-CZ" sz="3000" dirty="0" err="1" smtClean="0"/>
              <a:t>Kooning</a:t>
            </a:r>
            <a:r>
              <a:rPr lang="cs-CZ" sz="3000" dirty="0" smtClean="0"/>
              <a:t>, </a:t>
            </a:r>
            <a:r>
              <a:rPr lang="cs-CZ" sz="3000" dirty="0" err="1" smtClean="0"/>
              <a:t>Rothko</a:t>
            </a:r>
            <a:r>
              <a:rPr lang="cs-CZ" sz="3000" dirty="0" smtClean="0"/>
              <a:t>, Gorky</a:t>
            </a:r>
            <a:endParaRPr lang="cs-CZ" sz="3000" dirty="0"/>
          </a:p>
        </p:txBody>
      </p:sp>
      <p:pic>
        <p:nvPicPr>
          <p:cNvPr id="6146" name="Picture 2" descr="C:\Users\dejum22\Documents\aaazeškoly\1940-1980\1.poválamerum\am2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91" y="607099"/>
            <a:ext cx="2918841" cy="1946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dejum22\Documents\aaazeškoly\1940-1980\1.poválamerum\am2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9552" y="684078"/>
            <a:ext cx="2578592" cy="1841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dejum22\Documents\aaazeškoly\1940-1980\1.poválamerum\am2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3699" y="2843368"/>
            <a:ext cx="1951595" cy="2410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dejum22\Documents\aaazeškoly\1940-1980\1.poválamerum\am2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238" y="662810"/>
            <a:ext cx="2370773" cy="1862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:\Users\dejum22\Documents\aaazeškoly\1940-1980\1.poválamerum\am2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6235" y="3082731"/>
            <a:ext cx="2303721" cy="1931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734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724128" y="5373216"/>
            <a:ext cx="3240360" cy="1224136"/>
          </a:xfrm>
        </p:spPr>
        <p:txBody>
          <a:bodyPr>
            <a:normAutofit/>
          </a:bodyPr>
          <a:lstStyle/>
          <a:p>
            <a:r>
              <a:rPr lang="cs-CZ" sz="3000" dirty="0" smtClean="0"/>
              <a:t>Jackson </a:t>
            </a:r>
            <a:r>
              <a:rPr lang="cs-CZ" sz="3000" dirty="0" err="1" smtClean="0"/>
              <a:t>Pollock</a:t>
            </a:r>
            <a:r>
              <a:rPr lang="cs-CZ" sz="3000" dirty="0" smtClean="0"/>
              <a:t> (1912-1956)</a:t>
            </a:r>
            <a:endParaRPr lang="cs-CZ" sz="3000" dirty="0"/>
          </a:p>
        </p:txBody>
      </p:sp>
      <p:pic>
        <p:nvPicPr>
          <p:cNvPr id="7171" name="Picture 3" descr="C:\Users\dejum22\Desktop\a19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1416"/>
            <a:ext cx="5618777" cy="684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7187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788024" y="2420888"/>
            <a:ext cx="3672408" cy="4104456"/>
          </a:xfrm>
        </p:spPr>
        <p:txBody>
          <a:bodyPr>
            <a:normAutofit/>
          </a:bodyPr>
          <a:lstStyle/>
          <a:p>
            <a:r>
              <a:rPr lang="cs-CZ" sz="3000" dirty="0" smtClean="0"/>
              <a:t>Jackson </a:t>
            </a:r>
            <a:r>
              <a:rPr lang="cs-CZ" sz="3000" dirty="0" err="1" smtClean="0"/>
              <a:t>Pollock</a:t>
            </a:r>
            <a:r>
              <a:rPr lang="cs-CZ" sz="3000" dirty="0" smtClean="0"/>
              <a:t>, Plamen, 1934-1938</a:t>
            </a:r>
            <a:br>
              <a:rPr lang="cs-CZ" sz="3000" dirty="0" smtClean="0"/>
            </a:br>
            <a:r>
              <a:rPr lang="cs-CZ" sz="3000" dirty="0"/>
              <a:t/>
            </a:r>
            <a:br>
              <a:rPr lang="cs-CZ" sz="3000" dirty="0"/>
            </a:br>
            <a:r>
              <a:rPr lang="cs-CZ" sz="3000" dirty="0" smtClean="0"/>
              <a:t/>
            </a:r>
            <a:br>
              <a:rPr lang="cs-CZ" sz="3000" dirty="0" smtClean="0"/>
            </a:br>
            <a:r>
              <a:rPr lang="cs-CZ" sz="3000" dirty="0" smtClean="0"/>
              <a:t/>
            </a:r>
            <a:br>
              <a:rPr lang="cs-CZ" sz="3000" dirty="0" smtClean="0"/>
            </a:br>
            <a:r>
              <a:rPr lang="cs-CZ" sz="3000" dirty="0"/>
              <a:t/>
            </a:r>
            <a:br>
              <a:rPr lang="cs-CZ" sz="3000" dirty="0"/>
            </a:br>
            <a:r>
              <a:rPr lang="cs-CZ" sz="3000" dirty="0"/>
              <a:t/>
            </a:r>
            <a:br>
              <a:rPr lang="cs-CZ" sz="3000" dirty="0"/>
            </a:br>
            <a:r>
              <a:rPr lang="cs-CZ" sz="3000" dirty="0" smtClean="0"/>
              <a:t>Vlčice, 1943</a:t>
            </a:r>
            <a:endParaRPr lang="cs-CZ" sz="3000" dirty="0"/>
          </a:p>
        </p:txBody>
      </p:sp>
      <p:pic>
        <p:nvPicPr>
          <p:cNvPr id="8194" name="Picture 2" descr="C:\Users\dejum22\Documents\aaazeškoly\1940-1980\1poválamerun-c\am29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4564008" cy="3423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dejum22\Documents\aaazeškoly\1940-1980\1poválamerun-c\am3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861048"/>
            <a:ext cx="4572000" cy="2818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6093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255</TotalTime>
  <Words>510</Words>
  <Application>Microsoft Office PowerPoint</Application>
  <PresentationFormat>Předvádění na obrazovce (4:3)</PresentationFormat>
  <Paragraphs>73</Paragraphs>
  <Slides>55</Slides>
  <Notes>1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55</vt:i4>
      </vt:variant>
    </vt:vector>
  </HeadingPairs>
  <TitlesOfParts>
    <vt:vector size="56" baseType="lpstr">
      <vt:lpstr>Motiv systému Office</vt:lpstr>
      <vt:lpstr>Umění druhé poloviny 20.století</vt:lpstr>
      <vt:lpstr>Alfred Barr, Koncept vývoje moderního umění vrcholící abstrakcí</vt:lpstr>
      <vt:lpstr>Budova Muzea moderního umění v New Yorku, 1939  Instalace galerie Peggy Guggenheim - Art of this Century, 1942</vt:lpstr>
      <vt:lpstr>Thomas Hart Benton, Amerika dnes, 1931</vt:lpstr>
      <vt:lpstr>Stuart Davis, Číslo 5 ve zlaté, 1928  Giorgia O´Keeffe, Šedý, modrý a růžový kruh, 1929</vt:lpstr>
      <vt:lpstr>Clement Greenberg (1909-1994), výtvarný kritik, autor konceptu modernistické malby</vt:lpstr>
      <vt:lpstr>Podoby amerického abstraktního expresionismu: Pollock, Still, De Kooning, Rothko, Gorky</vt:lpstr>
      <vt:lpstr>Jackson Pollock (1912-1956)</vt:lpstr>
      <vt:lpstr>Jackson Pollock, Plamen, 1934-1938      Vlčice, 1943</vt:lpstr>
      <vt:lpstr>Jackson Pollock, Oči v žáru, 1946  Třpytivá substance, 1946</vt:lpstr>
      <vt:lpstr>Hans Namuth, Pollock při práci</vt:lpstr>
      <vt:lpstr>Jackson Pollock, Podzimní rytmy, 1950 Modré póly, 1952</vt:lpstr>
      <vt:lpstr>Willem de Kooning, Černý pátek, 1948  z cyklu Ženy, 1950-1953</vt:lpstr>
      <vt:lpstr>Franz Kline, New York, 1953 Číslo 2. 1954</vt:lpstr>
      <vt:lpstr>Mark Rothko, Bez názvu, 1949  Bez názvu  (Černá, hnědá na tmavočervené) 1957</vt:lpstr>
      <vt:lpstr>Barnet Newman, Jednost, 1948 </vt:lpstr>
      <vt:lpstr>Elsworth Kelly , Bez názvu, 1942 Bez názvu, 1951 Modrá, zelená, červená, 1962</vt:lpstr>
      <vt:lpstr>Morris Louis, Beta Zeta, 1960  Kenneth Noland, Šíření, 1958</vt:lpstr>
      <vt:lpstr>Evropské paralely</vt:lpstr>
      <vt:lpstr>Jean Hélion, Naruby, 1947  Bernard Buffet, Žena u umyvadla, 1947</vt:lpstr>
      <vt:lpstr>Jean Bazaine, Děti ve městě, 1945  </vt:lpstr>
      <vt:lpstr>Wols, Motýlí křídlo, 1947 Velký orgasmus, 1947</vt:lpstr>
      <vt:lpstr>Jean Fautrier, Hlava rukojmí, 1945  Zastřelený, 1943</vt:lpstr>
      <vt:lpstr>Jean Dubuffet  (1901-1985)</vt:lpstr>
      <vt:lpstr>Jean Dubuffet, Zeď s nápisy, 1945  Temný Pierre Matisse, 1947</vt:lpstr>
      <vt:lpstr>Jean Dubuffet, z cyklu Těla dam, 1950  z cyklu Půdy as terény, 1952</vt:lpstr>
      <vt:lpstr>Alberto Giacometti, Les, 1950  Nos, 1944; 1947</vt:lpstr>
      <vt:lpstr>Francis Bacon, z cyklu Papežů, 1952-1953 podle Diega Velásqueze, Paprž Inocenc X, 1650</vt:lpstr>
      <vt:lpstr>Pop Art</vt:lpstr>
      <vt:lpstr>Výstava Paralela života a umění, 1953</vt:lpstr>
      <vt:lpstr>Výstava This is Tomorrow, 1956  Richard Hamilton, Co vlastně dělá naše dnešní příbytky tak odlišnými, tak sympatickými? 1956</vt:lpstr>
      <vt:lpstr>Robert Rauschenberg, Postel, 1955  Retroactive, 1963</vt:lpstr>
      <vt:lpstr> Jasper Johns, Terč se sádrovými odlitky, 1954-1955 Vlajka, 1955 Malovaný bronz, 1960 </vt:lpstr>
      <vt:lpstr>Andy Warhol (1928-1987)</vt:lpstr>
      <vt:lpstr>Andy Warhol, Před a po, 1962     Instalace Campbell´s Soups, 1962</vt:lpstr>
      <vt:lpstr>Andy Warhol, Marylin, 1962 Sebevražda, 1964</vt:lpstr>
      <vt:lpstr>Roy Lichtenstein, Blondýna čeká, 1964</vt:lpstr>
      <vt:lpstr>Roy Lichtenstein, Žlutý a zelený tah štětcem, 1966  Stoh (podle Moneta), 1969</vt:lpstr>
      <vt:lpstr>Claes Oldenburg, Kornout zmrzliny, 1962  Záchod, 1966</vt:lpstr>
      <vt:lpstr>Christo a Jeanne Claude, Zeď z barelů, Paříž, 1961-1962  Arman, Akumulace konví,  1961</vt:lpstr>
      <vt:lpstr>Yves Klein, Antropometrie, 1960 Malíř prostoru se vrhá do prázdna, 1960</vt:lpstr>
      <vt:lpstr>Minimalismus</vt:lpstr>
      <vt:lpstr>Donald Judd, Bez názvu, 1969</vt:lpstr>
      <vt:lpstr>Tony Smith, Kostka (Die), 1962 </vt:lpstr>
      <vt:lpstr>Výstava Primární struktury, 1966 Anthony Caro, Titan, 1964 a Tony Smith, Free Ride, 1962</vt:lpstr>
      <vt:lpstr>Donald Judd, Bez názvu, 1969</vt:lpstr>
      <vt:lpstr>Robert Morris, Bez názvu, 1961  Bez názvu, 1965</vt:lpstr>
      <vt:lpstr>Carl Andre, Plocha z kovových desek, 1969      Dan Flavin,  Číslo tři, 1963</vt:lpstr>
      <vt:lpstr>Sol LeWitt, Sestavy otevřených krychlí, 1.pol.60.let  Variace na neúplnou otevřenou krychli, 1974 </vt:lpstr>
      <vt:lpstr>Richard Serra, Jedno podpírá druhé, 1968-9  Věž z ocelových desek, 1969</vt:lpstr>
      <vt:lpstr>Robert Smithson, Spirálové molo, 1969-1970</vt:lpstr>
      <vt:lpstr>Walter de Maria, Bleskové pole, 1974-1977  Richard Long, Anglie, 1968</vt:lpstr>
      <vt:lpstr>Joseph Kosuth, Jedna a tři židle, 1965-1966</vt:lpstr>
      <vt:lpstr>Jenny Holzer, instalace San Francisco, 1987  Barbara Kruger,  Nakupuji, tedy jsem, 1987</vt:lpstr>
      <vt:lpstr>Daniel Buren, Bez názvu, 1967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Umění druhé poloviny 20.století</dc:title>
  <dc:creator>dejum22</dc:creator>
  <cp:lastModifiedBy>dejum22</cp:lastModifiedBy>
  <cp:revision>26</cp:revision>
  <dcterms:created xsi:type="dcterms:W3CDTF">2014-04-09T19:17:44Z</dcterms:created>
  <dcterms:modified xsi:type="dcterms:W3CDTF">2014-04-11T06:48:07Z</dcterms:modified>
</cp:coreProperties>
</file>