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7"/>
  </p:handoutMasterIdLst>
  <p:sldIdLst>
    <p:sldId id="257" r:id="rId2"/>
    <p:sldId id="258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7" r:id="rId11"/>
    <p:sldId id="266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00" r:id="rId31"/>
    <p:sldId id="298" r:id="rId32"/>
    <p:sldId id="299" r:id="rId33"/>
    <p:sldId id="301" r:id="rId34"/>
    <p:sldId id="288" r:id="rId35"/>
    <p:sldId id="289" r:id="rId36"/>
    <p:sldId id="295" r:id="rId37"/>
    <p:sldId id="302" r:id="rId38"/>
    <p:sldId id="290" r:id="rId39"/>
    <p:sldId id="291" r:id="rId40"/>
    <p:sldId id="292" r:id="rId41"/>
    <p:sldId id="293" r:id="rId42"/>
    <p:sldId id="294" r:id="rId43"/>
    <p:sldId id="296" r:id="rId44"/>
    <p:sldId id="297" r:id="rId45"/>
    <p:sldId id="303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8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4E7A2-92CE-4790-ABA6-8F4D7D6AC96F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C481D-43BB-4A5E-9C8E-7D41B54CFA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69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31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62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23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50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49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51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9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10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51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86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3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72FDF-C946-40C7-8018-FC7C7E61D809}" type="datetimeFigureOut">
              <a:rPr lang="cs-CZ" smtClean="0"/>
              <a:t>18.4.2014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F9651-5E92-4156-9886-E825E73D3F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21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Architektura druhé poloviny 20.století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Pokračování </a:t>
            </a:r>
            <a:r>
              <a:rPr lang="cs-CZ" dirty="0" err="1" smtClean="0"/>
              <a:t>mezivál</a:t>
            </a:r>
            <a:r>
              <a:rPr lang="cs-CZ" dirty="0" smtClean="0"/>
              <a:t>. moderní architektury (Le </a:t>
            </a:r>
            <a:r>
              <a:rPr lang="cs-CZ" dirty="0" err="1" smtClean="0"/>
              <a:t>Corbuseier</a:t>
            </a:r>
            <a:r>
              <a:rPr lang="cs-CZ" dirty="0" smtClean="0"/>
              <a:t>, </a:t>
            </a:r>
            <a:r>
              <a:rPr lang="cs-CZ" dirty="0" err="1" smtClean="0"/>
              <a:t>Mies</a:t>
            </a:r>
            <a:r>
              <a:rPr lang="cs-CZ" dirty="0" smtClean="0"/>
              <a:t> van der Rohe aj.) </a:t>
            </a:r>
          </a:p>
          <a:p>
            <a:r>
              <a:rPr lang="cs-CZ" dirty="0" smtClean="0"/>
              <a:t>Tendence a individuální </a:t>
            </a:r>
            <a:r>
              <a:rPr lang="cs-CZ" dirty="0" smtClean="0"/>
              <a:t>přístupy:</a:t>
            </a:r>
            <a:endParaRPr lang="cs-CZ" dirty="0" smtClean="0"/>
          </a:p>
          <a:p>
            <a:r>
              <a:rPr lang="cs-CZ" dirty="0" smtClean="0"/>
              <a:t>Brutalismus</a:t>
            </a:r>
          </a:p>
          <a:p>
            <a:r>
              <a:rPr lang="cs-CZ" dirty="0" err="1" smtClean="0"/>
              <a:t>Archigam</a:t>
            </a:r>
            <a:endParaRPr lang="cs-CZ" dirty="0" smtClean="0"/>
          </a:p>
          <a:p>
            <a:r>
              <a:rPr lang="cs-CZ" dirty="0" smtClean="0"/>
              <a:t>Hi-tech</a:t>
            </a:r>
          </a:p>
          <a:p>
            <a:r>
              <a:rPr lang="cs-CZ" dirty="0" smtClean="0"/>
              <a:t>Postmoderna</a:t>
            </a:r>
          </a:p>
          <a:p>
            <a:r>
              <a:rPr lang="cs-CZ" dirty="0" smtClean="0"/>
              <a:t>Dekonstruktivismus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Archigram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Architecture</a:t>
            </a:r>
            <a:r>
              <a:rPr lang="cs-CZ" dirty="0" smtClean="0"/>
              <a:t> Telegram</a:t>
            </a:r>
          </a:p>
          <a:p>
            <a:r>
              <a:rPr lang="cs-CZ" dirty="0" smtClean="0"/>
              <a:t>Skupina šesti britských architektů činná od zač.60.let</a:t>
            </a:r>
          </a:p>
          <a:p>
            <a:r>
              <a:rPr lang="cs-CZ" dirty="0" smtClean="0"/>
              <a:t>Ovlivněni vědou, novými možnostmi techniky,  kosmickými výzkumy, kybernetikou, sci-fi</a:t>
            </a:r>
          </a:p>
          <a:p>
            <a:r>
              <a:rPr lang="cs-CZ" dirty="0" smtClean="0"/>
              <a:t>Utopické, futuristické návrhy</a:t>
            </a:r>
          </a:p>
          <a:p>
            <a:r>
              <a:rPr lang="cs-CZ" dirty="0" smtClean="0"/>
              <a:t>Nerealizovatelné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84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3403" y="4221088"/>
            <a:ext cx="3708038" cy="23042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Ron </a:t>
            </a:r>
            <a:r>
              <a:rPr lang="cs-CZ" sz="3000" dirty="0" err="1" smtClean="0"/>
              <a:t>Herron</a:t>
            </a:r>
            <a:r>
              <a:rPr lang="cs-CZ" sz="3000" dirty="0" smtClean="0"/>
              <a:t>, Kráčející město, 1964</a:t>
            </a:r>
            <a:endParaRPr lang="cs-CZ" sz="3000" dirty="0"/>
          </a:p>
        </p:txBody>
      </p:sp>
      <p:pic>
        <p:nvPicPr>
          <p:cNvPr id="1026" name="Picture 2" descr="C:\Users\dejum22\Desktop\archigramw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5092"/>
            <a:ext cx="386441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esktop\Grupo-arquitectónico-Archigram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994424" cy="28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esktop\archigr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9" y="476672"/>
            <a:ext cx="41670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149080"/>
            <a:ext cx="3672408" cy="22231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Louis </a:t>
            </a:r>
            <a:r>
              <a:rPr lang="cs-CZ" sz="3000" dirty="0" err="1" smtClean="0"/>
              <a:t>Kahn</a:t>
            </a:r>
            <a:r>
              <a:rPr lang="cs-CZ" sz="3000" dirty="0" smtClean="0"/>
              <a:t>, Umělecká galerie, Yale University, New Haven, 1950-54</a:t>
            </a:r>
            <a:endParaRPr lang="cs-CZ" sz="3000" dirty="0"/>
          </a:p>
        </p:txBody>
      </p:sp>
      <p:pic>
        <p:nvPicPr>
          <p:cNvPr id="2050" name="Picture 2" descr="C:\Users\dejum22\Desktop\yalekah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3778461" cy="21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esktop\Yale University Art Gallery 1953kah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91682"/>
            <a:ext cx="3076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jum22\Desktop\yal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10" y="728357"/>
            <a:ext cx="4720674" cy="32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407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Louis </a:t>
            </a:r>
            <a:r>
              <a:rPr lang="cs-CZ" sz="3000" dirty="0" err="1" smtClean="0"/>
              <a:t>Kahn</a:t>
            </a:r>
            <a:r>
              <a:rPr lang="cs-CZ" sz="3000" dirty="0" smtClean="0"/>
              <a:t>,  Institut pro biologická studia, La </a:t>
            </a:r>
            <a:r>
              <a:rPr lang="cs-CZ" sz="3000" dirty="0" err="1" smtClean="0"/>
              <a:t>Jolla</a:t>
            </a:r>
            <a:r>
              <a:rPr lang="cs-CZ" sz="3000" dirty="0" smtClean="0"/>
              <a:t>, Kalifornie, 1959-1965</a:t>
            </a:r>
            <a:endParaRPr lang="cs-CZ" sz="3000" dirty="0"/>
          </a:p>
        </p:txBody>
      </p:sp>
      <p:pic>
        <p:nvPicPr>
          <p:cNvPr id="4098" name="Picture 2" descr="C:\Users\dejum22\Desktop\kahninstitutbiologstudií59-65lajollacaliforn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" y="74848"/>
            <a:ext cx="9149888" cy="46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2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5567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Louis </a:t>
            </a:r>
            <a:r>
              <a:rPr lang="cs-CZ" sz="3000" dirty="0" err="1" smtClean="0"/>
              <a:t>Kahn</a:t>
            </a:r>
            <a:r>
              <a:rPr lang="cs-CZ" sz="3000" dirty="0" smtClean="0"/>
              <a:t>, budova parlamentu, Dháka, </a:t>
            </a:r>
            <a:r>
              <a:rPr lang="cs-CZ" sz="3000" dirty="0" err="1" smtClean="0"/>
              <a:t>Bangladesh</a:t>
            </a:r>
            <a:r>
              <a:rPr lang="cs-CZ" sz="3000" dirty="0" smtClean="0"/>
              <a:t>, 1962-1974</a:t>
            </a:r>
            <a:endParaRPr lang="cs-CZ" sz="3000" dirty="0"/>
          </a:p>
        </p:txBody>
      </p:sp>
      <p:pic>
        <p:nvPicPr>
          <p:cNvPr id="3074" name="Picture 2" descr="C:\Users\dejum22\Desktop\kahnnarshromdacca,bangladesh62-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9" y="31238"/>
            <a:ext cx="816966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Hi-tech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70. léta</a:t>
            </a:r>
          </a:p>
          <a:p>
            <a:r>
              <a:rPr lang="cs-CZ" dirty="0" smtClean="0"/>
              <a:t>Důraz na technické konstrukční prvky a moderní technologie</a:t>
            </a:r>
          </a:p>
          <a:p>
            <a:r>
              <a:rPr lang="cs-CZ" dirty="0" smtClean="0"/>
              <a:t>Nové materiály: kombinace kovu, nerez, skla apod.</a:t>
            </a:r>
          </a:p>
          <a:p>
            <a:r>
              <a:rPr lang="cs-CZ" dirty="0"/>
              <a:t>Precizní provedení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78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4005064"/>
            <a:ext cx="3816424" cy="2664296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Renzo</a:t>
            </a:r>
            <a:r>
              <a:rPr lang="cs-CZ" sz="3000" dirty="0" smtClean="0"/>
              <a:t> Piano, Richard </a:t>
            </a:r>
            <a:r>
              <a:rPr lang="cs-CZ" sz="3000" dirty="0" err="1" smtClean="0"/>
              <a:t>Roggers</a:t>
            </a:r>
            <a:r>
              <a:rPr lang="cs-CZ" sz="3000" dirty="0" smtClean="0"/>
              <a:t>, Centre Georges Pompidou v Paříži, 1972-1977</a:t>
            </a:r>
            <a:endParaRPr lang="cs-CZ" sz="3000" dirty="0"/>
          </a:p>
        </p:txBody>
      </p:sp>
      <p:pic>
        <p:nvPicPr>
          <p:cNvPr id="5123" name="Picture 3" descr="C:\Users\dejum22\Desktop\pianorogerscentrpom.72-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" y="195288"/>
            <a:ext cx="8967329" cy="35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ejum22\Desktop\Escalator-exterieur-Centre-Georges-Pompidou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" y="4353694"/>
            <a:ext cx="252028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ejum22\Desktop\backpompidou_cen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53694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64150"/>
            <a:ext cx="8229600" cy="140521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Norman </a:t>
            </a:r>
            <a:r>
              <a:rPr lang="cs-CZ" sz="3000" dirty="0" err="1" smtClean="0"/>
              <a:t>Foster</a:t>
            </a:r>
            <a:r>
              <a:rPr lang="cs-CZ" sz="3000" dirty="0" smtClean="0"/>
              <a:t>, Banka </a:t>
            </a:r>
            <a:r>
              <a:rPr lang="cs-CZ" sz="3000" dirty="0" err="1" smtClean="0"/>
              <a:t>Hong</a:t>
            </a:r>
            <a:r>
              <a:rPr lang="cs-CZ" sz="3000" dirty="0" smtClean="0"/>
              <a:t> Kong, 1982-1986</a:t>
            </a:r>
            <a:endParaRPr lang="cs-CZ" sz="3000" dirty="0"/>
          </a:p>
        </p:txBody>
      </p:sp>
      <p:pic>
        <p:nvPicPr>
          <p:cNvPr id="6146" name="Picture 2" descr="C:\Users\dejum22\Desktop\foster hongkong 82-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4" y="188639"/>
            <a:ext cx="3771766" cy="476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esktop\hong_kong_bank_foster_ianlambo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1328"/>
            <a:ext cx="3744416" cy="47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912" y="4221088"/>
            <a:ext cx="4906888" cy="237626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Richard </a:t>
            </a:r>
            <a:r>
              <a:rPr lang="cs-CZ" sz="3000" dirty="0" err="1" smtClean="0"/>
              <a:t>Roggers</a:t>
            </a:r>
            <a:r>
              <a:rPr lang="cs-CZ" sz="3000" dirty="0" smtClean="0"/>
              <a:t>, Budova </a:t>
            </a:r>
            <a:r>
              <a:rPr lang="cs-CZ" sz="3000" dirty="0" err="1" smtClean="0"/>
              <a:t>Lloyd´s</a:t>
            </a:r>
            <a:r>
              <a:rPr lang="cs-CZ" sz="3000" dirty="0" smtClean="0"/>
              <a:t> Bank v Londýně, 1986</a:t>
            </a:r>
            <a:endParaRPr lang="cs-CZ" sz="3000" dirty="0"/>
          </a:p>
        </p:txBody>
      </p:sp>
      <p:pic>
        <p:nvPicPr>
          <p:cNvPr id="7172" name="Picture 4" descr="C:\Users\dejum22\Desktop\roggerslloyd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821" y="692696"/>
            <a:ext cx="5112568" cy="350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ejum22\Desktop\roggerslloydlondo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"/>
            <a:ext cx="3491880" cy="65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0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Postmoderní architektura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Stylový pluralismus, heterogenita, eklekticismus, lokální kontext, Proti </a:t>
            </a:r>
            <a:r>
              <a:rPr lang="cs-CZ" dirty="0"/>
              <a:t>heslu „méně je více“ (</a:t>
            </a:r>
            <a:r>
              <a:rPr lang="cs-CZ" dirty="0" err="1"/>
              <a:t>Mies</a:t>
            </a:r>
            <a:r>
              <a:rPr lang="cs-CZ" dirty="0"/>
              <a:t> van der Rohe) heslo „méně je nuda</a:t>
            </a:r>
            <a:r>
              <a:rPr lang="cs-CZ" dirty="0" smtClean="0"/>
              <a:t>“ (Robert Venturi)</a:t>
            </a:r>
            <a:endParaRPr lang="cs-CZ" dirty="0"/>
          </a:p>
          <a:p>
            <a:r>
              <a:rPr lang="cs-CZ" dirty="0" smtClean="0"/>
              <a:t>Tzv. „dvojí kódování“ - pro odborníky i laiky, víceznačnost (Charles </a:t>
            </a:r>
            <a:r>
              <a:rPr lang="cs-CZ" dirty="0" err="1" smtClean="0"/>
              <a:t>Jenks</a:t>
            </a:r>
            <a:r>
              <a:rPr lang="cs-CZ" dirty="0" smtClean="0"/>
              <a:t>)</a:t>
            </a:r>
          </a:p>
          <a:p>
            <a:r>
              <a:rPr lang="cs-CZ" dirty="0" smtClean="0"/>
              <a:t>Významy, komunikace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1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Brutalismus (pol.50.let a 60.léta)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Název podle „béton brut“ – surový, drsný beton</a:t>
            </a:r>
          </a:p>
          <a:p>
            <a:r>
              <a:rPr lang="cs-CZ" dirty="0" smtClean="0"/>
              <a:t>Zdůrazněná konstrukce, blokovost stavby,  dominuje struktura mohutných betonových ploch, betonové pilíře</a:t>
            </a:r>
          </a:p>
          <a:p>
            <a:r>
              <a:rPr lang="cs-CZ" dirty="0" smtClean="0"/>
              <a:t>Souvislost s britskou Independent Group (výstavy </a:t>
            </a:r>
            <a:r>
              <a:rPr lang="cs-CZ" dirty="0" err="1" smtClean="0"/>
              <a:t>Parallel</a:t>
            </a:r>
            <a:r>
              <a:rPr lang="cs-CZ" dirty="0" smtClean="0"/>
              <a:t> of </a:t>
            </a:r>
            <a:r>
              <a:rPr lang="cs-CZ" dirty="0" err="1" smtClean="0"/>
              <a:t>Life</a:t>
            </a:r>
            <a:r>
              <a:rPr lang="cs-CZ" dirty="0" smtClean="0"/>
              <a:t> and Art, 1953 a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Tomorrow</a:t>
            </a:r>
            <a:r>
              <a:rPr lang="cs-CZ" dirty="0" smtClean="0"/>
              <a:t>, 1956)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48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2708920"/>
            <a:ext cx="3610744" cy="38884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Kachna a pomalovaná bouda: </a:t>
            </a:r>
            <a:br>
              <a:rPr lang="cs-CZ" sz="3000" dirty="0" smtClean="0"/>
            </a:br>
            <a:r>
              <a:rPr lang="cs-CZ" sz="3000" dirty="0" smtClean="0"/>
              <a:t>Robert Venturi, Poučení z Las Vegas, 1972</a:t>
            </a:r>
            <a:endParaRPr lang="cs-CZ" sz="3000" dirty="0"/>
          </a:p>
        </p:txBody>
      </p:sp>
      <p:pic>
        <p:nvPicPr>
          <p:cNvPr id="8194" name="Picture 2" descr="C:\Users\dejum22\Desktop\a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1400"/>
            <a:ext cx="4680520" cy="589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5567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Robert Venturi, Dům pro </a:t>
            </a:r>
            <a:r>
              <a:rPr lang="cs-CZ" sz="3000" dirty="0" err="1" smtClean="0"/>
              <a:t>Vannu</a:t>
            </a:r>
            <a:r>
              <a:rPr lang="cs-CZ" sz="3000" dirty="0" smtClean="0"/>
              <a:t> Venturi, 1961-1964</a:t>
            </a:r>
            <a:endParaRPr lang="cs-CZ" sz="3000" dirty="0"/>
          </a:p>
        </p:txBody>
      </p:sp>
      <p:pic>
        <p:nvPicPr>
          <p:cNvPr id="9218" name="Picture 2" descr="C:\Users\dejum22\Desktop\a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376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15212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Robert Ventury, </a:t>
            </a:r>
            <a:r>
              <a:rPr lang="cs-CZ" sz="3000" dirty="0" err="1" smtClean="0"/>
              <a:t>Sainsbury</a:t>
            </a:r>
            <a:r>
              <a:rPr lang="cs-CZ" sz="3000" dirty="0" smtClean="0"/>
              <a:t> </a:t>
            </a:r>
            <a:r>
              <a:rPr lang="cs-CZ" sz="3000" dirty="0" err="1" smtClean="0"/>
              <a:t>Wing</a:t>
            </a:r>
            <a:r>
              <a:rPr lang="cs-CZ" sz="3000" dirty="0" smtClean="0"/>
              <a:t>, National Gallery Londýn, 1991</a:t>
            </a:r>
            <a:endParaRPr lang="cs-CZ" sz="3000" dirty="0"/>
          </a:p>
        </p:txBody>
      </p:sp>
      <p:pic>
        <p:nvPicPr>
          <p:cNvPr id="10242" name="Picture 2" descr="C:\Users\dejum22\Desktop\a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7447"/>
            <a:ext cx="7026966" cy="50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4005064"/>
            <a:ext cx="4186808" cy="2448272"/>
          </a:xfrm>
        </p:spPr>
        <p:txBody>
          <a:bodyPr>
            <a:noAutofit/>
          </a:bodyPr>
          <a:lstStyle/>
          <a:p>
            <a:r>
              <a:rPr lang="cs-CZ" sz="3000" dirty="0" smtClean="0"/>
              <a:t>James </a:t>
            </a:r>
            <a:r>
              <a:rPr lang="cs-CZ" sz="3000" dirty="0" err="1" smtClean="0"/>
              <a:t>Stierling</a:t>
            </a:r>
            <a:r>
              <a:rPr lang="cs-CZ" sz="3000" dirty="0" smtClean="0"/>
              <a:t>, Státní galerie ve Stuttgartu, 1977-1983</a:t>
            </a:r>
            <a:endParaRPr lang="cs-CZ" sz="3000" dirty="0"/>
          </a:p>
        </p:txBody>
      </p:sp>
      <p:pic>
        <p:nvPicPr>
          <p:cNvPr id="11266" name="Picture 2" descr="C:\Users\dejum22\Desktop\-Stuttgart-JamesStirling-NeueStaatsgalerie-1977-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" y="613791"/>
            <a:ext cx="4488497" cy="2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esktop\stierlingstuttg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84" y="620688"/>
            <a:ext cx="4060533" cy="269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ejum22\Desktop\stierlingstutt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846948" cy="25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8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Dekonstruktivismus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90. léta</a:t>
            </a:r>
          </a:p>
          <a:p>
            <a:r>
              <a:rPr lang="cs-CZ" dirty="0" smtClean="0"/>
              <a:t>Rozklad na fragmenty a nová skladba</a:t>
            </a:r>
          </a:p>
          <a:p>
            <a:r>
              <a:rPr lang="cs-CZ" dirty="0" smtClean="0"/>
              <a:t>Zlomy, posuny, nakloněné plány, různá měřítka, nepravidelnost, zdánlivá náhodnost, chaos</a:t>
            </a:r>
          </a:p>
          <a:p>
            <a:r>
              <a:rPr lang="cs-CZ" dirty="0" smtClean="0"/>
              <a:t>Role fantazie, exprese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91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3717032"/>
            <a:ext cx="3394720" cy="259228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Frank Gehry, vlastní dům, Santa </a:t>
            </a:r>
            <a:r>
              <a:rPr lang="cs-CZ" sz="3000" dirty="0" err="1" smtClean="0"/>
              <a:t>Monica</a:t>
            </a:r>
            <a:r>
              <a:rPr lang="cs-CZ" sz="3000" dirty="0" smtClean="0"/>
              <a:t>, Los Angeles, 1979</a:t>
            </a:r>
            <a:endParaRPr lang="cs-CZ" sz="3000" dirty="0"/>
          </a:p>
        </p:txBody>
      </p:sp>
      <p:pic>
        <p:nvPicPr>
          <p:cNvPr id="12290" name="Picture 2" descr="C:\Users\dejum22\Desktop\Gehryhous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3"/>
            <a:ext cx="4548611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esktop\GehryHous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99" y="3423673"/>
            <a:ext cx="4386809" cy="32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4653136"/>
            <a:ext cx="3970784" cy="194421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Frank Gehry </a:t>
            </a:r>
            <a:r>
              <a:rPr lang="cs-CZ" sz="3000" dirty="0" err="1" smtClean="0"/>
              <a:t>Guggenheim</a:t>
            </a:r>
            <a:r>
              <a:rPr lang="cs-CZ" sz="3000" dirty="0" smtClean="0"/>
              <a:t> Museum Bilbao, 1997</a:t>
            </a:r>
            <a:endParaRPr lang="cs-CZ" sz="3000" dirty="0"/>
          </a:p>
        </p:txBody>
      </p:sp>
      <p:pic>
        <p:nvPicPr>
          <p:cNvPr id="13314" name="Picture 2" descr="C:\Users\dejum22\Desktop\Guggenheim-bilbao-jan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229600" cy="416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jum22\Desktop\gehry-bilbao-sketch-400x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8" y="4725144"/>
            <a:ext cx="38100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68144" y="3861048"/>
            <a:ext cx="3024336" cy="244827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Frank Gehry, Vlado </a:t>
            </a:r>
            <a:r>
              <a:rPr lang="cs-CZ" sz="3000" dirty="0" err="1" smtClean="0"/>
              <a:t>Milunič</a:t>
            </a:r>
            <a:r>
              <a:rPr lang="cs-CZ" sz="3000" dirty="0" smtClean="0"/>
              <a:t>, Tančící dům v Praze, 1996</a:t>
            </a:r>
            <a:endParaRPr lang="cs-CZ" sz="3000" dirty="0"/>
          </a:p>
        </p:txBody>
      </p:sp>
      <p:pic>
        <p:nvPicPr>
          <p:cNvPr id="14340" name="Picture 4" descr="C:\Users\dejum22\Desktop\dancing-house-tancici-dum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577383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9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296144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Zaha</a:t>
            </a:r>
            <a:r>
              <a:rPr lang="cs-CZ" sz="3000" dirty="0" smtClean="0"/>
              <a:t> </a:t>
            </a:r>
            <a:r>
              <a:rPr lang="cs-CZ" sz="3000" dirty="0" err="1" smtClean="0"/>
              <a:t>Hadid</a:t>
            </a:r>
            <a:r>
              <a:rPr lang="cs-CZ" sz="3000" dirty="0" smtClean="0"/>
              <a:t>, hasičská zbrojnice </a:t>
            </a:r>
            <a:r>
              <a:rPr lang="cs-CZ" sz="3000" dirty="0" err="1" smtClean="0"/>
              <a:t>Vitra</a:t>
            </a:r>
            <a:r>
              <a:rPr lang="cs-CZ" sz="3000" dirty="0" smtClean="0"/>
              <a:t>, </a:t>
            </a:r>
            <a:r>
              <a:rPr lang="cs-CZ" sz="3000" dirty="0" err="1" smtClean="0"/>
              <a:t>Weil</a:t>
            </a:r>
            <a:r>
              <a:rPr lang="cs-CZ" sz="3000" dirty="0" smtClean="0"/>
              <a:t> </a:t>
            </a:r>
            <a:r>
              <a:rPr lang="cs-CZ" sz="3000" dirty="0" err="1" smtClean="0"/>
              <a:t>am</a:t>
            </a:r>
            <a:r>
              <a:rPr lang="cs-CZ" sz="3000" dirty="0" smtClean="0"/>
              <a:t> </a:t>
            </a:r>
            <a:r>
              <a:rPr lang="cs-CZ" sz="3000" dirty="0" err="1" smtClean="0"/>
              <a:t>Rhein</a:t>
            </a:r>
            <a:r>
              <a:rPr lang="cs-CZ" sz="3000" dirty="0" smtClean="0"/>
              <a:t> v Německu, 1993</a:t>
            </a:r>
            <a:endParaRPr lang="cs-CZ" sz="3000" dirty="0"/>
          </a:p>
        </p:txBody>
      </p:sp>
      <p:pic>
        <p:nvPicPr>
          <p:cNvPr id="15362" name="Picture 2" descr="C:\Users\dejum22\Desktop\Vitra_fire_station,_full_view,_Zaha_Hadid1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9"/>
            <a:ext cx="8229600" cy="432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Postmoderní umění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Literatura, </a:t>
            </a:r>
            <a:r>
              <a:rPr lang="cs-CZ" dirty="0" smtClean="0"/>
              <a:t>filozofie a role nových architektonických konceptů</a:t>
            </a:r>
          </a:p>
          <a:p>
            <a:r>
              <a:rPr lang="cs-CZ" dirty="0" smtClean="0"/>
              <a:t>Popírá lineární vývoj, univerzální dějiny</a:t>
            </a:r>
          </a:p>
          <a:p>
            <a:r>
              <a:rPr lang="cs-CZ" dirty="0" smtClean="0"/>
              <a:t>Není žádný závazný model tvorby</a:t>
            </a:r>
          </a:p>
          <a:p>
            <a:r>
              <a:rPr lang="cs-CZ" dirty="0" smtClean="0"/>
              <a:t>Místo originality moderny práce s jazyky minulých děl</a:t>
            </a:r>
          </a:p>
          <a:p>
            <a:r>
              <a:rPr lang="cs-CZ" dirty="0" smtClean="0"/>
              <a:t>Důraz se neklade na formu, nýbrž na kontext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7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3835098"/>
            <a:ext cx="3826768" cy="2766777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Peter a </a:t>
            </a:r>
            <a:r>
              <a:rPr lang="cs-CZ" sz="3000" dirty="0" err="1" smtClean="0"/>
              <a:t>Alison</a:t>
            </a:r>
            <a:r>
              <a:rPr lang="cs-CZ" sz="3000" dirty="0" smtClean="0"/>
              <a:t> </a:t>
            </a:r>
            <a:r>
              <a:rPr lang="cs-CZ" sz="3000" dirty="0" err="1" smtClean="0"/>
              <a:t>Smithsonovi</a:t>
            </a:r>
            <a:r>
              <a:rPr lang="cs-CZ" sz="3000" dirty="0" smtClean="0"/>
              <a:t>, střední škola, </a:t>
            </a:r>
            <a:r>
              <a:rPr lang="cs-CZ" sz="3000" dirty="0" err="1" smtClean="0"/>
              <a:t>Hunstanton</a:t>
            </a:r>
            <a:r>
              <a:rPr lang="cs-CZ" sz="3000" dirty="0" smtClean="0"/>
              <a:t>, Norfolk, 1949-1954</a:t>
            </a:r>
            <a:endParaRPr lang="cs-CZ" sz="3000" dirty="0"/>
          </a:p>
        </p:txBody>
      </p:sp>
      <p:pic>
        <p:nvPicPr>
          <p:cNvPr id="1026" name="Picture 2" descr="C:\Users\dejum22\Desktop\Hunstanton49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60354" cy="341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esktop\bpo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5099"/>
            <a:ext cx="4608512" cy="29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Peter Blake, Setkání (Dobrý den pane </a:t>
            </a:r>
            <a:r>
              <a:rPr lang="cs-CZ" sz="3000" dirty="0" err="1" smtClean="0"/>
              <a:t>Hockney</a:t>
            </a:r>
            <a:r>
              <a:rPr lang="cs-CZ" sz="3000" dirty="0" smtClean="0"/>
              <a:t>), 1981-1983</a:t>
            </a:r>
            <a:endParaRPr lang="cs-CZ" sz="3000" dirty="0"/>
          </a:p>
        </p:txBody>
      </p:sp>
      <p:pic>
        <p:nvPicPr>
          <p:cNvPr id="16386" name="Picture 2" descr="C:\Users\dejum22\Documents\aaazeškoly\1940-1980\postmod2\bd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351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ejum22\Documents\aaazeškoly\1940-1980\postmod2\bd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20"/>
            <a:ext cx="2708920" cy="24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3789040"/>
            <a:ext cx="3394720" cy="2664296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Barnett</a:t>
            </a:r>
            <a:r>
              <a:rPr lang="cs-CZ" sz="3000" dirty="0" smtClean="0"/>
              <a:t> </a:t>
            </a:r>
            <a:r>
              <a:rPr lang="cs-CZ" sz="3000" dirty="0" err="1" smtClean="0"/>
              <a:t>Newman</a:t>
            </a:r>
            <a:r>
              <a:rPr lang="cs-CZ" sz="3000" dirty="0" smtClean="0"/>
              <a:t>, Zlomený obelisk, </a:t>
            </a:r>
            <a:r>
              <a:rPr lang="cs-CZ" sz="3000" dirty="0" smtClean="0"/>
              <a:t>1963-66</a:t>
            </a:r>
            <a:endParaRPr lang="cs-CZ" sz="3000" dirty="0"/>
          </a:p>
        </p:txBody>
      </p:sp>
      <p:pic>
        <p:nvPicPr>
          <p:cNvPr id="4" name="Picture 2" descr="C:\Users\dejum22\Documents\aaazeškoly\1940-1980\postmod\cc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90230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2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0801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Anselm </a:t>
            </a:r>
            <a:r>
              <a:rPr lang="cs-CZ" sz="3000" dirty="0" err="1" smtClean="0"/>
              <a:t>Kiefer</a:t>
            </a:r>
            <a:r>
              <a:rPr lang="cs-CZ" sz="3000" dirty="0" smtClean="0"/>
              <a:t>,  Vnitřní prostor, 1981</a:t>
            </a:r>
            <a:endParaRPr lang="cs-CZ" sz="3000" dirty="0"/>
          </a:p>
        </p:txBody>
      </p:sp>
      <p:pic>
        <p:nvPicPr>
          <p:cNvPr id="27655" name="Picture 7" descr="C:\Users\dejum22\Desktop\EPOCHY\epochydu08\kiefer-innenraum19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06197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4437112"/>
            <a:ext cx="3250704" cy="201622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Siegmar Polke, Strážná věž, 1984</a:t>
            </a:r>
            <a:endParaRPr lang="cs-CZ" sz="3000" dirty="0"/>
          </a:p>
        </p:txBody>
      </p:sp>
      <p:pic>
        <p:nvPicPr>
          <p:cNvPr id="28674" name="Picture 2" descr="C:\Users\dejum22\Documents\aaazeškoly\koláž\koláž08\12polkestrážnávěž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56427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4149080"/>
            <a:ext cx="3466728" cy="252028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Siegmar Polke, Tak se sedí správně, 1982</a:t>
            </a:r>
            <a:endParaRPr lang="cs-CZ" sz="3000" dirty="0"/>
          </a:p>
        </p:txBody>
      </p:sp>
      <p:pic>
        <p:nvPicPr>
          <p:cNvPr id="17410" name="Picture 2" descr="C:\Users\dejum22\Documents\aaazeškoly\1940-1980\postmod2\e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70079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ejum22\Documents\aaazeškoly\koláž\koláž08\10goya_theyve-already-got-a-se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56" y="667572"/>
            <a:ext cx="1909489" cy="26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dejum22\Documents\aaazeškoly\koláž\koláž08\11ernsttýdenlaskavo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38" y="723353"/>
            <a:ext cx="1663868" cy="247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1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9361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David </a:t>
            </a:r>
            <a:r>
              <a:rPr lang="cs-CZ" sz="3000" dirty="0" err="1" smtClean="0"/>
              <a:t>Salle</a:t>
            </a:r>
            <a:r>
              <a:rPr lang="cs-CZ" sz="3000" dirty="0" smtClean="0"/>
              <a:t>, Staré lahve, 1995</a:t>
            </a:r>
            <a:endParaRPr lang="cs-CZ" sz="3000" dirty="0"/>
          </a:p>
        </p:txBody>
      </p:sp>
      <p:pic>
        <p:nvPicPr>
          <p:cNvPr id="18435" name="Picture 3" descr="C:\Users\dejum22\Documents\aaazeškoly\koláž\koláž08\07davidsalleoldbottles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6804707" cy="506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David </a:t>
            </a:r>
            <a:r>
              <a:rPr lang="cs-CZ" sz="3000" dirty="0" err="1" smtClean="0"/>
              <a:t>Salle</a:t>
            </a:r>
            <a:r>
              <a:rPr lang="cs-CZ" sz="3000" dirty="0" smtClean="0"/>
              <a:t>, Komedie, 1995</a:t>
            </a:r>
            <a:endParaRPr lang="cs-CZ" sz="3000" dirty="0"/>
          </a:p>
        </p:txBody>
      </p:sp>
      <p:pic>
        <p:nvPicPr>
          <p:cNvPr id="23554" name="Picture 2" descr="C:\Users\dejum22\Documents\aaazeškoly\1940-1980\m.povál\m9.postmod\a18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0081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Louise </a:t>
            </a:r>
            <a:r>
              <a:rPr lang="cs-CZ" sz="3000" dirty="0" err="1" smtClean="0"/>
              <a:t>Lawler</a:t>
            </a:r>
            <a:r>
              <a:rPr lang="cs-CZ" sz="3000" dirty="0" smtClean="0"/>
              <a:t>,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 a mísa, 1984</a:t>
            </a:r>
            <a:endParaRPr lang="cs-CZ" sz="3000" dirty="0"/>
          </a:p>
        </p:txBody>
      </p:sp>
      <p:pic>
        <p:nvPicPr>
          <p:cNvPr id="29698" name="Picture 2" descr="C:\Users\dejum22\Documents\aaazeškoly\koláž\koláž08\50lawlerpollockandtureen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24218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4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5121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Sherrie Levine, podle </a:t>
            </a:r>
            <a:r>
              <a:rPr lang="cs-CZ" sz="3000" dirty="0" smtClean="0"/>
              <a:t>Edwarda Westona, </a:t>
            </a:r>
            <a:r>
              <a:rPr lang="cs-CZ" sz="3000" dirty="0" smtClean="0"/>
              <a:t>1980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podle Waltera Evanse, 1980</a:t>
            </a:r>
            <a:endParaRPr lang="cs-CZ" sz="3000" dirty="0"/>
          </a:p>
        </p:txBody>
      </p:sp>
      <p:pic>
        <p:nvPicPr>
          <p:cNvPr id="19458" name="Picture 2" descr="C:\Users\dejum22\Documents\aaazeškoly\1940-1980\postmod2\levine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03664"/>
            <a:ext cx="3384376" cy="43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dejum22\Desktop\levineedwardweston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312368" cy="43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5301208"/>
            <a:ext cx="3250704" cy="1368152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simulakrum</a:t>
            </a:r>
            <a:endParaRPr lang="cs-CZ" sz="3000" dirty="0"/>
          </a:p>
        </p:txBody>
      </p:sp>
      <p:pic>
        <p:nvPicPr>
          <p:cNvPr id="20482" name="Picture 2" descr="C:\Users\dejum22\Documents\aaazeškoly\1940-1980\postmod2\md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0041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6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3501008"/>
            <a:ext cx="3610744" cy="3096343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Peter a </a:t>
            </a:r>
            <a:r>
              <a:rPr lang="cs-CZ" sz="3000" dirty="0" err="1" smtClean="0"/>
              <a:t>Alison</a:t>
            </a:r>
            <a:r>
              <a:rPr lang="cs-CZ" sz="3000" dirty="0" smtClean="0"/>
              <a:t> </a:t>
            </a:r>
            <a:r>
              <a:rPr lang="cs-CZ" sz="3000" dirty="0" err="1" smtClean="0"/>
              <a:t>Smithsonovi</a:t>
            </a:r>
            <a:r>
              <a:rPr lang="cs-CZ" sz="3000" dirty="0" smtClean="0"/>
              <a:t>, Robin Hood Garden v Londýně, 1960 projekt, 1969-1970 stavba</a:t>
            </a:r>
            <a:endParaRPr lang="cs-CZ" sz="3000" dirty="0"/>
          </a:p>
        </p:txBody>
      </p:sp>
      <p:pic>
        <p:nvPicPr>
          <p:cNvPr id="2050" name="Picture 2" descr="C:\Users\dejum22\Desktop\robinhoodg19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16522" cy="30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esktop\robin_hood_gardens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01009"/>
            <a:ext cx="464451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7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5373216"/>
            <a:ext cx="3754759" cy="108012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Cindy Sherman, Untitled Film </a:t>
            </a:r>
            <a:r>
              <a:rPr lang="cs-CZ" sz="3000" dirty="0" smtClean="0"/>
              <a:t>Stills,  1977-1980</a:t>
            </a:r>
            <a:endParaRPr lang="cs-CZ" sz="3000" dirty="0"/>
          </a:p>
        </p:txBody>
      </p:sp>
      <p:pic>
        <p:nvPicPr>
          <p:cNvPr id="21506" name="Picture 2" descr="C:\Users\dejum22\Documents\aaazeškoly\1940-1980\postmod2\sh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6" y="3478440"/>
            <a:ext cx="4183884" cy="29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dejum22\Documents\aaazeškoly\1940-1980\postmod2\sh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42253"/>
            <a:ext cx="4248473" cy="28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dejum22\Documents\aaazeškoly\1940-1980\postmod\sh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50" y="218020"/>
            <a:ext cx="3096958" cy="49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48478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Cindy Sherman</a:t>
            </a:r>
            <a:r>
              <a:rPr lang="cs-CZ" sz="3000" dirty="0" smtClean="0"/>
              <a:t>, Bez názvu, 1989-1990 </a:t>
            </a:r>
            <a:endParaRPr lang="cs-CZ" sz="3000" dirty="0"/>
          </a:p>
        </p:txBody>
      </p:sp>
      <p:pic>
        <p:nvPicPr>
          <p:cNvPr id="22532" name="Picture 4" descr="C:\Users\dejum22\Documents\aaazeškoly\REI\rei08\s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50" y="188640"/>
            <a:ext cx="626982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4581128"/>
            <a:ext cx="2962672" cy="1728192"/>
          </a:xfrm>
        </p:spPr>
        <p:txBody>
          <a:bodyPr/>
          <a:lstStyle/>
          <a:p>
            <a:r>
              <a:rPr lang="cs-CZ" sz="3000" dirty="0" err="1" smtClean="0"/>
              <a:t>Jeff</a:t>
            </a:r>
            <a:r>
              <a:rPr lang="cs-CZ" sz="3000" dirty="0" smtClean="0"/>
              <a:t> </a:t>
            </a:r>
            <a:r>
              <a:rPr lang="cs-CZ" sz="3000" dirty="0" err="1" smtClean="0"/>
              <a:t>Koons</a:t>
            </a:r>
            <a:r>
              <a:rPr lang="cs-CZ" sz="3000" dirty="0" smtClean="0"/>
              <a:t>, Králík, 1986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24578" name="Picture 2" descr="C:\Users\dejum22\Documents\aaazeškoly\1940-1980\postmod2\Untitled-Scanned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" y="0"/>
            <a:ext cx="4445559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dejum22\Documents\aaazeškoly\1940-1980\postmod2\Untitled-Scanned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1370724" cy="23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4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296144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Jeff</a:t>
            </a:r>
            <a:r>
              <a:rPr lang="cs-CZ" sz="3000" dirty="0" smtClean="0"/>
              <a:t> </a:t>
            </a:r>
            <a:r>
              <a:rPr lang="cs-CZ" sz="3000" dirty="0" err="1" smtClean="0"/>
              <a:t>Koons</a:t>
            </a:r>
            <a:r>
              <a:rPr lang="cs-CZ" sz="3000" dirty="0" smtClean="0"/>
              <a:t>, Michael Jackson s opičkou, 1988</a:t>
            </a:r>
            <a:endParaRPr lang="cs-CZ" sz="3000" dirty="0"/>
          </a:p>
        </p:txBody>
      </p:sp>
      <p:pic>
        <p:nvPicPr>
          <p:cNvPr id="25603" name="Picture 3" descr="C:\Users\dejum22\Documents\aaazeškoly\1940-1980\postmod2\Untitled-Scanned-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6796347" cy="50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4797152"/>
            <a:ext cx="3610744" cy="17281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Bill Viola, Pozdravení,</a:t>
            </a:r>
            <a:br>
              <a:rPr lang="cs-CZ" sz="3000" dirty="0" smtClean="0"/>
            </a:br>
            <a:r>
              <a:rPr lang="cs-CZ" sz="3000" dirty="0" smtClean="0"/>
              <a:t>1995</a:t>
            </a:r>
            <a:r>
              <a:rPr lang="cs-CZ" sz="3000" dirty="0" smtClean="0"/>
              <a:t> </a:t>
            </a:r>
            <a:endParaRPr lang="cs-CZ" sz="3000" dirty="0"/>
          </a:p>
        </p:txBody>
      </p:sp>
      <p:pic>
        <p:nvPicPr>
          <p:cNvPr id="1026" name="Picture 2" descr="C:\Users\dejum22\Documents\aaazeškoly\1940-1980\m.povál\m8.novmedvideo\az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40-1980\m.povál\m8.novmedvideo\az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1867669" cy="24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912" y="5102005"/>
            <a:ext cx="4906888" cy="1528989"/>
          </a:xfrm>
        </p:spPr>
        <p:txBody>
          <a:bodyPr>
            <a:normAutofit/>
          </a:bodyPr>
          <a:lstStyle/>
          <a:p>
            <a:r>
              <a:rPr lang="cs-CZ" sz="3000" dirty="0" smtClean="0"/>
              <a:t>Bill Viola, Emergence, 2002</a:t>
            </a:r>
            <a:endParaRPr lang="cs-CZ" sz="3000" dirty="0"/>
          </a:p>
        </p:txBody>
      </p:sp>
      <p:pic>
        <p:nvPicPr>
          <p:cNvPr id="2050" name="Picture 2" descr="C:\Users\dejum22\Documents\aaazeškoly\1940-1980\m.povál\m8.novmedvideo\az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482"/>
            <a:ext cx="3284940" cy="32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ocuments\aaazeškoly\1940-1980\m.povál\m8.novmedvideo\az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" y="3528392"/>
            <a:ext cx="3324883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jum22\Documents\aaazeškoly\1940-1980\m.povál\m8.novmedvideo\az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3215"/>
            <a:ext cx="2040599" cy="29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ejum22\Documents\aaazeškoly\1940-1980\m.povál\m8.novmedvideo\az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04152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73216"/>
            <a:ext cx="8892480" cy="129614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J. </a:t>
            </a:r>
            <a:r>
              <a:rPr lang="cs-CZ" sz="3000" dirty="0" err="1" smtClean="0"/>
              <a:t>Lynn</a:t>
            </a:r>
            <a:r>
              <a:rPr lang="cs-CZ" sz="3000" dirty="0" smtClean="0"/>
              <a:t>, I. Smith, Park </a:t>
            </a:r>
            <a:r>
              <a:rPr lang="cs-CZ" sz="3000" dirty="0" err="1" smtClean="0"/>
              <a:t>Hill</a:t>
            </a:r>
            <a:r>
              <a:rPr lang="cs-CZ" sz="3000" dirty="0" smtClean="0"/>
              <a:t> v Sheffieldu, 1961</a:t>
            </a:r>
            <a:endParaRPr lang="cs-CZ" sz="3000" dirty="0"/>
          </a:p>
        </p:txBody>
      </p:sp>
      <p:pic>
        <p:nvPicPr>
          <p:cNvPr id="5122" name="Picture 2" descr="C:\Users\dejum22\Desktop\bpo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76451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3501008"/>
            <a:ext cx="4186808" cy="30243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James </a:t>
            </a:r>
            <a:r>
              <a:rPr lang="cs-CZ" sz="3000" dirty="0" err="1" smtClean="0"/>
              <a:t>Stierling</a:t>
            </a:r>
            <a:r>
              <a:rPr lang="cs-CZ" sz="3000" dirty="0" smtClean="0"/>
              <a:t>, James </a:t>
            </a:r>
            <a:r>
              <a:rPr lang="cs-CZ" sz="3000" dirty="0" err="1" smtClean="0"/>
              <a:t>Gowan</a:t>
            </a:r>
            <a:r>
              <a:rPr lang="cs-CZ" sz="3000" dirty="0" smtClean="0"/>
              <a:t>, budova strojní fakulty univerzity v </a:t>
            </a:r>
            <a:r>
              <a:rPr lang="cs-CZ" sz="3000" dirty="0" err="1" smtClean="0"/>
              <a:t>Leicesteru</a:t>
            </a:r>
            <a:r>
              <a:rPr lang="cs-CZ" sz="3000" dirty="0" smtClean="0"/>
              <a:t>, 1959</a:t>
            </a:r>
            <a:endParaRPr lang="cs-CZ" sz="3000" dirty="0"/>
          </a:p>
        </p:txBody>
      </p:sp>
      <p:pic>
        <p:nvPicPr>
          <p:cNvPr id="3074" name="Picture 2" descr="C:\Users\dejum22\Desktop\bpo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032448" cy="664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4077072"/>
            <a:ext cx="3528392" cy="3384376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Ernö</a:t>
            </a:r>
            <a:r>
              <a:rPr lang="cs-CZ" sz="3000" dirty="0" smtClean="0"/>
              <a:t> </a:t>
            </a:r>
            <a:r>
              <a:rPr lang="cs-CZ" sz="3000" dirty="0" err="1" smtClean="0"/>
              <a:t>Goldfinger</a:t>
            </a:r>
            <a:r>
              <a:rPr lang="cs-CZ" sz="3000" dirty="0" smtClean="0"/>
              <a:t>, </a:t>
            </a:r>
            <a:r>
              <a:rPr lang="cs-CZ" sz="3000" dirty="0" err="1" smtClean="0"/>
              <a:t>Trellick</a:t>
            </a:r>
            <a:r>
              <a:rPr lang="cs-CZ" sz="3000" dirty="0" smtClean="0"/>
              <a:t> Tower v Londýně, 1966-1972</a:t>
            </a:r>
            <a:endParaRPr lang="cs-CZ" sz="3000" dirty="0"/>
          </a:p>
        </p:txBody>
      </p:sp>
      <p:pic>
        <p:nvPicPr>
          <p:cNvPr id="4098" name="Picture 2" descr="C:\Users\dejum22\Desktop\bpo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348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esktop\bpo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38" y="692696"/>
            <a:ext cx="1350968" cy="23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6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4149080"/>
            <a:ext cx="3106688" cy="244827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Le Corbusier,  </a:t>
            </a:r>
            <a:r>
              <a:rPr lang="cs-CZ" sz="3000" dirty="0" err="1" smtClean="0"/>
              <a:t>Unité</a:t>
            </a:r>
            <a:r>
              <a:rPr lang="cs-CZ" sz="3000" dirty="0" smtClean="0"/>
              <a:t> </a:t>
            </a:r>
            <a:r>
              <a:rPr lang="cs-CZ" sz="3000" dirty="0" err="1" smtClean="0"/>
              <a:t>d´Habitation</a:t>
            </a:r>
            <a:r>
              <a:rPr lang="cs-CZ" sz="3000" dirty="0" smtClean="0"/>
              <a:t>, Marseille, 1947-1952</a:t>
            </a:r>
            <a:endParaRPr lang="cs-CZ" sz="3000" dirty="0"/>
          </a:p>
        </p:txBody>
      </p:sp>
      <p:pic>
        <p:nvPicPr>
          <p:cNvPr id="6149" name="Picture 5" descr="C:\Users\dejum22\Desktop\lecorbunitémarseille47-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5400" y="3859629"/>
            <a:ext cx="4405072" cy="2521699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Le Corbusier, Kaple v Ronchamp u </a:t>
            </a:r>
            <a:r>
              <a:rPr lang="cs-CZ" sz="3000" dirty="0" err="1" smtClean="0"/>
              <a:t>Belfortu</a:t>
            </a:r>
            <a:r>
              <a:rPr lang="cs-CZ" sz="3000" dirty="0" smtClean="0"/>
              <a:t>, 1950-55</a:t>
            </a:r>
            <a:endParaRPr lang="cs-CZ" sz="3000" dirty="0"/>
          </a:p>
        </p:txBody>
      </p:sp>
      <p:pic>
        <p:nvPicPr>
          <p:cNvPr id="7170" name="Picture 2" descr="C:\Users\dejum22\Desktop\-Le_Corbusier_Chapel_Ronchamp_50-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272"/>
            <a:ext cx="3888432" cy="29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jum22\Desktop\roncha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7" y="332655"/>
            <a:ext cx="4423535" cy="29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jum22\Desktop\ronchint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9" y="3645024"/>
            <a:ext cx="3735651" cy="28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610</Words>
  <Application>Microsoft Office PowerPoint</Application>
  <PresentationFormat>Předvádění na obrazovce (4:3)</PresentationFormat>
  <Paragraphs>76</Paragraphs>
  <Slides>45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6" baseType="lpstr">
      <vt:lpstr>Motiv systému Office</vt:lpstr>
      <vt:lpstr>Architektura druhé poloviny 20.století</vt:lpstr>
      <vt:lpstr>Brutalismus (pol.50.let a 60.léta)</vt:lpstr>
      <vt:lpstr>Peter a Alison Smithsonovi, střední škola, Hunstanton, Norfolk, 1949-1954</vt:lpstr>
      <vt:lpstr>Peter a Alison Smithsonovi, Robin Hood Garden v Londýně, 1960 projekt, 1969-1970 stavba</vt:lpstr>
      <vt:lpstr>J. Lynn, I. Smith, Park Hill v Sheffieldu, 1961</vt:lpstr>
      <vt:lpstr>James Stierling, James Gowan, budova strojní fakulty univerzity v Leicesteru, 1959</vt:lpstr>
      <vt:lpstr>Ernö Goldfinger, Trellick Tower v Londýně, 1966-1972</vt:lpstr>
      <vt:lpstr>Le Corbusier,  Unité d´Habitation, Marseille, 1947-1952</vt:lpstr>
      <vt:lpstr>Le Corbusier, Kaple v Ronchamp u Belfortu, 1950-55</vt:lpstr>
      <vt:lpstr>Archigram</vt:lpstr>
      <vt:lpstr>Ron Herron, Kráčející město, 1964</vt:lpstr>
      <vt:lpstr>Louis Kahn, Umělecká galerie, Yale University, New Haven, 1950-54</vt:lpstr>
      <vt:lpstr>Louis Kahn,  Institut pro biologická studia, La Jolla, Kalifornie, 1959-1965</vt:lpstr>
      <vt:lpstr>Louis Kahn, budova parlamentu, Dháka, Bangladesh, 1962-1974</vt:lpstr>
      <vt:lpstr>Hi-tech</vt:lpstr>
      <vt:lpstr>Renzo Piano, Richard Roggers, Centre Georges Pompidou v Paříži, 1972-1977</vt:lpstr>
      <vt:lpstr>Norman Foster, Banka Hong Kong, 1982-1986</vt:lpstr>
      <vt:lpstr>Richard Roggers, Budova Lloyd´s Bank v Londýně, 1986</vt:lpstr>
      <vt:lpstr>Postmoderní architektura</vt:lpstr>
      <vt:lpstr>Kachna a pomalovaná bouda:  Robert Venturi, Poučení z Las Vegas, 1972</vt:lpstr>
      <vt:lpstr>Robert Venturi, Dům pro Vannu Venturi, 1961-1964</vt:lpstr>
      <vt:lpstr>Robert Ventury, Sainsbury Wing, National Gallery Londýn, 1991</vt:lpstr>
      <vt:lpstr>James Stierling, Státní galerie ve Stuttgartu, 1977-1983</vt:lpstr>
      <vt:lpstr>Dekonstruktivismus</vt:lpstr>
      <vt:lpstr>Frank Gehry, vlastní dům, Santa Monica, Los Angeles, 1979</vt:lpstr>
      <vt:lpstr>Frank Gehry Guggenheim Museum Bilbao, 1997</vt:lpstr>
      <vt:lpstr>Frank Gehry, Vlado Milunič, Tančící dům v Praze, 1996</vt:lpstr>
      <vt:lpstr>Zaha Hadid, hasičská zbrojnice Vitra, Weil am Rhein v Německu, 1993</vt:lpstr>
      <vt:lpstr>Postmoderní umění</vt:lpstr>
      <vt:lpstr>Peter Blake, Setkání (Dobrý den pane Hockney), 1981-1983</vt:lpstr>
      <vt:lpstr>Barnett Newman, Zlomený obelisk, 1963-66</vt:lpstr>
      <vt:lpstr>Anselm Kiefer,  Vnitřní prostor, 1981</vt:lpstr>
      <vt:lpstr>Siegmar Polke, Strážná věž, 1984</vt:lpstr>
      <vt:lpstr>Siegmar Polke, Tak se sedí správně, 1982</vt:lpstr>
      <vt:lpstr>David Salle, Staré lahve, 1995</vt:lpstr>
      <vt:lpstr>David Salle, Komedie, 1995</vt:lpstr>
      <vt:lpstr>Louise Lawler, Pollock a mísa, 1984</vt:lpstr>
      <vt:lpstr>Sherrie Levine, podle Edwarda Westona, 1980  podle Waltera Evanse, 1980</vt:lpstr>
      <vt:lpstr>simulakrum</vt:lpstr>
      <vt:lpstr>Cindy Sherman, Untitled Film Stills,  1977-1980</vt:lpstr>
      <vt:lpstr>Cindy Sherman, Bez názvu, 1989-1990 </vt:lpstr>
      <vt:lpstr>Jeff Koons, Králík, 1986 </vt:lpstr>
      <vt:lpstr>Jeff Koons, Michael Jackson s opičkou, 1988</vt:lpstr>
      <vt:lpstr>Bill Viola, Pozdravení, 1995 </vt:lpstr>
      <vt:lpstr>Bill Viola, Emergence, 2002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Architektura druhé poloviny 20.století</dc:title>
  <dc:creator>dejum22</dc:creator>
  <cp:lastModifiedBy>dejum22</cp:lastModifiedBy>
  <cp:revision>28</cp:revision>
  <cp:lastPrinted>2014-04-18T06:27:58Z</cp:lastPrinted>
  <dcterms:created xsi:type="dcterms:W3CDTF">2014-04-17T14:21:49Z</dcterms:created>
  <dcterms:modified xsi:type="dcterms:W3CDTF">2014-04-18T06:32:09Z</dcterms:modified>
</cp:coreProperties>
</file>