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70"/>
  </p:notesMasterIdLst>
  <p:sldIdLst>
    <p:sldId id="293" r:id="rId2"/>
    <p:sldId id="294" r:id="rId3"/>
    <p:sldId id="309" r:id="rId4"/>
    <p:sldId id="295" r:id="rId5"/>
    <p:sldId id="310" r:id="rId6"/>
    <p:sldId id="311" r:id="rId7"/>
    <p:sldId id="312" r:id="rId8"/>
    <p:sldId id="335" r:id="rId9"/>
    <p:sldId id="313" r:id="rId10"/>
    <p:sldId id="314" r:id="rId11"/>
    <p:sldId id="315" r:id="rId12"/>
    <p:sldId id="316" r:id="rId13"/>
    <p:sldId id="296" r:id="rId14"/>
    <p:sldId id="256" r:id="rId15"/>
    <p:sldId id="331" r:id="rId16"/>
    <p:sldId id="297" r:id="rId17"/>
    <p:sldId id="298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5" r:id="rId26"/>
    <p:sldId id="300" r:id="rId27"/>
    <p:sldId id="267" r:id="rId28"/>
    <p:sldId id="301" r:id="rId29"/>
    <p:sldId id="318" r:id="rId30"/>
    <p:sldId id="332" r:id="rId31"/>
    <p:sldId id="268" r:id="rId32"/>
    <p:sldId id="269" r:id="rId33"/>
    <p:sldId id="270" r:id="rId34"/>
    <p:sldId id="302" r:id="rId35"/>
    <p:sldId id="271" r:id="rId36"/>
    <p:sldId id="272" r:id="rId37"/>
    <p:sldId id="319" r:id="rId38"/>
    <p:sldId id="320" r:id="rId39"/>
    <p:sldId id="321" r:id="rId40"/>
    <p:sldId id="322" r:id="rId41"/>
    <p:sldId id="274" r:id="rId42"/>
    <p:sldId id="275" r:id="rId43"/>
    <p:sldId id="323" r:id="rId44"/>
    <p:sldId id="303" r:id="rId45"/>
    <p:sldId id="324" r:id="rId46"/>
    <p:sldId id="277" r:id="rId47"/>
    <p:sldId id="278" r:id="rId48"/>
    <p:sldId id="279" r:id="rId49"/>
    <p:sldId id="283" r:id="rId50"/>
    <p:sldId id="304" r:id="rId51"/>
    <p:sldId id="308" r:id="rId52"/>
    <p:sldId id="329" r:id="rId53"/>
    <p:sldId id="330" r:id="rId54"/>
    <p:sldId id="328" r:id="rId55"/>
    <p:sldId id="325" r:id="rId56"/>
    <p:sldId id="326" r:id="rId57"/>
    <p:sldId id="305" r:id="rId58"/>
    <p:sldId id="333" r:id="rId59"/>
    <p:sldId id="284" r:id="rId60"/>
    <p:sldId id="285" r:id="rId61"/>
    <p:sldId id="286" r:id="rId62"/>
    <p:sldId id="287" r:id="rId63"/>
    <p:sldId id="288" r:id="rId64"/>
    <p:sldId id="289" r:id="rId65"/>
    <p:sldId id="334" r:id="rId66"/>
    <p:sldId id="290" r:id="rId67"/>
    <p:sldId id="291" r:id="rId68"/>
    <p:sldId id="292" r:id="rId6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3" autoAdjust="0"/>
    <p:restoredTop sz="91694" autoAdjust="0"/>
  </p:normalViewPr>
  <p:slideViewPr>
    <p:cSldViewPr snapToGrid="0">
      <p:cViewPr varScale="1">
        <p:scale>
          <a:sx n="60" d="100"/>
          <a:sy n="60" d="100"/>
        </p:scale>
        <p:origin x="182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23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194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AF604-A873-4440-949B-8429089E1F04}" type="datetimeFigureOut">
              <a:rPr lang="cs-CZ" smtClean="0"/>
              <a:t>9. 4. 2014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7A216-222C-47F6-8015-C7F3E35745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168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7A216-222C-47F6-8015-C7F3E357455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137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4AE5-932F-4CB5-AC28-F661E5BE1B40}" type="datetimeFigureOut">
              <a:rPr lang="cs-CZ" smtClean="0"/>
              <a:t>9. 4. 2014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83FF-7257-44BB-BE1E-D1269B6377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4443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4AE5-932F-4CB5-AC28-F661E5BE1B40}" type="datetimeFigureOut">
              <a:rPr lang="cs-CZ" smtClean="0"/>
              <a:t>9. 4. 2014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83FF-7257-44BB-BE1E-D1269B6377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218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4AE5-932F-4CB5-AC28-F661E5BE1B40}" type="datetimeFigureOut">
              <a:rPr lang="cs-CZ" smtClean="0"/>
              <a:t>9. 4. 2014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83FF-7257-44BB-BE1E-D1269B6377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8409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4AE5-932F-4CB5-AC28-F661E5BE1B40}" type="datetimeFigureOut">
              <a:rPr lang="cs-CZ" smtClean="0"/>
              <a:t>9. 4. 2014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83FF-7257-44BB-BE1E-D1269B6377EE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1401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4AE5-932F-4CB5-AC28-F661E5BE1B40}" type="datetimeFigureOut">
              <a:rPr lang="cs-CZ" smtClean="0"/>
              <a:t>9. 4. 2014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83FF-7257-44BB-BE1E-D1269B6377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708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4AE5-932F-4CB5-AC28-F661E5BE1B40}" type="datetimeFigureOut">
              <a:rPr lang="cs-CZ" smtClean="0"/>
              <a:t>9. 4. 2014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83FF-7257-44BB-BE1E-D1269B6377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946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4AE5-932F-4CB5-AC28-F661E5BE1B40}" type="datetimeFigureOut">
              <a:rPr lang="cs-CZ" smtClean="0"/>
              <a:t>9. 4. 2014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83FF-7257-44BB-BE1E-D1269B6377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864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4AE5-932F-4CB5-AC28-F661E5BE1B40}" type="datetimeFigureOut">
              <a:rPr lang="cs-CZ" smtClean="0"/>
              <a:t>9. 4. 2014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83FF-7257-44BB-BE1E-D1269B6377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727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4AE5-932F-4CB5-AC28-F661E5BE1B40}" type="datetimeFigureOut">
              <a:rPr lang="cs-CZ" smtClean="0"/>
              <a:t>9. 4. 2014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83FF-7257-44BB-BE1E-D1269B6377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3088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4AE5-932F-4CB5-AC28-F661E5BE1B40}" type="datetimeFigureOut">
              <a:rPr lang="cs-CZ" smtClean="0"/>
              <a:t>9. 4. 2014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83FF-7257-44BB-BE1E-D1269B6377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2367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4AE5-932F-4CB5-AC28-F661E5BE1B40}" type="datetimeFigureOut">
              <a:rPr lang="cs-CZ" smtClean="0"/>
              <a:t>9. 4. 2014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83FF-7257-44BB-BE1E-D1269B6377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5598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4AE5-932F-4CB5-AC28-F661E5BE1B40}" type="datetimeFigureOut">
              <a:rPr lang="cs-CZ" smtClean="0"/>
              <a:t>9. 4. 2014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83FF-7257-44BB-BE1E-D1269B6377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076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4AE5-932F-4CB5-AC28-F661E5BE1B40}" type="datetimeFigureOut">
              <a:rPr lang="cs-CZ" smtClean="0"/>
              <a:t>9. 4. 2014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83FF-7257-44BB-BE1E-D1269B6377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150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4AE5-932F-4CB5-AC28-F661E5BE1B40}" type="datetimeFigureOut">
              <a:rPr lang="cs-CZ" smtClean="0"/>
              <a:t>9. 4. 2014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83FF-7257-44BB-BE1E-D1269B6377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4048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4AE5-932F-4CB5-AC28-F661E5BE1B40}" type="datetimeFigureOut">
              <a:rPr lang="cs-CZ" smtClean="0"/>
              <a:t>9. 4. 2014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83FF-7257-44BB-BE1E-D1269B6377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361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4AE5-932F-4CB5-AC28-F661E5BE1B40}" type="datetimeFigureOut">
              <a:rPr lang="cs-CZ" smtClean="0"/>
              <a:t>9. 4. 2014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83FF-7257-44BB-BE1E-D1269B6377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88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64AE5-932F-4CB5-AC28-F661E5BE1B40}" type="datetimeFigureOut">
              <a:rPr lang="cs-CZ" smtClean="0"/>
              <a:t>9. 4. 2014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83FF-7257-44BB-BE1E-D1269B6377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2126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064AE5-932F-4CB5-AC28-F661E5BE1B40}" type="datetimeFigureOut">
              <a:rPr lang="cs-CZ" smtClean="0"/>
              <a:t>9. 4. 2014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B9183FF-7257-44BB-BE1E-D1269B6377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530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luxus.org/FLUXLIST/maciunas/maciunas1977clip3.mp3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vimeo.com/44978225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u.com/sound/kaprow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bu.com/film/fluxfilm37_vautier.html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u.com/film/paik_rewind.html" TargetMode="External"/><Relationship Id="rId2" Type="http://schemas.openxmlformats.org/officeDocument/2006/relationships/hyperlink" Target="https://www.youtube.com/watch?v=J41s_VnKrc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bu.com/film/gutai_comp.html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bu.com/film/muehl_motorische.html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youtube.com/watch?v=8xs5wiLbQZA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QzI9oVOcT4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Happening: od divadla k náhodě a zase zpět</a:t>
            </a:r>
            <a:b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část</a:t>
            </a:r>
            <a:b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795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610" y="185271"/>
            <a:ext cx="3971771" cy="65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Juan </a:t>
            </a:r>
            <a:r>
              <a:rPr lang="cs-CZ" dirty="0" err="1" smtClean="0"/>
              <a:t>gris</a:t>
            </a:r>
            <a:r>
              <a:rPr lang="cs-CZ" dirty="0" smtClean="0"/>
              <a:t>, miska na ovoce, </a:t>
            </a:r>
            <a:r>
              <a:rPr lang="cs-CZ" dirty="0" smtClean="0">
                <a:solidFill>
                  <a:schemeClr val="bg1"/>
                </a:solidFill>
              </a:rPr>
              <a:t>sklenice a </a:t>
            </a:r>
            <a:r>
              <a:rPr lang="cs-CZ" dirty="0" smtClean="0"/>
              <a:t>citron,1916</a:t>
            </a:r>
            <a:br>
              <a:rPr lang="cs-CZ" dirty="0" smtClean="0"/>
            </a:br>
            <a:r>
              <a:rPr lang="cs-CZ" dirty="0" smtClean="0"/>
              <a:t>Marcel </a:t>
            </a:r>
            <a:r>
              <a:rPr lang="cs-CZ" dirty="0" err="1" smtClean="0"/>
              <a:t>duchamp</a:t>
            </a:r>
            <a:r>
              <a:rPr lang="cs-CZ" dirty="0" smtClean="0"/>
              <a:t>, akt sestupu</a:t>
            </a:r>
            <a:r>
              <a:rPr lang="cs-CZ" dirty="0" smtClean="0">
                <a:solidFill>
                  <a:schemeClr val="bg1"/>
                </a:solidFill>
              </a:rPr>
              <a:t>jící ze schodů</a:t>
            </a:r>
            <a:r>
              <a:rPr lang="cs-CZ" dirty="0" smtClean="0"/>
              <a:t>, 1912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" y="1892342"/>
            <a:ext cx="3624190" cy="450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180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Marcel </a:t>
            </a:r>
            <a:r>
              <a:rPr lang="cs-CZ" dirty="0" err="1" smtClean="0"/>
              <a:t>duchamp</a:t>
            </a:r>
            <a:r>
              <a:rPr lang="cs-CZ" dirty="0" smtClean="0"/>
              <a:t>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» kubismus » dadaismus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latin typeface="Arial"/>
              </a:rPr>
              <a:t>„Základ </a:t>
            </a:r>
            <a:r>
              <a:rPr lang="cs-CZ" dirty="0">
                <a:latin typeface="Arial"/>
              </a:rPr>
              <a:t>mé vlastní práce, těsně před mým odchodem do Spojených států, spočíval </a:t>
            </a:r>
            <a:r>
              <a:rPr lang="cs-CZ" dirty="0" smtClean="0">
                <a:latin typeface="Arial"/>
              </a:rPr>
              <a:t>v touze </a:t>
            </a:r>
            <a:r>
              <a:rPr lang="cs-CZ" dirty="0">
                <a:latin typeface="Arial"/>
              </a:rPr>
              <a:t>zrušit formy </a:t>
            </a:r>
            <a:r>
              <a:rPr lang="cs-CZ" dirty="0" smtClean="0">
                <a:latin typeface="Arial"/>
              </a:rPr>
              <a:t>– rozložit je  mnohem víc, než </a:t>
            </a:r>
            <a:r>
              <a:rPr lang="cs-CZ" dirty="0">
                <a:latin typeface="Arial"/>
              </a:rPr>
              <a:t>je rozložili kubisté</a:t>
            </a:r>
            <a:r>
              <a:rPr lang="cs-CZ" dirty="0" smtClean="0">
                <a:latin typeface="Arial"/>
              </a:rPr>
              <a:t>.“</a:t>
            </a:r>
          </a:p>
          <a:p>
            <a:r>
              <a:rPr lang="cs-CZ" dirty="0" smtClean="0">
                <a:latin typeface="Arial"/>
              </a:rPr>
              <a:t>„</a:t>
            </a:r>
            <a:r>
              <a:rPr lang="cs-CZ" dirty="0" err="1" smtClean="0">
                <a:latin typeface="Arial"/>
              </a:rPr>
              <a:t>The</a:t>
            </a:r>
            <a:r>
              <a:rPr lang="cs-CZ" dirty="0" smtClean="0">
                <a:latin typeface="Arial"/>
              </a:rPr>
              <a:t> </a:t>
            </a:r>
            <a:r>
              <a:rPr lang="cs-CZ" dirty="0" err="1">
                <a:latin typeface="Arial"/>
              </a:rPr>
              <a:t>basis</a:t>
            </a:r>
            <a:r>
              <a:rPr lang="cs-CZ" dirty="0">
                <a:latin typeface="Arial"/>
              </a:rPr>
              <a:t> </a:t>
            </a:r>
            <a:r>
              <a:rPr lang="cs-CZ" dirty="0" err="1">
                <a:latin typeface="Arial"/>
              </a:rPr>
              <a:t>of</a:t>
            </a:r>
            <a:r>
              <a:rPr lang="cs-CZ" dirty="0">
                <a:latin typeface="Arial"/>
              </a:rPr>
              <a:t> my </a:t>
            </a:r>
            <a:r>
              <a:rPr lang="cs-CZ" dirty="0" err="1">
                <a:latin typeface="Arial"/>
              </a:rPr>
              <a:t>own</a:t>
            </a:r>
            <a:r>
              <a:rPr lang="cs-CZ" dirty="0">
                <a:latin typeface="Arial"/>
              </a:rPr>
              <a:t> </a:t>
            </a:r>
            <a:r>
              <a:rPr lang="cs-CZ" dirty="0" err="1">
                <a:latin typeface="Arial"/>
              </a:rPr>
              <a:t>work</a:t>
            </a:r>
            <a:r>
              <a:rPr lang="cs-CZ" dirty="0">
                <a:latin typeface="Arial"/>
              </a:rPr>
              <a:t> </a:t>
            </a:r>
            <a:r>
              <a:rPr lang="cs-CZ" dirty="0" err="1">
                <a:latin typeface="Arial"/>
              </a:rPr>
              <a:t>during</a:t>
            </a:r>
            <a:r>
              <a:rPr lang="cs-CZ" dirty="0">
                <a:latin typeface="Arial"/>
              </a:rPr>
              <a:t> </a:t>
            </a:r>
            <a:r>
              <a:rPr lang="cs-CZ" dirty="0" err="1">
                <a:latin typeface="Arial"/>
              </a:rPr>
              <a:t>the</a:t>
            </a:r>
            <a:r>
              <a:rPr lang="cs-CZ" dirty="0">
                <a:latin typeface="Arial"/>
              </a:rPr>
              <a:t> </a:t>
            </a:r>
            <a:r>
              <a:rPr lang="cs-CZ" dirty="0" err="1">
                <a:latin typeface="Arial"/>
              </a:rPr>
              <a:t>years</a:t>
            </a:r>
            <a:r>
              <a:rPr lang="cs-CZ" dirty="0">
                <a:latin typeface="Arial"/>
              </a:rPr>
              <a:t> </a:t>
            </a:r>
            <a:r>
              <a:rPr lang="cs-CZ" dirty="0" smtClean="0">
                <a:latin typeface="Arial"/>
              </a:rPr>
              <a:t>just  </a:t>
            </a:r>
            <a:r>
              <a:rPr lang="cs-CZ" dirty="0" err="1" smtClean="0">
                <a:latin typeface="Arial"/>
              </a:rPr>
              <a:t>before</a:t>
            </a:r>
            <a:r>
              <a:rPr lang="cs-CZ" dirty="0" smtClean="0">
                <a:latin typeface="Arial"/>
              </a:rPr>
              <a:t> </a:t>
            </a:r>
            <a:r>
              <a:rPr lang="cs-CZ" dirty="0" err="1">
                <a:latin typeface="Arial"/>
              </a:rPr>
              <a:t>coming</a:t>
            </a:r>
            <a:r>
              <a:rPr lang="cs-CZ" dirty="0">
                <a:latin typeface="Arial"/>
              </a:rPr>
              <a:t> to America in 1915 </a:t>
            </a:r>
            <a:r>
              <a:rPr lang="cs-CZ" dirty="0" err="1">
                <a:latin typeface="Arial"/>
              </a:rPr>
              <a:t>was</a:t>
            </a:r>
            <a:r>
              <a:rPr lang="cs-CZ" dirty="0">
                <a:latin typeface="Arial"/>
              </a:rPr>
              <a:t> a </a:t>
            </a:r>
            <a:r>
              <a:rPr lang="cs-CZ" dirty="0" err="1">
                <a:latin typeface="Arial"/>
              </a:rPr>
              <a:t>desire</a:t>
            </a:r>
            <a:r>
              <a:rPr lang="cs-CZ" dirty="0">
                <a:latin typeface="Arial"/>
              </a:rPr>
              <a:t> to </a:t>
            </a:r>
            <a:r>
              <a:rPr lang="cs-CZ" dirty="0" err="1">
                <a:latin typeface="Arial"/>
              </a:rPr>
              <a:t>break</a:t>
            </a:r>
            <a:r>
              <a:rPr lang="cs-CZ" dirty="0">
                <a:latin typeface="Arial"/>
              </a:rPr>
              <a:t> up </a:t>
            </a:r>
            <a:r>
              <a:rPr lang="cs-CZ" dirty="0" err="1" smtClean="0">
                <a:latin typeface="Arial"/>
              </a:rPr>
              <a:t>forms</a:t>
            </a:r>
            <a:r>
              <a:rPr lang="cs-CZ" dirty="0" smtClean="0">
                <a:latin typeface="Arial"/>
              </a:rPr>
              <a:t>- to </a:t>
            </a:r>
            <a:r>
              <a:rPr lang="cs-CZ" dirty="0" err="1">
                <a:latin typeface="Arial"/>
              </a:rPr>
              <a:t>decompose</a:t>
            </a:r>
            <a:r>
              <a:rPr lang="cs-CZ" dirty="0">
                <a:latin typeface="Arial"/>
              </a:rPr>
              <a:t> </a:t>
            </a:r>
            <a:r>
              <a:rPr lang="cs-CZ" dirty="0" err="1">
                <a:latin typeface="Arial"/>
              </a:rPr>
              <a:t>them</a:t>
            </a:r>
            <a:r>
              <a:rPr lang="cs-CZ" dirty="0">
                <a:latin typeface="Arial"/>
              </a:rPr>
              <a:t> much </a:t>
            </a:r>
            <a:r>
              <a:rPr lang="cs-CZ" dirty="0" err="1">
                <a:latin typeface="Arial"/>
              </a:rPr>
              <a:t>along</a:t>
            </a:r>
            <a:r>
              <a:rPr lang="cs-CZ" dirty="0">
                <a:latin typeface="Arial"/>
              </a:rPr>
              <a:t> </a:t>
            </a:r>
            <a:r>
              <a:rPr lang="cs-CZ" dirty="0" err="1">
                <a:latin typeface="Arial"/>
              </a:rPr>
              <a:t>the</a:t>
            </a:r>
            <a:r>
              <a:rPr lang="cs-CZ" dirty="0">
                <a:latin typeface="Arial"/>
              </a:rPr>
              <a:t> lines </a:t>
            </a:r>
            <a:r>
              <a:rPr lang="cs-CZ" dirty="0" smtClean="0">
                <a:latin typeface="Arial"/>
              </a:rPr>
              <a:t> </a:t>
            </a:r>
            <a:r>
              <a:rPr lang="cs-CZ" dirty="0" err="1" smtClean="0">
                <a:latin typeface="Arial"/>
              </a:rPr>
              <a:t>the</a:t>
            </a:r>
            <a:r>
              <a:rPr lang="cs-CZ" dirty="0" smtClean="0">
                <a:latin typeface="Arial"/>
              </a:rPr>
              <a:t> </a:t>
            </a:r>
            <a:r>
              <a:rPr lang="cs-CZ" dirty="0" err="1">
                <a:latin typeface="Arial"/>
              </a:rPr>
              <a:t>cubist</a:t>
            </a:r>
            <a:r>
              <a:rPr lang="cs-CZ" dirty="0">
                <a:latin typeface="Arial"/>
              </a:rPr>
              <a:t> had done</a:t>
            </a:r>
            <a:r>
              <a:rPr lang="cs-CZ" dirty="0" smtClean="0">
                <a:latin typeface="Arial"/>
              </a:rPr>
              <a:t>.“</a:t>
            </a:r>
            <a:endParaRPr lang="cs-CZ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8699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Kosuthovy</a:t>
            </a:r>
            <a:r>
              <a:rPr lang="cs-CZ" dirty="0" smtClean="0"/>
              <a:t> židle, 1965</a:t>
            </a:r>
            <a:br>
              <a:rPr lang="cs-CZ" dirty="0" smtClean="0"/>
            </a:br>
            <a:r>
              <a:rPr lang="cs-CZ" dirty="0" smtClean="0"/>
              <a:t>vrchol dekonstrukce a odstupu od artefaktu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62" y="2031865"/>
            <a:ext cx="5903849" cy="453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546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James </a:t>
            </a:r>
            <a:r>
              <a:rPr lang="cs-CZ" dirty="0" err="1" smtClean="0"/>
              <a:t>Joyce</a:t>
            </a:r>
            <a:r>
              <a:rPr lang="cs-CZ" dirty="0" smtClean="0"/>
              <a:t>: </a:t>
            </a:r>
            <a:r>
              <a:rPr lang="cs-CZ" dirty="0" err="1" smtClean="0"/>
              <a:t>Ulysses</a:t>
            </a:r>
            <a:r>
              <a:rPr lang="cs-CZ" dirty="0" smtClean="0"/>
              <a:t> (1922) – proud vědomí, tříštění vypravěčské formy</a:t>
            </a:r>
          </a:p>
          <a:p>
            <a:r>
              <a:rPr lang="cs-CZ" dirty="0" smtClean="0"/>
              <a:t>Paralelní se surrealistickou metodou </a:t>
            </a:r>
            <a:r>
              <a:rPr lang="cs-CZ" dirty="0" err="1" smtClean="0"/>
              <a:t>écriture</a:t>
            </a:r>
            <a:r>
              <a:rPr lang="cs-CZ" dirty="0" smtClean="0"/>
              <a:t> </a:t>
            </a:r>
            <a:r>
              <a:rPr lang="cs-CZ" dirty="0" err="1" smtClean="0"/>
              <a:t>automatique</a:t>
            </a:r>
            <a:endParaRPr lang="cs-CZ" dirty="0" smtClean="0"/>
          </a:p>
          <a:p>
            <a:r>
              <a:rPr lang="cs-CZ" dirty="0" smtClean="0"/>
              <a:t>1919 potvrzení teorie relativity pozorováním zatmění slunce z ostrova Principe v indickém oceánu – konec newtonovské fyziky</a:t>
            </a:r>
          </a:p>
          <a:p>
            <a:r>
              <a:rPr lang="cs-CZ" dirty="0" smtClean="0"/>
              <a:t>Niels </a:t>
            </a:r>
            <a:r>
              <a:rPr lang="cs-CZ" dirty="0" err="1" smtClean="0"/>
              <a:t>bohr</a:t>
            </a:r>
            <a:r>
              <a:rPr lang="cs-CZ" dirty="0" smtClean="0"/>
              <a:t> vytvořil model atomu - 1913</a:t>
            </a:r>
          </a:p>
          <a:p>
            <a:r>
              <a:rPr lang="cs-CZ" dirty="0" smtClean="0"/>
              <a:t>Neeuklidovská geometrie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179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Happening v New Yorku, </a:t>
            </a:r>
            <a:r>
              <a:rPr lang="cs-CZ" b="1" dirty="0" smtClean="0"/>
              <a:t>1952/1958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561" y="1416606"/>
            <a:ext cx="6762824" cy="507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Cage – </a:t>
            </a:r>
            <a:r>
              <a:rPr lang="cs-CZ" dirty="0" err="1" smtClean="0"/>
              <a:t>cunningham</a:t>
            </a:r>
            <a:r>
              <a:rPr lang="cs-CZ" dirty="0" smtClean="0"/>
              <a:t> – tudor: </a:t>
            </a:r>
            <a:r>
              <a:rPr lang="cs-CZ" dirty="0" err="1" smtClean="0"/>
              <a:t>untitled</a:t>
            </a:r>
            <a:r>
              <a:rPr lang="cs-CZ" dirty="0" smtClean="0"/>
              <a:t> event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1952 – </a:t>
            </a:r>
            <a:r>
              <a:rPr lang="cs-CZ" dirty="0" err="1" smtClean="0"/>
              <a:t>black</a:t>
            </a:r>
            <a:r>
              <a:rPr lang="cs-CZ" dirty="0" smtClean="0"/>
              <a:t> </a:t>
            </a:r>
            <a:r>
              <a:rPr lang="cs-CZ" dirty="0" err="1" smtClean="0"/>
              <a:t>mountain</a:t>
            </a:r>
            <a:r>
              <a:rPr lang="cs-CZ" dirty="0" smtClean="0"/>
              <a:t> </a:t>
            </a:r>
            <a:r>
              <a:rPr lang="cs-CZ" dirty="0" err="1" smtClean="0"/>
              <a:t>college</a:t>
            </a:r>
            <a:endParaRPr lang="cs-CZ" dirty="0" smtClean="0"/>
          </a:p>
          <a:p>
            <a:r>
              <a:rPr lang="cs-CZ" dirty="0" smtClean="0"/>
              <a:t>Tanec </a:t>
            </a:r>
            <a:r>
              <a:rPr lang="cs-CZ" dirty="0" err="1" smtClean="0"/>
              <a:t>merce</a:t>
            </a:r>
            <a:r>
              <a:rPr lang="cs-CZ" dirty="0" smtClean="0"/>
              <a:t> Cunninghama, hudba </a:t>
            </a:r>
            <a:r>
              <a:rPr lang="cs-CZ" dirty="0" err="1" smtClean="0"/>
              <a:t>davida</a:t>
            </a:r>
            <a:r>
              <a:rPr lang="cs-CZ" dirty="0" smtClean="0"/>
              <a:t> </a:t>
            </a:r>
            <a:r>
              <a:rPr lang="cs-CZ" dirty="0" err="1" smtClean="0"/>
              <a:t>tudora</a:t>
            </a:r>
            <a:endParaRPr lang="cs-CZ" dirty="0" smtClean="0"/>
          </a:p>
          <a:p>
            <a:r>
              <a:rPr lang="cs-CZ" dirty="0" smtClean="0"/>
              <a:t>Promítání filmů</a:t>
            </a:r>
          </a:p>
          <a:p>
            <a:r>
              <a:rPr lang="cs-CZ" dirty="0" smtClean="0"/>
              <a:t>Výstava bílých obrazů Roberta </a:t>
            </a:r>
            <a:r>
              <a:rPr lang="cs-CZ" dirty="0" err="1" smtClean="0"/>
              <a:t>rauschenberga</a:t>
            </a:r>
            <a:endParaRPr lang="cs-CZ" dirty="0" smtClean="0"/>
          </a:p>
          <a:p>
            <a:r>
              <a:rPr lang="cs-CZ" dirty="0" smtClean="0"/>
              <a:t>Vystoupení nebylo zkoušeno</a:t>
            </a:r>
          </a:p>
          <a:p>
            <a:r>
              <a:rPr lang="cs-CZ" dirty="0" smtClean="0"/>
              <a:t>Nemělo scénář</a:t>
            </a:r>
          </a:p>
          <a:p>
            <a:r>
              <a:rPr lang="cs-CZ" dirty="0" smtClean="0"/>
              <a:t>Nekonalo se na jevišti, ale přímo mezi diváky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8939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Fluxus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1961 založen v </a:t>
            </a:r>
            <a:r>
              <a:rPr lang="cs-CZ" dirty="0" err="1" smtClean="0"/>
              <a:t>new</a:t>
            </a:r>
            <a:r>
              <a:rPr lang="cs-CZ" dirty="0" smtClean="0"/>
              <a:t> </a:t>
            </a:r>
            <a:r>
              <a:rPr lang="cs-CZ" dirty="0" err="1" smtClean="0"/>
              <a:t>yorku</a:t>
            </a:r>
            <a:r>
              <a:rPr lang="cs-CZ" dirty="0" smtClean="0"/>
              <a:t> </a:t>
            </a:r>
            <a:r>
              <a:rPr lang="cs-CZ" dirty="0" err="1" smtClean="0"/>
              <a:t>georgem</a:t>
            </a:r>
            <a:r>
              <a:rPr lang="cs-CZ" dirty="0" smtClean="0"/>
              <a:t> </a:t>
            </a:r>
            <a:r>
              <a:rPr lang="cs-CZ" dirty="0" err="1" smtClean="0"/>
              <a:t>maciunasem</a:t>
            </a:r>
            <a:endParaRPr lang="cs-CZ" dirty="0" smtClean="0"/>
          </a:p>
          <a:p>
            <a:r>
              <a:rPr lang="cs-CZ" dirty="0" smtClean="0"/>
              <a:t>Název z latiny, znamená „plynoucí“ (něm. </a:t>
            </a:r>
            <a:r>
              <a:rPr lang="cs-CZ" dirty="0" err="1" smtClean="0"/>
              <a:t>Fliessended</a:t>
            </a:r>
            <a:r>
              <a:rPr lang="cs-CZ" dirty="0" smtClean="0"/>
              <a:t>)</a:t>
            </a:r>
          </a:p>
          <a:p>
            <a:r>
              <a:rPr lang="cs-CZ" dirty="0" smtClean="0"/>
              <a:t>Původně se jednalo o časopis o moderním umění pro litevskou diasporu v </a:t>
            </a:r>
            <a:r>
              <a:rPr lang="cs-CZ" dirty="0" err="1" smtClean="0"/>
              <a:t>new</a:t>
            </a:r>
            <a:r>
              <a:rPr lang="cs-CZ" dirty="0" smtClean="0"/>
              <a:t> </a:t>
            </a:r>
            <a:r>
              <a:rPr lang="cs-CZ" dirty="0" err="1" smtClean="0"/>
              <a:t>yorku</a:t>
            </a:r>
            <a:endParaRPr lang="cs-CZ" dirty="0" smtClean="0"/>
          </a:p>
          <a:p>
            <a:r>
              <a:rPr lang="cs-CZ" dirty="0" smtClean="0"/>
              <a:t>Většina členů byla německé, americké a japonské národnosti</a:t>
            </a:r>
          </a:p>
          <a:p>
            <a:r>
              <a:rPr lang="cs-CZ" dirty="0" smtClean="0"/>
              <a:t>Jediným členem československé národnosti byl </a:t>
            </a:r>
            <a:r>
              <a:rPr lang="cs-CZ" u="sng" dirty="0" err="1" smtClean="0"/>
              <a:t>milan</a:t>
            </a:r>
            <a:r>
              <a:rPr lang="cs-CZ" u="sng" dirty="0" smtClean="0"/>
              <a:t> </a:t>
            </a:r>
            <a:r>
              <a:rPr lang="cs-CZ" u="sng" dirty="0" err="1" smtClean="0"/>
              <a:t>knížák</a:t>
            </a:r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273971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Allan Kaprow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Kaprow</a:t>
            </a:r>
            <a:r>
              <a:rPr lang="cs-CZ" dirty="0"/>
              <a:t> vytvořil více než 200 happeningů, a byl hlavním teoretikem Fluxu, jehož někteří členové se na přelomu 50. a 60. let minulého století přesunuli z Evropy do Spojených států. Po svém slavném happeningu 18 happeningů v 6 částech (18 </a:t>
            </a:r>
            <a:r>
              <a:rPr lang="cs-CZ" dirty="0" err="1"/>
              <a:t>happenings</a:t>
            </a:r>
            <a:r>
              <a:rPr lang="cs-CZ" dirty="0"/>
              <a:t> in 6 </a:t>
            </a:r>
            <a:r>
              <a:rPr lang="cs-CZ" dirty="0" err="1"/>
              <a:t>Parts</a:t>
            </a:r>
            <a:r>
              <a:rPr lang="cs-CZ" dirty="0"/>
              <a:t>, 1959) uspořádal </a:t>
            </a:r>
            <a:r>
              <a:rPr lang="cs-CZ" dirty="0" err="1"/>
              <a:t>Kaprow</a:t>
            </a:r>
            <a:r>
              <a:rPr lang="cs-CZ" dirty="0"/>
              <a:t> v rychlém sledu další, následovaly Velký řehot (</a:t>
            </a:r>
            <a:r>
              <a:rPr lang="cs-CZ" dirty="0" err="1"/>
              <a:t>The</a:t>
            </a:r>
            <a:r>
              <a:rPr lang="cs-CZ" dirty="0"/>
              <a:t> Big </a:t>
            </a:r>
            <a:r>
              <a:rPr lang="cs-CZ" dirty="0" err="1"/>
              <a:t>Laugh</a:t>
            </a:r>
            <a:r>
              <a:rPr lang="cs-CZ" dirty="0"/>
              <a:t>, 1960),</a:t>
            </a:r>
            <a:r>
              <a:rPr lang="cs-CZ" dirty="0" err="1"/>
              <a:t>Coca</a:t>
            </a:r>
            <a:r>
              <a:rPr lang="cs-CZ" dirty="0"/>
              <a:t> </a:t>
            </a:r>
            <a:r>
              <a:rPr lang="cs-CZ" dirty="0" err="1"/>
              <a:t>Cola</a:t>
            </a:r>
            <a:r>
              <a:rPr lang="cs-CZ" dirty="0"/>
              <a:t> </a:t>
            </a:r>
            <a:r>
              <a:rPr lang="cs-CZ" dirty="0" err="1"/>
              <a:t>Shirley</a:t>
            </a:r>
            <a:r>
              <a:rPr lang="cs-CZ" dirty="0"/>
              <a:t> </a:t>
            </a:r>
            <a:r>
              <a:rPr lang="cs-CZ" dirty="0" err="1"/>
              <a:t>Cannonball</a:t>
            </a:r>
            <a:r>
              <a:rPr lang="cs-CZ" dirty="0"/>
              <a:t>? (1960), Jablečná svatyně (</a:t>
            </a:r>
            <a:r>
              <a:rPr lang="cs-CZ" dirty="0" err="1"/>
              <a:t>The</a:t>
            </a:r>
            <a:r>
              <a:rPr lang="cs-CZ" dirty="0"/>
              <a:t> Apple Shrine,1960) a Jarní happening (</a:t>
            </a:r>
            <a:r>
              <a:rPr lang="cs-CZ" dirty="0" err="1"/>
              <a:t>Spring</a:t>
            </a:r>
            <a:r>
              <a:rPr lang="cs-CZ" dirty="0"/>
              <a:t> Happening, 1961). V letech 1959 – 1965 uskutečnil na území New Yorku asi 20 happeningů a v roce 1966 představil ve své knize </a:t>
            </a:r>
            <a:r>
              <a:rPr lang="cs-CZ" dirty="0" err="1"/>
              <a:t>Assemblage</a:t>
            </a:r>
            <a:r>
              <a:rPr lang="cs-CZ" dirty="0"/>
              <a:t>, </a:t>
            </a:r>
            <a:r>
              <a:rPr lang="cs-CZ" dirty="0" err="1"/>
              <a:t>environments</a:t>
            </a:r>
            <a:r>
              <a:rPr lang="cs-CZ" dirty="0"/>
              <a:t> &amp; </a:t>
            </a:r>
            <a:r>
              <a:rPr lang="cs-CZ" dirty="0" err="1"/>
              <a:t>happenings</a:t>
            </a:r>
            <a:r>
              <a:rPr lang="cs-CZ" dirty="0"/>
              <a:t> přes 40 </a:t>
            </a:r>
            <a:r>
              <a:rPr lang="cs-CZ" dirty="0" err="1"/>
              <a:t>happenerů</a:t>
            </a:r>
            <a:r>
              <a:rPr lang="cs-CZ" dirty="0"/>
              <a:t>, působících po celém světě.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016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Maciunas</a:t>
            </a:r>
            <a:r>
              <a:rPr lang="cs-CZ" dirty="0" smtClean="0"/>
              <a:t> o prvních happeninzích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dirty="0" smtClean="0">
                <a:hlinkClick r:id="rId2"/>
              </a:rPr>
              <a:t>http</a:t>
            </a:r>
            <a:r>
              <a:rPr lang="cs-CZ" dirty="0">
                <a:hlinkClick r:id="rId2"/>
              </a:rPr>
              <a:t>://</a:t>
            </a:r>
            <a:r>
              <a:rPr lang="cs-CZ" dirty="0" smtClean="0">
                <a:hlinkClick r:id="rId2"/>
              </a:rPr>
              <a:t>www.fluxus.org/FLUXLIST/maciunas/maciunas1977clip3.mp3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440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Happening na </a:t>
            </a:r>
            <a:r>
              <a:rPr lang="cs-CZ" dirty="0" err="1" smtClean="0"/>
              <a:t>Segalově</a:t>
            </a:r>
            <a:r>
              <a:rPr lang="cs-CZ" dirty="0" smtClean="0"/>
              <a:t> farmě (1957)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cs-CZ" i="1" dirty="0"/>
              <a:t>Měli jsme tu [na mé farmě] den happeningu. Pozval jsem Allana a naše přátele, a tak tu různí lidé dělali své vlastní věci… Allan si chtěl pronajmout řadu buldozerů, aby je seřadil do linie, a mohl je vést proti armádě lidských bytostí, ozbrojených tyčemi, </a:t>
            </a:r>
            <a:r>
              <a:rPr lang="cs-CZ" i="1" dirty="0" err="1"/>
              <a:t>větvěmi</a:t>
            </a:r>
            <a:r>
              <a:rPr lang="cs-CZ" i="1" dirty="0"/>
              <a:t>, proti buldozerům. Ten nápad jsem zamítl, protože vím, jak nebezpečné a složité je buldozer uřídit. A kdyby tu byl nezkušený řidič a uklouzla by mu noha, měli bychom tu mrtvoly. Tak jsem ho přemluvil, ať zapomene na buldozery, a zkusí auta. Dobře. Byla to armáda aut, jedoucích proti armádě lidí s klacíky. Nechci probírat interpretaci síly strojů proti síle lidí. Zapomeňte na to. A pak … tu byl vynikající básník hrající na flétnu. A to měl být hudební doprovod k té válce. Tak to byl Allanův happening.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92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Shrnutí minulé přednášky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Happening se vyvinul na sklonku 50. let ve spojených státech a v </a:t>
            </a:r>
            <a:r>
              <a:rPr lang="cs-CZ" dirty="0" err="1" smtClean="0"/>
              <a:t>japonsku</a:t>
            </a:r>
            <a:endParaRPr lang="cs-CZ" dirty="0" smtClean="0"/>
          </a:p>
          <a:p>
            <a:r>
              <a:rPr lang="cs-CZ" dirty="0" smtClean="0"/>
              <a:t>Jeho hlavními proponenty byly skupiny </a:t>
            </a:r>
            <a:r>
              <a:rPr lang="cs-CZ" u="sng" dirty="0" err="1" smtClean="0"/>
              <a:t>Fluxus</a:t>
            </a:r>
            <a:r>
              <a:rPr lang="cs-CZ" dirty="0" smtClean="0"/>
              <a:t>, </a:t>
            </a:r>
            <a:r>
              <a:rPr lang="cs-CZ" u="sng" dirty="0" err="1" smtClean="0"/>
              <a:t>gutai</a:t>
            </a:r>
            <a:r>
              <a:rPr lang="cs-CZ" u="sng" dirty="0" smtClean="0"/>
              <a:t> </a:t>
            </a:r>
            <a:r>
              <a:rPr lang="cs-CZ" u="sng" dirty="0" err="1" smtClean="0"/>
              <a:t>bidžutsu</a:t>
            </a:r>
            <a:r>
              <a:rPr lang="cs-CZ" u="sng" dirty="0" smtClean="0"/>
              <a:t> </a:t>
            </a:r>
            <a:r>
              <a:rPr lang="cs-CZ" u="sng" dirty="0" err="1" smtClean="0"/>
              <a:t>kjókaj</a:t>
            </a:r>
            <a:r>
              <a:rPr lang="cs-CZ" dirty="0" smtClean="0"/>
              <a:t> a </a:t>
            </a:r>
            <a:r>
              <a:rPr lang="cs-CZ" u="sng" dirty="0" err="1" smtClean="0"/>
              <a:t>allan</a:t>
            </a:r>
            <a:r>
              <a:rPr lang="cs-CZ" u="sng" dirty="0" smtClean="0"/>
              <a:t> </a:t>
            </a:r>
            <a:r>
              <a:rPr lang="cs-CZ" u="sng" dirty="0" err="1" smtClean="0"/>
              <a:t>Kaprow</a:t>
            </a:r>
            <a:endParaRPr lang="cs-CZ" u="sng" dirty="0" smtClean="0"/>
          </a:p>
          <a:p>
            <a:r>
              <a:rPr lang="cs-CZ" dirty="0" smtClean="0"/>
              <a:t>Hlavními inspiračními zdroji pro jeho vznik byla </a:t>
            </a:r>
            <a:r>
              <a:rPr lang="cs-CZ" dirty="0" err="1" smtClean="0"/>
              <a:t>action</a:t>
            </a:r>
            <a:r>
              <a:rPr lang="cs-CZ" dirty="0" smtClean="0"/>
              <a:t> </a:t>
            </a:r>
            <a:r>
              <a:rPr lang="cs-CZ" dirty="0" err="1" smtClean="0"/>
              <a:t>painting</a:t>
            </a:r>
            <a:r>
              <a:rPr lang="cs-CZ" dirty="0" smtClean="0"/>
              <a:t>, automatismus, koláž a asambláž surrealismu </a:t>
            </a:r>
          </a:p>
          <a:p>
            <a:r>
              <a:rPr lang="cs-CZ" dirty="0" smtClean="0"/>
              <a:t>Jackson </a:t>
            </a:r>
            <a:r>
              <a:rPr lang="cs-CZ" dirty="0" err="1" smtClean="0"/>
              <a:t>pollock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345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18 </a:t>
            </a:r>
            <a:r>
              <a:rPr lang="cs-CZ" b="1" dirty="0" err="1"/>
              <a:t>Happenings</a:t>
            </a:r>
            <a:r>
              <a:rPr lang="cs-CZ" b="1" dirty="0"/>
              <a:t> in 6 </a:t>
            </a:r>
            <a:r>
              <a:rPr lang="cs-CZ" b="1" dirty="0" err="1" smtClean="0"/>
              <a:t>Parts</a:t>
            </a:r>
            <a:r>
              <a:rPr lang="cs-CZ" b="1" dirty="0" smtClean="0"/>
              <a:t> </a:t>
            </a:r>
            <a:r>
              <a:rPr lang="cs-CZ" b="1" dirty="0"/>
              <a:t>(1959)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vimeo.com/44978225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3074" name="Picture 2" descr="Allan Kaprow «18 Happenings in 6 Parts» | The artist during the perform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523" y="1541816"/>
            <a:ext cx="4173415" cy="4507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153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How</a:t>
            </a:r>
            <a:r>
              <a:rPr lang="cs-CZ" dirty="0" smtClean="0"/>
              <a:t> To Make a happening? (1968)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www.ubu.com/sound/kaprow.html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566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Kaprow</a:t>
            </a:r>
            <a:r>
              <a:rPr lang="cs-CZ" dirty="0" smtClean="0"/>
              <a:t>, Orange, 1963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1681713"/>
            <a:ext cx="6491406" cy="486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6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Allan </a:t>
            </a:r>
            <a:r>
              <a:rPr lang="cs-CZ" dirty="0" err="1" smtClean="0"/>
              <a:t>kaprow</a:t>
            </a:r>
            <a:r>
              <a:rPr lang="cs-CZ" dirty="0" smtClean="0"/>
              <a:t>, </a:t>
            </a:r>
            <a:r>
              <a:rPr lang="cs-CZ" dirty="0" err="1" smtClean="0"/>
              <a:t>service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death</a:t>
            </a:r>
            <a:r>
              <a:rPr lang="cs-CZ" dirty="0" smtClean="0"/>
              <a:t>, 1965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99" y="1564236"/>
            <a:ext cx="6784731" cy="508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Allan </a:t>
            </a:r>
            <a:r>
              <a:rPr lang="cs-CZ" dirty="0" err="1" smtClean="0"/>
              <a:t>kaprow</a:t>
            </a:r>
            <a:r>
              <a:rPr lang="cs-CZ" dirty="0" smtClean="0"/>
              <a:t>, </a:t>
            </a:r>
            <a:r>
              <a:rPr lang="cs-CZ" dirty="0"/>
              <a:t>yard</a:t>
            </a:r>
            <a:br>
              <a:rPr lang="cs-CZ" dirty="0"/>
            </a:br>
            <a:r>
              <a:rPr lang="cs-CZ" dirty="0"/>
              <a:t>https://www.youtube.com/watch?v=Hk-vyLO6X4E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118" y="1600199"/>
            <a:ext cx="3549894" cy="473319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99" y="1649575"/>
            <a:ext cx="6135839" cy="460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1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Evropský happening, </a:t>
            </a:r>
            <a:r>
              <a:rPr lang="cs-CZ" b="1" dirty="0"/>
              <a:t>1958</a:t>
            </a:r>
            <a:br>
              <a:rPr lang="cs-CZ" b="1" dirty="0"/>
            </a:br>
            <a:endParaRPr lang="cs-CZ" dirty="0"/>
          </a:p>
        </p:txBody>
      </p:sp>
      <p:pic>
        <p:nvPicPr>
          <p:cNvPr id="14338" name="Picture 2" descr="https://www.kerberverlag.com/uploads/tx_saltkerbershop/Vostell_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11" y="1314927"/>
            <a:ext cx="7260590" cy="453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637156" y="5970840"/>
            <a:ext cx="7103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Wolf </a:t>
            </a:r>
            <a:r>
              <a:rPr lang="cs-CZ" dirty="0" err="1" smtClean="0"/>
              <a:t>Vostell</a:t>
            </a:r>
            <a:r>
              <a:rPr lang="cs-CZ" dirty="0" smtClean="0"/>
              <a:t>, </a:t>
            </a:r>
            <a:r>
              <a:rPr lang="cs-CZ" dirty="0" err="1" smtClean="0"/>
              <a:t>Das</a:t>
            </a:r>
            <a:r>
              <a:rPr lang="cs-CZ" dirty="0" smtClean="0"/>
              <a:t> </a:t>
            </a:r>
            <a:r>
              <a:rPr lang="cs-CZ" dirty="0" err="1" smtClean="0"/>
              <a:t>Theater</a:t>
            </a:r>
            <a:r>
              <a:rPr lang="cs-CZ" dirty="0" smtClean="0"/>
              <a:t> </a:t>
            </a:r>
            <a:r>
              <a:rPr lang="cs-CZ" dirty="0" err="1" smtClean="0"/>
              <a:t>ist</a:t>
            </a:r>
            <a:r>
              <a:rPr lang="cs-CZ" dirty="0" smtClean="0"/>
              <a:t> </a:t>
            </a:r>
            <a:r>
              <a:rPr lang="cs-CZ" dirty="0" err="1" smtClean="0"/>
              <a:t>auf</a:t>
            </a:r>
            <a:r>
              <a:rPr lang="cs-CZ" dirty="0" smtClean="0"/>
              <a:t> der </a:t>
            </a:r>
            <a:r>
              <a:rPr lang="cs-CZ" dirty="0" err="1" smtClean="0"/>
              <a:t>Strasse</a:t>
            </a:r>
            <a:r>
              <a:rPr lang="cs-CZ" dirty="0" smtClean="0"/>
              <a:t>, 1958, Paříž</a:t>
            </a:r>
          </a:p>
          <a:p>
            <a:r>
              <a:rPr lang="cs-CZ" dirty="0" smtClean="0"/>
              <a:t>Wolf </a:t>
            </a:r>
            <a:r>
              <a:rPr lang="cs-CZ" dirty="0" err="1" smtClean="0"/>
              <a:t>Vostell</a:t>
            </a:r>
            <a:r>
              <a:rPr lang="cs-CZ" dirty="0" smtClean="0"/>
              <a:t>, </a:t>
            </a:r>
            <a:r>
              <a:rPr lang="cs-CZ" dirty="0" err="1" smtClean="0"/>
              <a:t>Cityrama</a:t>
            </a:r>
            <a:r>
              <a:rPr lang="cs-CZ" dirty="0" smtClean="0"/>
              <a:t>, 1961, Kolín nad Rýnem</a:t>
            </a:r>
          </a:p>
        </p:txBody>
      </p:sp>
    </p:spTree>
    <p:extLst>
      <p:ext uri="{BB962C8B-B14F-4D97-AF65-F5344CB8AC3E}">
        <p14:creationId xmlns:p14="http://schemas.microsoft.com/office/powerpoint/2010/main" val="13502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Vostell</a:t>
            </a:r>
            <a:r>
              <a:rPr lang="cs-CZ" dirty="0" smtClean="0"/>
              <a:t>: In Ulm, um Ulm </a:t>
            </a:r>
            <a:r>
              <a:rPr lang="cs-CZ" dirty="0" err="1" smtClean="0"/>
              <a:t>und</a:t>
            </a:r>
            <a:r>
              <a:rPr lang="cs-CZ" dirty="0" smtClean="0"/>
              <a:t> um Ulm </a:t>
            </a:r>
            <a:r>
              <a:rPr lang="cs-CZ" dirty="0" err="1" smtClean="0"/>
              <a:t>herum</a:t>
            </a:r>
            <a:r>
              <a:rPr lang="cs-CZ" dirty="0" smtClean="0"/>
              <a:t>, 7.11. 1964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2413798"/>
            <a:ext cx="5146675" cy="399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70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Vostell</a:t>
            </a:r>
            <a:r>
              <a:rPr lang="cs-CZ" dirty="0" smtClean="0"/>
              <a:t>, </a:t>
            </a:r>
            <a:r>
              <a:rPr lang="cs-CZ" dirty="0" err="1" smtClean="0"/>
              <a:t>scénário</a:t>
            </a:r>
            <a:r>
              <a:rPr lang="cs-CZ" dirty="0" smtClean="0"/>
              <a:t> pro petite </a:t>
            </a:r>
            <a:r>
              <a:rPr lang="cs-CZ" dirty="0" err="1" smtClean="0"/>
              <a:t>ceinture</a:t>
            </a:r>
            <a:r>
              <a:rPr lang="cs-CZ" dirty="0" smtClean="0"/>
              <a:t>, 1962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00" y="1860550"/>
            <a:ext cx="64262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8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Ben </a:t>
            </a:r>
            <a:r>
              <a:rPr lang="cs-CZ" dirty="0" err="1" smtClean="0"/>
              <a:t>Vautier</a:t>
            </a:r>
            <a:r>
              <a:rPr lang="cs-CZ" dirty="0" smtClean="0"/>
              <a:t>: </a:t>
            </a:r>
            <a:r>
              <a:rPr lang="cs-CZ" dirty="0" err="1" smtClean="0"/>
              <a:t>Regardez</a:t>
            </a:r>
            <a:r>
              <a:rPr lang="cs-CZ" dirty="0" smtClean="0"/>
              <a:t> moi cela </a:t>
            </a:r>
            <a:r>
              <a:rPr lang="cs-CZ" dirty="0" err="1" smtClean="0"/>
              <a:t>suffit</a:t>
            </a:r>
            <a:r>
              <a:rPr lang="cs-CZ" dirty="0" smtClean="0"/>
              <a:t>, 1962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www.ubu.com/film/fluxfilm37_vautier.html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802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Nam</a:t>
            </a:r>
            <a:r>
              <a:rPr lang="cs-CZ" dirty="0" smtClean="0"/>
              <a:t> </a:t>
            </a:r>
            <a:r>
              <a:rPr lang="cs-CZ" dirty="0" err="1" smtClean="0"/>
              <a:t>june</a:t>
            </a:r>
            <a:r>
              <a:rPr lang="cs-CZ" dirty="0" smtClean="0"/>
              <a:t> </a:t>
            </a:r>
            <a:r>
              <a:rPr lang="cs-CZ" dirty="0" err="1" smtClean="0"/>
              <a:t>paik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violin</a:t>
            </a:r>
            <a:r>
              <a:rPr lang="cs-CZ" dirty="0" smtClean="0"/>
              <a:t> </a:t>
            </a:r>
            <a:r>
              <a:rPr lang="cs-CZ" dirty="0" err="1" smtClean="0"/>
              <a:t>solo</a:t>
            </a:r>
            <a:r>
              <a:rPr lang="cs-CZ" dirty="0" smtClean="0"/>
              <a:t> 1962– </a:t>
            </a:r>
            <a:r>
              <a:rPr lang="cs-CZ" dirty="0" err="1" smtClean="0"/>
              <a:t>reperformance</a:t>
            </a:r>
            <a:r>
              <a:rPr lang="cs-CZ" dirty="0" smtClean="0"/>
              <a:t> z roku 2007: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www.youtube.com/watch?v=J41s_VnKrcM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en-US" dirty="0" err="1" smtClean="0"/>
              <a:t>Naum</a:t>
            </a:r>
            <a:r>
              <a:rPr lang="en-US" dirty="0" smtClean="0"/>
              <a:t> </a:t>
            </a:r>
            <a:r>
              <a:rPr lang="en-US" dirty="0"/>
              <a:t>June Paik: There </a:t>
            </a:r>
            <a:r>
              <a:rPr lang="en-US" dirty="0" err="1" smtClean="0"/>
              <a:t>i</a:t>
            </a:r>
            <a:r>
              <a:rPr lang="cs-CZ" dirty="0" smtClean="0"/>
              <a:t>s</a:t>
            </a:r>
            <a:r>
              <a:rPr lang="en-US" dirty="0" smtClean="0"/>
              <a:t> </a:t>
            </a:r>
            <a:r>
              <a:rPr lang="en-US" dirty="0"/>
              <a:t>No Rewind Button for Life (2006)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www.ubu.com/film/paik_rewind.html</a:t>
            </a:r>
            <a:endParaRPr lang="cs-CZ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4722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Prvními umělci, kteří happeningy vytvářeli, byli výtvarníci a hudebníci</a:t>
            </a:r>
          </a:p>
          <a:p>
            <a:r>
              <a:rPr lang="cs-CZ" dirty="0" smtClean="0"/>
              <a:t>Na půdě spojených států prošla většina z nich ateliérem hudebníka </a:t>
            </a:r>
            <a:r>
              <a:rPr lang="cs-CZ" u="sng" dirty="0" err="1" smtClean="0"/>
              <a:t>johna</a:t>
            </a:r>
            <a:r>
              <a:rPr lang="cs-CZ" u="sng" dirty="0" smtClean="0"/>
              <a:t> </a:t>
            </a:r>
            <a:r>
              <a:rPr lang="cs-CZ" u="sng" dirty="0" err="1" smtClean="0"/>
              <a:t>cage</a:t>
            </a:r>
            <a:endParaRPr lang="cs-CZ" u="sng" dirty="0" smtClean="0"/>
          </a:p>
          <a:p>
            <a:r>
              <a:rPr lang="cs-CZ" dirty="0" smtClean="0"/>
              <a:t>ten byl ovlivněn </a:t>
            </a:r>
            <a:r>
              <a:rPr lang="cs-CZ" u="sng" dirty="0" smtClean="0"/>
              <a:t>zenbuddhismem</a:t>
            </a:r>
          </a:p>
          <a:p>
            <a:r>
              <a:rPr lang="cs-CZ" dirty="0" smtClean="0"/>
              <a:t>Marcel </a:t>
            </a:r>
            <a:r>
              <a:rPr lang="cs-CZ" dirty="0" err="1" smtClean="0"/>
              <a:t>duchamp</a:t>
            </a:r>
            <a:r>
              <a:rPr lang="cs-CZ" dirty="0" smtClean="0"/>
              <a:t>: odstoupení od artefaktu = </a:t>
            </a:r>
            <a:r>
              <a:rPr lang="cs-CZ" dirty="0" err="1" smtClean="0"/>
              <a:t>ready</a:t>
            </a:r>
            <a:r>
              <a:rPr lang="cs-CZ" dirty="0" smtClean="0"/>
              <a:t> </a:t>
            </a:r>
            <a:r>
              <a:rPr lang="cs-CZ" dirty="0" err="1" smtClean="0"/>
              <a:t>mades</a:t>
            </a:r>
            <a:endParaRPr lang="cs-CZ" dirty="0" smtClean="0"/>
          </a:p>
          <a:p>
            <a:r>
              <a:rPr lang="cs-CZ" dirty="0" smtClean="0"/>
              <a:t>Následuje příklon umělců k </a:t>
            </a:r>
            <a:r>
              <a:rPr lang="cs-CZ" dirty="0" err="1" smtClean="0"/>
              <a:t>procesualitě</a:t>
            </a:r>
            <a:r>
              <a:rPr lang="cs-CZ" dirty="0" smtClean="0"/>
              <a:t> tvorby</a:t>
            </a:r>
          </a:p>
        </p:txBody>
      </p:sp>
    </p:spTree>
    <p:extLst>
      <p:ext uri="{BB962C8B-B14F-4D97-AF65-F5344CB8AC3E}">
        <p14:creationId xmlns:p14="http://schemas.microsoft.com/office/powerpoint/2010/main" val="236411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://www.see-this-sound.at/files/194/large/large.jpg?1273512970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475" y="969163"/>
            <a:ext cx="7203049" cy="519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439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Happening v Japonsku, 1954 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dirty="0" smtClean="0"/>
              <a:t>Skupina </a:t>
            </a:r>
            <a:r>
              <a:rPr lang="cs-CZ" dirty="0" err="1" smtClean="0"/>
              <a:t>Gutai</a:t>
            </a:r>
            <a:r>
              <a:rPr lang="cs-CZ" dirty="0" smtClean="0"/>
              <a:t> </a:t>
            </a:r>
            <a:r>
              <a:rPr lang="cs-CZ" dirty="0" err="1" smtClean="0"/>
              <a:t>Bidžutsu</a:t>
            </a:r>
            <a:r>
              <a:rPr lang="cs-CZ" dirty="0" smtClean="0"/>
              <a:t> </a:t>
            </a:r>
            <a:r>
              <a:rPr lang="cs-CZ" dirty="0" err="1" smtClean="0"/>
              <a:t>Kjókai</a:t>
            </a:r>
            <a:r>
              <a:rPr lang="cs-CZ" dirty="0" smtClean="0"/>
              <a:t>, založena v </a:t>
            </a:r>
            <a:r>
              <a:rPr lang="cs-CZ" dirty="0" err="1" smtClean="0"/>
              <a:t>ósace</a:t>
            </a:r>
            <a:r>
              <a:rPr lang="cs-CZ" dirty="0" smtClean="0"/>
              <a:t> roku 1954</a:t>
            </a:r>
          </a:p>
          <a:p>
            <a:pPr lvl="1"/>
            <a:r>
              <a:rPr lang="cs-CZ" dirty="0" err="1" smtClean="0"/>
              <a:t>Motonaga</a:t>
            </a:r>
            <a:r>
              <a:rPr lang="cs-CZ" dirty="0" smtClean="0"/>
              <a:t> </a:t>
            </a:r>
            <a:r>
              <a:rPr lang="cs-CZ" dirty="0" err="1" smtClean="0"/>
              <a:t>Sadamasa</a:t>
            </a:r>
            <a:endParaRPr lang="cs-CZ" dirty="0" smtClean="0"/>
          </a:p>
          <a:p>
            <a:pPr lvl="1"/>
            <a:r>
              <a:rPr lang="cs-CZ" dirty="0" err="1" smtClean="0"/>
              <a:t>Džiró</a:t>
            </a:r>
            <a:r>
              <a:rPr lang="cs-CZ" dirty="0" smtClean="0"/>
              <a:t> </a:t>
            </a:r>
            <a:r>
              <a:rPr lang="cs-CZ" dirty="0" err="1" smtClean="0"/>
              <a:t>jošihara</a:t>
            </a:r>
            <a:endParaRPr lang="cs-CZ" dirty="0" smtClean="0"/>
          </a:p>
          <a:p>
            <a:pPr lvl="1"/>
            <a:r>
              <a:rPr lang="cs-CZ" dirty="0" err="1" smtClean="0"/>
              <a:t>Atsuko</a:t>
            </a:r>
            <a:r>
              <a:rPr lang="cs-CZ" dirty="0" smtClean="0"/>
              <a:t> </a:t>
            </a:r>
            <a:r>
              <a:rPr lang="cs-CZ" dirty="0" err="1" smtClean="0"/>
              <a:t>Tanaka</a:t>
            </a:r>
            <a:endParaRPr lang="cs-CZ" dirty="0" smtClean="0"/>
          </a:p>
          <a:p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www.ubu.com/film/gutai_comp.html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843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Please</a:t>
            </a:r>
            <a:r>
              <a:rPr lang="cs-CZ" dirty="0" smtClean="0"/>
              <a:t>, </a:t>
            </a:r>
            <a:r>
              <a:rPr lang="cs-CZ" dirty="0" err="1" smtClean="0"/>
              <a:t>draw</a:t>
            </a:r>
            <a:r>
              <a:rPr lang="cs-CZ" dirty="0" smtClean="0"/>
              <a:t> </a:t>
            </a:r>
            <a:r>
              <a:rPr lang="cs-CZ" dirty="0" err="1" smtClean="0"/>
              <a:t>freely</a:t>
            </a:r>
            <a:r>
              <a:rPr lang="cs-CZ" dirty="0" smtClean="0"/>
              <a:t>, 1955</a:t>
            </a:r>
            <a:endParaRPr lang="cs-CZ" dirty="0"/>
          </a:p>
        </p:txBody>
      </p:sp>
      <p:pic>
        <p:nvPicPr>
          <p:cNvPr id="4" name="Picture 2" descr="http://designapplause.com/wp-content/xG58hlz9/2013/03/gutai-draw1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7300" y="1759267"/>
            <a:ext cx="6386701" cy="408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85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Happening v Československu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dirty="0" smtClean="0"/>
              <a:t>Skupina </a:t>
            </a:r>
            <a:r>
              <a:rPr lang="cs-CZ" dirty="0" err="1" smtClean="0"/>
              <a:t>Aktuál</a:t>
            </a:r>
            <a:endParaRPr lang="cs-CZ" dirty="0" smtClean="0"/>
          </a:p>
          <a:p>
            <a:pPr lvl="1"/>
            <a:r>
              <a:rPr lang="cs-CZ" dirty="0" smtClean="0"/>
              <a:t>Milan </a:t>
            </a:r>
            <a:r>
              <a:rPr lang="cs-CZ" dirty="0"/>
              <a:t>K</a:t>
            </a:r>
            <a:r>
              <a:rPr lang="cs-CZ" dirty="0" smtClean="0"/>
              <a:t>nížák</a:t>
            </a:r>
          </a:p>
          <a:p>
            <a:pPr lvl="1"/>
            <a:r>
              <a:rPr lang="cs-CZ" dirty="0" smtClean="0"/>
              <a:t>Jan Mach</a:t>
            </a:r>
          </a:p>
          <a:p>
            <a:pPr lvl="1"/>
            <a:r>
              <a:rPr lang="cs-CZ" dirty="0" smtClean="0"/>
              <a:t>Vít Mach</a:t>
            </a:r>
          </a:p>
          <a:p>
            <a:pPr lvl="1"/>
            <a:r>
              <a:rPr lang="cs-CZ" dirty="0" smtClean="0"/>
              <a:t>Soňa Švecová</a:t>
            </a:r>
          </a:p>
          <a:p>
            <a:pPr lvl="1"/>
            <a:r>
              <a:rPr lang="cs-CZ" dirty="0" smtClean="0"/>
              <a:t>Jan Trtílek</a:t>
            </a:r>
          </a:p>
        </p:txBody>
      </p:sp>
    </p:spTree>
    <p:extLst>
      <p:ext uri="{BB962C8B-B14F-4D97-AF65-F5344CB8AC3E}">
        <p14:creationId xmlns:p14="http://schemas.microsoft.com/office/powerpoint/2010/main" val="199646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Alexandr </a:t>
            </a:r>
            <a:r>
              <a:rPr lang="cs-CZ" dirty="0" err="1" smtClean="0"/>
              <a:t>Mlynárčik</a:t>
            </a:r>
            <a:endParaRPr lang="cs-CZ" dirty="0" smtClean="0"/>
          </a:p>
          <a:p>
            <a:r>
              <a:rPr lang="cs-CZ" dirty="0" smtClean="0"/>
              <a:t>Stanislav </a:t>
            </a:r>
            <a:r>
              <a:rPr lang="cs-CZ" dirty="0" err="1" smtClean="0"/>
              <a:t>filko</a:t>
            </a:r>
            <a:endParaRPr lang="cs-CZ" dirty="0" smtClean="0"/>
          </a:p>
          <a:p>
            <a:r>
              <a:rPr lang="cs-CZ" dirty="0" smtClean="0"/>
              <a:t>Eugen </a:t>
            </a:r>
            <a:r>
              <a:rPr lang="cs-CZ" dirty="0" err="1" smtClean="0"/>
              <a:t>brikcius</a:t>
            </a:r>
            <a:endParaRPr lang="cs-CZ" dirty="0" smtClean="0"/>
          </a:p>
          <a:p>
            <a:r>
              <a:rPr lang="cs-CZ" dirty="0" smtClean="0"/>
              <a:t>Jan mlčoch</a:t>
            </a:r>
          </a:p>
          <a:p>
            <a:r>
              <a:rPr lang="cs-CZ" dirty="0" smtClean="0"/>
              <a:t>Adriena </a:t>
            </a:r>
            <a:r>
              <a:rPr lang="cs-CZ" dirty="0" err="1" smtClean="0"/>
              <a:t>šimotová</a:t>
            </a:r>
            <a:r>
              <a:rPr lang="cs-CZ" dirty="0" smtClean="0"/>
              <a:t>, </a:t>
            </a:r>
            <a:r>
              <a:rPr lang="cs-CZ" dirty="0" err="1" smtClean="0"/>
              <a:t>eva</a:t>
            </a:r>
            <a:r>
              <a:rPr lang="cs-CZ" dirty="0" smtClean="0"/>
              <a:t> kmentová, </a:t>
            </a:r>
            <a:r>
              <a:rPr lang="cs-CZ" dirty="0" err="1" smtClean="0"/>
              <a:t>zdeněk</a:t>
            </a:r>
            <a:r>
              <a:rPr lang="cs-CZ" dirty="0" smtClean="0"/>
              <a:t> beran, </a:t>
            </a:r>
            <a:r>
              <a:rPr lang="cs-CZ" dirty="0" err="1" smtClean="0"/>
              <a:t>tomáš</a:t>
            </a:r>
            <a:r>
              <a:rPr lang="cs-CZ" dirty="0" smtClean="0"/>
              <a:t> </a:t>
            </a:r>
            <a:r>
              <a:rPr lang="cs-CZ" dirty="0" err="1" smtClean="0"/>
              <a:t>ruller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040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46" y="845105"/>
            <a:ext cx="7039707" cy="527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2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662" y="317928"/>
            <a:ext cx="4712676" cy="628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4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Eugen </a:t>
            </a:r>
            <a:r>
              <a:rPr lang="cs-CZ" dirty="0" err="1" smtClean="0"/>
              <a:t>brikcius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Happening č. 7</a:t>
            </a:r>
          </a:p>
          <a:p>
            <a:r>
              <a:rPr lang="cs-CZ" dirty="0" smtClean="0"/>
              <a:t>Díkuvzdání</a:t>
            </a:r>
          </a:p>
          <a:p>
            <a:r>
              <a:rPr lang="cs-CZ" dirty="0" smtClean="0"/>
              <a:t>Časové </a:t>
            </a:r>
            <a:r>
              <a:rPr lang="cs-CZ" dirty="0" err="1" smtClean="0"/>
              <a:t>konforntace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058" y="355600"/>
            <a:ext cx="2487980" cy="544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1719012"/>
            <a:ext cx="2382838" cy="4080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0652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Soňa švecová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967" y="1712284"/>
            <a:ext cx="6105439" cy="455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32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Zorka </a:t>
            </a:r>
            <a:r>
              <a:rPr lang="cs-CZ" dirty="0" err="1" smtClean="0"/>
              <a:t>ságlová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259013"/>
            <a:ext cx="57150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480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Linie subjektivismu a konceptualismu ve světovém umění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cs-CZ" dirty="0" smtClean="0"/>
              <a:t>Happening </a:t>
            </a:r>
            <a:r>
              <a:rPr lang="cs-CZ" dirty="0"/>
              <a:t>– střet akční </a:t>
            </a:r>
            <a:r>
              <a:rPr lang="cs-CZ" dirty="0" smtClean="0"/>
              <a:t>malby, </a:t>
            </a:r>
            <a:r>
              <a:rPr lang="cs-CZ" dirty="0" err="1" smtClean="0"/>
              <a:t>konkretismu</a:t>
            </a:r>
            <a:r>
              <a:rPr lang="cs-CZ" dirty="0" smtClean="0"/>
              <a:t> a konceptualismu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Subjektivismus (expresionismus)</a:t>
            </a:r>
          </a:p>
          <a:p>
            <a:pPr lvl="1"/>
            <a:r>
              <a:rPr lang="cs-CZ" dirty="0" smtClean="0"/>
              <a:t>Romantismus » německý expresionismus » automatický surrealismus » </a:t>
            </a:r>
            <a:r>
              <a:rPr lang="cs-CZ" dirty="0" err="1" smtClean="0"/>
              <a:t>action</a:t>
            </a:r>
            <a:r>
              <a:rPr lang="cs-CZ" dirty="0" smtClean="0"/>
              <a:t> </a:t>
            </a:r>
            <a:r>
              <a:rPr lang="cs-CZ" dirty="0" err="1" smtClean="0"/>
              <a:t>painting</a:t>
            </a:r>
            <a:endParaRPr lang="cs-CZ" dirty="0" smtClean="0"/>
          </a:p>
          <a:p>
            <a:r>
              <a:rPr lang="cs-CZ" dirty="0" smtClean="0"/>
              <a:t>Konceptualismus</a:t>
            </a:r>
          </a:p>
          <a:p>
            <a:pPr lvl="1"/>
            <a:r>
              <a:rPr lang="cs-CZ" dirty="0" smtClean="0"/>
              <a:t>Impresionismus » </a:t>
            </a:r>
            <a:r>
              <a:rPr lang="cs-CZ" dirty="0" err="1" smtClean="0"/>
              <a:t>cloisinismus</a:t>
            </a:r>
            <a:r>
              <a:rPr lang="cs-CZ" dirty="0" smtClean="0"/>
              <a:t> » fauvismus » kubismus » dadaismus » </a:t>
            </a:r>
            <a:r>
              <a:rPr lang="cs-CZ" dirty="0" err="1" smtClean="0"/>
              <a:t>konkretismus</a:t>
            </a:r>
            <a:r>
              <a:rPr lang="cs-CZ" dirty="0" smtClean="0"/>
              <a:t> a konceptualismus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727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87" y="384471"/>
            <a:ext cx="9525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1868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/>
              <a:t>Teorie </a:t>
            </a:r>
            <a:r>
              <a:rPr lang="cs-CZ" dirty="0" smtClean="0"/>
              <a:t>happeningu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dirty="0" smtClean="0"/>
              <a:t>Teorie tvůrců happeningu</a:t>
            </a:r>
          </a:p>
          <a:p>
            <a:r>
              <a:rPr lang="cs-CZ" dirty="0" smtClean="0"/>
              <a:t>Strukturalistické teorie 50. a 60.let minulého století</a:t>
            </a:r>
          </a:p>
          <a:p>
            <a:r>
              <a:rPr lang="cs-CZ" dirty="0" smtClean="0"/>
              <a:t>Angloamerická estetika</a:t>
            </a:r>
          </a:p>
          <a:p>
            <a:r>
              <a:rPr lang="cs-CZ" dirty="0" smtClean="0"/>
              <a:t>Teorie založené na pojetí teatrality v německé divadelní vědě v 70.letech minulého století</a:t>
            </a:r>
          </a:p>
          <a:p>
            <a:r>
              <a:rPr lang="cs-CZ" dirty="0" smtClean="0"/>
              <a:t>Čeští teoretici happeningu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35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4.bp.blogspot.com/-mZdqDm6rLrc/TcqIzffrruI/AAAAAAAAADw/r6N5YiiRx5E/s1600/kaprow_welcom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66725"/>
            <a:ext cx="10664046" cy="561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45495" y="-81498"/>
            <a:ext cx="10364451" cy="1596177"/>
          </a:xfrm>
        </p:spPr>
        <p:txBody>
          <a:bodyPr/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cs-CZ" sz="4400" dirty="0"/>
              <a:t>Allan Kaprow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7" name="Zástupný symbol pro obsah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120" y="87404"/>
            <a:ext cx="4211278" cy="32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6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>
                <a:latin typeface="Arial"/>
              </a:rPr>
              <a:t>„Happening je asambláží událostí prováděných nebo vnímaných ve </a:t>
            </a:r>
            <a:r>
              <a:rPr lang="cs-CZ" dirty="0" smtClean="0">
                <a:latin typeface="Arial"/>
              </a:rPr>
              <a:t>více  časech </a:t>
            </a:r>
            <a:r>
              <a:rPr lang="cs-CZ" dirty="0">
                <a:latin typeface="Arial"/>
              </a:rPr>
              <a:t>a z vícera míst ... Happening probíhá podle určitého plánu, ale bez zkoušení, </a:t>
            </a:r>
            <a:r>
              <a:rPr lang="cs-CZ" dirty="0"/>
              <a:t>obecenstva či opakování</a:t>
            </a:r>
            <a:r>
              <a:rPr lang="cs-CZ" dirty="0" smtClean="0"/>
              <a:t>.“</a:t>
            </a:r>
          </a:p>
          <a:p>
            <a:r>
              <a:rPr lang="cs-CZ" dirty="0" smtClean="0"/>
              <a:t>„... Metoda koláže-</a:t>
            </a:r>
            <a:r>
              <a:rPr lang="cs-CZ" dirty="0"/>
              <a:t> </a:t>
            </a:r>
            <a:r>
              <a:rPr lang="cs-CZ" dirty="0" smtClean="0"/>
              <a:t>asambláže </a:t>
            </a:r>
            <a:r>
              <a:rPr lang="cs-CZ" dirty="0"/>
              <a:t>skládající </a:t>
            </a:r>
            <a:r>
              <a:rPr lang="cs-CZ" dirty="0" err="1" smtClean="0"/>
              <a:t>eventy</a:t>
            </a:r>
            <a:r>
              <a:rPr lang="cs-CZ" dirty="0"/>
              <a:t> </a:t>
            </a:r>
            <a:r>
              <a:rPr lang="cs-CZ" dirty="0" smtClean="0"/>
              <a:t>k</a:t>
            </a:r>
            <a:r>
              <a:rPr lang="cs-CZ" dirty="0"/>
              <a:t> </a:t>
            </a:r>
            <a:r>
              <a:rPr lang="cs-CZ" dirty="0" smtClean="0"/>
              <a:t>sobě </a:t>
            </a:r>
            <a:r>
              <a:rPr lang="cs-CZ" dirty="0"/>
              <a:t>navzájem převažuje ve většině </a:t>
            </a:r>
            <a:r>
              <a:rPr lang="cs-CZ" dirty="0" smtClean="0"/>
              <a:t>z nich.“</a:t>
            </a:r>
          </a:p>
          <a:p>
            <a:r>
              <a:rPr lang="cs-CZ" dirty="0"/>
              <a:t>a) linie mezi životem a </a:t>
            </a:r>
            <a:r>
              <a:rPr lang="cs-CZ" dirty="0" smtClean="0"/>
              <a:t>uměním</a:t>
            </a:r>
            <a:r>
              <a:rPr lang="cs-CZ" dirty="0"/>
              <a:t> </a:t>
            </a:r>
            <a:r>
              <a:rPr lang="cs-CZ" dirty="0" smtClean="0"/>
              <a:t>musí </a:t>
            </a:r>
            <a:r>
              <a:rPr lang="cs-CZ" dirty="0"/>
              <a:t>být </a:t>
            </a:r>
            <a:r>
              <a:rPr lang="cs-CZ" dirty="0" smtClean="0"/>
              <a:t>smazána</a:t>
            </a:r>
          </a:p>
          <a:p>
            <a:r>
              <a:rPr lang="cs-CZ" dirty="0" smtClean="0"/>
              <a:t>b</a:t>
            </a:r>
            <a:r>
              <a:rPr lang="cs-CZ" dirty="0"/>
              <a:t>) téma a materiál pro akce lze odvozovat </a:t>
            </a:r>
            <a:r>
              <a:rPr lang="cs-CZ" dirty="0" smtClean="0"/>
              <a:t>z jakéhokoliv </a:t>
            </a:r>
            <a:r>
              <a:rPr lang="cs-CZ" dirty="0"/>
              <a:t>místa </a:t>
            </a:r>
            <a:r>
              <a:rPr lang="cs-CZ" dirty="0" smtClean="0"/>
              <a:t> nebo období,</a:t>
            </a:r>
          </a:p>
          <a:p>
            <a:r>
              <a:rPr lang="cs-CZ" dirty="0" smtClean="0"/>
              <a:t>c</a:t>
            </a:r>
            <a:r>
              <a:rPr lang="cs-CZ" dirty="0"/>
              <a:t>) happening by se měl odehrávat na různých </a:t>
            </a:r>
            <a:r>
              <a:rPr lang="cs-CZ" dirty="0" smtClean="0"/>
              <a:t>místech,</a:t>
            </a:r>
          </a:p>
          <a:p>
            <a:r>
              <a:rPr lang="cs-CZ" dirty="0" smtClean="0"/>
              <a:t>d</a:t>
            </a:r>
            <a:r>
              <a:rPr lang="cs-CZ" dirty="0"/>
              <a:t>) čas by měl být </a:t>
            </a:r>
            <a:r>
              <a:rPr lang="cs-CZ" dirty="0" smtClean="0"/>
              <a:t>variabilní </a:t>
            </a:r>
            <a:r>
              <a:rPr lang="cs-CZ" dirty="0"/>
              <a:t>a </a:t>
            </a:r>
            <a:r>
              <a:rPr lang="cs-CZ" dirty="0" smtClean="0"/>
              <a:t>diskontinuální,</a:t>
            </a:r>
          </a:p>
          <a:p>
            <a:r>
              <a:rPr lang="cs-CZ" dirty="0" smtClean="0"/>
              <a:t>e</a:t>
            </a:r>
            <a:r>
              <a:rPr lang="cs-CZ" dirty="0"/>
              <a:t>) happening by měl být proveditelný pouze </a:t>
            </a:r>
            <a:r>
              <a:rPr lang="cs-CZ" dirty="0" smtClean="0"/>
              <a:t>jednou,</a:t>
            </a:r>
          </a:p>
          <a:p>
            <a:r>
              <a:rPr lang="cs-CZ" dirty="0" smtClean="0"/>
              <a:t>f</a:t>
            </a:r>
            <a:r>
              <a:rPr lang="cs-CZ" dirty="0"/>
              <a:t>) neměl </a:t>
            </a:r>
            <a:r>
              <a:rPr lang="cs-CZ" dirty="0" smtClean="0"/>
              <a:t>by </a:t>
            </a:r>
            <a:r>
              <a:rPr lang="cs-CZ" dirty="0"/>
              <a:t>se zkoušet.</a:t>
            </a:r>
          </a:p>
          <a:p>
            <a:endParaRPr lang="cs-CZ" dirty="0"/>
          </a:p>
          <a:p>
            <a:endParaRPr lang="cs-CZ" dirty="0">
              <a:latin typeface="Arial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11987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Jean Jacques </a:t>
            </a:r>
            <a:r>
              <a:rPr lang="cs-CZ" dirty="0" err="1" smtClean="0"/>
              <a:t>Lebel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„Happening</a:t>
            </a:r>
            <a:r>
              <a:rPr lang="cs-CZ" dirty="0"/>
              <a:t>, </a:t>
            </a:r>
            <a:r>
              <a:rPr lang="cs-CZ" dirty="0" smtClean="0"/>
              <a:t>stejně </a:t>
            </a:r>
            <a:r>
              <a:rPr lang="cs-CZ" dirty="0"/>
              <a:t>jako hudba nebo film, je jazykem</a:t>
            </a:r>
            <a:r>
              <a:rPr lang="cs-CZ" dirty="0" smtClean="0"/>
              <a:t>, do něhož </a:t>
            </a:r>
            <a:r>
              <a:rPr lang="cs-CZ" dirty="0"/>
              <a:t>každý člověk vnáší jiný obsah </a:t>
            </a:r>
            <a:r>
              <a:rPr lang="cs-CZ" dirty="0" smtClean="0"/>
              <a:t>-je </a:t>
            </a:r>
            <a:r>
              <a:rPr lang="cs-CZ" dirty="0"/>
              <a:t>rozdíl mezi </a:t>
            </a:r>
            <a:r>
              <a:rPr lang="cs-CZ" dirty="0" smtClean="0"/>
              <a:t>happeningem</a:t>
            </a:r>
            <a:r>
              <a:rPr lang="cs-CZ" dirty="0"/>
              <a:t>, který dělá Kaprow nebo Oldenburg a happeningem, který dělají například Ferro, </a:t>
            </a:r>
            <a:r>
              <a:rPr lang="cs-CZ" dirty="0" err="1"/>
              <a:t>Pemmereulle</a:t>
            </a:r>
            <a:r>
              <a:rPr lang="cs-CZ" dirty="0"/>
              <a:t> </a:t>
            </a:r>
            <a:r>
              <a:rPr lang="cs-CZ" dirty="0" smtClean="0"/>
              <a:t>nebo </a:t>
            </a:r>
            <a:r>
              <a:rPr lang="cs-CZ" dirty="0"/>
              <a:t>Kudo</a:t>
            </a:r>
            <a:r>
              <a:rPr lang="cs-CZ" dirty="0" smtClean="0"/>
              <a:t>.“, 1968</a:t>
            </a:r>
            <a:endParaRPr lang="cs-CZ" dirty="0"/>
          </a:p>
          <a:p>
            <a:endParaRPr lang="cs-CZ" dirty="0"/>
          </a:p>
        </p:txBody>
      </p:sp>
      <p:pic>
        <p:nvPicPr>
          <p:cNvPr id="3074" name="Picture 2" descr="http://www.moreeuw.com/histoire-art/jean-jacques-leb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888" y="3501146"/>
            <a:ext cx="4515279" cy="346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7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WINFRIED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az-Cyrl-AZ" dirty="0">
                <a:latin typeface="Arial" panose="020B0604020202020204" pitchFamily="34" charset="0"/>
                <a:cs typeface="Arial" panose="020B0604020202020204" pitchFamily="34" charset="0"/>
              </a:rPr>
              <a:t>Ӧ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Winfried </a:t>
            </a:r>
            <a:r>
              <a:rPr lang="cs-CZ" dirty="0" err="1"/>
              <a:t>Nöth</a:t>
            </a:r>
            <a:r>
              <a:rPr lang="cs-CZ" dirty="0"/>
              <a:t> předpokládá existenci dvou druhů happeningu, přičemž oba se liší </a:t>
            </a:r>
            <a:r>
              <a:rPr lang="cs-CZ" dirty="0" smtClean="0"/>
              <a:t> pouze </a:t>
            </a:r>
            <a:r>
              <a:rPr lang="cs-CZ" dirty="0"/>
              <a:t>různou měrou </a:t>
            </a:r>
            <a:r>
              <a:rPr lang="cs-CZ" dirty="0" err="1" smtClean="0"/>
              <a:t>stru</a:t>
            </a:r>
            <a:r>
              <a:rPr lang="cs-CZ" dirty="0"/>
              <a:t> </a:t>
            </a:r>
            <a:r>
              <a:rPr lang="cs-CZ" dirty="0" err="1" smtClean="0"/>
              <a:t>kturovanosti</a:t>
            </a:r>
            <a:r>
              <a:rPr lang="cs-CZ" dirty="0"/>
              <a:t>. První se vyznačuje naprosto minimální </a:t>
            </a:r>
            <a:r>
              <a:rPr lang="cs-CZ" dirty="0" smtClean="0"/>
              <a:t>strukturou, druhý </a:t>
            </a:r>
            <a:r>
              <a:rPr lang="cs-CZ" dirty="0"/>
              <a:t>je naopak strukturován </a:t>
            </a:r>
            <a:r>
              <a:rPr lang="cs-CZ" dirty="0" smtClean="0"/>
              <a:t>s maximální přesností. V námi </a:t>
            </a:r>
            <a:r>
              <a:rPr lang="cs-CZ" dirty="0"/>
              <a:t>sledovaném období byla podle </a:t>
            </a:r>
            <a:r>
              <a:rPr lang="cs-CZ" dirty="0" smtClean="0"/>
              <a:t> </a:t>
            </a:r>
            <a:r>
              <a:rPr lang="cs-CZ" dirty="0" err="1" smtClean="0"/>
              <a:t>Nötha</a:t>
            </a:r>
            <a:r>
              <a:rPr lang="cs-CZ" dirty="0" smtClean="0"/>
              <a:t> </a:t>
            </a:r>
            <a:r>
              <a:rPr lang="cs-CZ" dirty="0"/>
              <a:t>nejvíce uplatňována druhá </a:t>
            </a:r>
            <a:r>
              <a:rPr lang="cs-CZ" dirty="0" smtClean="0"/>
              <a:t>z uvedených </a:t>
            </a:r>
            <a:r>
              <a:rPr lang="cs-CZ" dirty="0"/>
              <a:t>možností (1959 </a:t>
            </a:r>
            <a:r>
              <a:rPr lang="cs-CZ" dirty="0" smtClean="0"/>
              <a:t> –</a:t>
            </a:r>
            <a:r>
              <a:rPr lang="cs-CZ" dirty="0"/>
              <a:t> </a:t>
            </a:r>
            <a:r>
              <a:rPr lang="cs-CZ" dirty="0" smtClean="0"/>
              <a:t>1969</a:t>
            </a:r>
            <a:r>
              <a:rPr lang="cs-CZ" dirty="0"/>
              <a:t>). </a:t>
            </a:r>
            <a:r>
              <a:rPr lang="cs-CZ" dirty="0" err="1"/>
              <a:t>Nöth</a:t>
            </a:r>
            <a:r>
              <a:rPr lang="cs-CZ" dirty="0"/>
              <a:t> uvádí lineární </a:t>
            </a:r>
            <a:r>
              <a:rPr lang="cs-CZ" dirty="0" smtClean="0"/>
              <a:t> model </a:t>
            </a:r>
            <a:r>
              <a:rPr lang="cs-CZ" dirty="0"/>
              <a:t>vývoje </a:t>
            </a:r>
            <a:r>
              <a:rPr lang="cs-CZ" dirty="0" smtClean="0"/>
              <a:t>happeningu </a:t>
            </a:r>
            <a:r>
              <a:rPr lang="cs-CZ" dirty="0"/>
              <a:t>od závěsného obrazu, přes koláž, </a:t>
            </a:r>
            <a:r>
              <a:rPr lang="cs-CZ" dirty="0" smtClean="0"/>
              <a:t> </a:t>
            </a:r>
            <a:r>
              <a:rPr lang="cs-CZ" dirty="0" err="1" smtClean="0"/>
              <a:t>action</a:t>
            </a:r>
            <a:r>
              <a:rPr lang="cs-CZ" dirty="0" smtClean="0"/>
              <a:t> </a:t>
            </a:r>
            <a:r>
              <a:rPr lang="cs-CZ" dirty="0" err="1" smtClean="0"/>
              <a:t>painting</a:t>
            </a:r>
            <a:r>
              <a:rPr lang="cs-CZ" dirty="0" smtClean="0"/>
              <a:t>, </a:t>
            </a:r>
            <a:r>
              <a:rPr lang="cs-CZ" dirty="0"/>
              <a:t>asambláž, </a:t>
            </a:r>
            <a:r>
              <a:rPr lang="cs-CZ" dirty="0" err="1" smtClean="0"/>
              <a:t>enviroment</a:t>
            </a:r>
            <a:r>
              <a:rPr lang="cs-CZ" dirty="0" smtClean="0"/>
              <a:t> </a:t>
            </a:r>
            <a:r>
              <a:rPr lang="cs-CZ" dirty="0"/>
              <a:t>až </a:t>
            </a:r>
            <a:r>
              <a:rPr lang="cs-CZ" dirty="0" smtClean="0"/>
              <a:t>k happeningu</a:t>
            </a:r>
            <a:r>
              <a:rPr lang="cs-CZ" dirty="0"/>
              <a:t>. Inspirován </a:t>
            </a:r>
            <a:r>
              <a:rPr lang="cs-CZ" dirty="0" err="1"/>
              <a:t>Kaprowem</a:t>
            </a:r>
            <a:r>
              <a:rPr lang="cs-CZ" dirty="0"/>
              <a:t> vyzdvihuje princip koláže, který se podle </a:t>
            </a:r>
            <a:r>
              <a:rPr lang="cs-CZ" dirty="0" err="1" smtClean="0"/>
              <a:t>Nötha</a:t>
            </a:r>
            <a:r>
              <a:rPr lang="cs-CZ" dirty="0" smtClean="0"/>
              <a:t> </a:t>
            </a:r>
            <a:r>
              <a:rPr lang="cs-CZ" dirty="0"/>
              <a:t>projevuje od kubismu, a který se přes dadaismus rozvinul </a:t>
            </a:r>
            <a:r>
              <a:rPr lang="cs-CZ" dirty="0" smtClean="0"/>
              <a:t>v podobě </a:t>
            </a:r>
            <a:r>
              <a:rPr lang="cs-CZ" dirty="0"/>
              <a:t>asambláže a </a:t>
            </a:r>
            <a:r>
              <a:rPr lang="cs-CZ" dirty="0" err="1" smtClean="0"/>
              <a:t>environmentu</a:t>
            </a:r>
            <a:r>
              <a:rPr lang="cs-CZ" dirty="0"/>
              <a:t> </a:t>
            </a:r>
            <a:r>
              <a:rPr lang="cs-CZ" dirty="0" smtClean="0"/>
              <a:t>až </a:t>
            </a:r>
            <a:r>
              <a:rPr lang="cs-CZ" dirty="0"/>
              <a:t>do šedesátých </a:t>
            </a:r>
            <a:r>
              <a:rPr lang="cs-CZ" dirty="0" smtClean="0"/>
              <a:t>let. K</a:t>
            </a:r>
            <a:r>
              <a:rPr lang="cs-CZ" dirty="0"/>
              <a:t> </a:t>
            </a:r>
            <a:r>
              <a:rPr lang="cs-CZ" dirty="0" smtClean="0"/>
              <a:t>analýze </a:t>
            </a:r>
            <a:r>
              <a:rPr lang="cs-CZ" dirty="0"/>
              <a:t>happeningu aplikuje modifikovaný </a:t>
            </a:r>
            <a:r>
              <a:rPr lang="cs-CZ" dirty="0" err="1"/>
              <a:t>taxothetický</a:t>
            </a:r>
            <a:r>
              <a:rPr lang="cs-CZ" dirty="0"/>
              <a:t> </a:t>
            </a:r>
            <a:r>
              <a:rPr lang="cs-CZ" dirty="0" smtClean="0"/>
              <a:t> model W. A. Kocha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pic>
        <p:nvPicPr>
          <p:cNvPr id="5" name="Picture 2" descr="http://www.halem-verlag.de/wp-content/themes/telegraph/scripts/timthumb.php?src=http://www.halem-verlag.de/wp-content/uploads/2011/05/noeth_winfried.jpg&amp;h=240&amp;w=160&amp;zc=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627981"/>
            <a:ext cx="31496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4428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Michael </a:t>
            </a:r>
            <a:r>
              <a:rPr lang="cs-CZ" dirty="0" err="1" smtClean="0"/>
              <a:t>Kirby</a:t>
            </a:r>
            <a:endParaRPr lang="cs-CZ" dirty="0"/>
          </a:p>
        </p:txBody>
      </p:sp>
      <p:pic>
        <p:nvPicPr>
          <p:cNvPr id="7170" name="Picture 2" descr="http://d202m5krfqbpi5.cloudfront.net/books/1206153201l/307620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089902"/>
            <a:ext cx="3465742" cy="513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065" y="1030026"/>
            <a:ext cx="3265161" cy="423651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165600" y="1612901"/>
            <a:ext cx="384746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Podle Michaela </a:t>
            </a:r>
            <a:r>
              <a:rPr lang="cs-CZ" dirty="0" err="1" smtClean="0"/>
              <a:t>Kirbyho</a:t>
            </a:r>
            <a:r>
              <a:rPr lang="cs-CZ" dirty="0" smtClean="0"/>
              <a:t> může </a:t>
            </a:r>
            <a:r>
              <a:rPr lang="cs-CZ" dirty="0"/>
              <a:t>být happening popsán jako 1) forma </a:t>
            </a:r>
            <a:r>
              <a:rPr lang="cs-CZ" dirty="0" smtClean="0"/>
              <a:t>divadla a slučující</a:t>
            </a:r>
            <a:r>
              <a:rPr lang="cs-CZ" dirty="0"/>
              <a:t>, 2) rozličné prvky</a:t>
            </a:r>
          </a:p>
          <a:p>
            <a:r>
              <a:rPr lang="cs-CZ" dirty="0" smtClean="0"/>
              <a:t>v </a:t>
            </a:r>
            <a:r>
              <a:rPr lang="cs-CZ" dirty="0"/>
              <a:t>3) </a:t>
            </a:r>
            <a:r>
              <a:rPr lang="cs-CZ" dirty="0" smtClean="0"/>
              <a:t>nematicové performanci, organizované </a:t>
            </a:r>
            <a:r>
              <a:rPr lang="cs-CZ" dirty="0"/>
              <a:t>v</a:t>
            </a:r>
          </a:p>
          <a:p>
            <a:r>
              <a:rPr lang="cs-CZ" dirty="0" smtClean="0"/>
              <a:t>4)kompartmentační struktuře. Kompartmentace v</a:t>
            </a:r>
            <a:endParaRPr lang="cs-CZ" dirty="0"/>
          </a:p>
          <a:p>
            <a:r>
              <a:rPr lang="cs-CZ" dirty="0" err="1"/>
              <a:t>Kirbyho</a:t>
            </a:r>
            <a:r>
              <a:rPr lang="cs-CZ" dirty="0"/>
              <a:t> pojetí znamená </a:t>
            </a:r>
            <a:r>
              <a:rPr lang="cs-CZ" dirty="0" smtClean="0"/>
              <a:t>nekoordinovaný vývoj </a:t>
            </a:r>
            <a:r>
              <a:rPr lang="cs-CZ" dirty="0"/>
              <a:t>jednotlivých prvků </a:t>
            </a:r>
            <a:r>
              <a:rPr lang="cs-CZ" dirty="0" err="1"/>
              <a:t>arteaktu</a:t>
            </a:r>
            <a:r>
              <a:rPr lang="cs-CZ" dirty="0"/>
              <a:t> </a:t>
            </a:r>
            <a:r>
              <a:rPr lang="cs-CZ" dirty="0" smtClean="0"/>
              <a:t>který </a:t>
            </a:r>
            <a:r>
              <a:rPr lang="cs-CZ" dirty="0"/>
              <a:t>je </a:t>
            </a:r>
            <a:r>
              <a:rPr lang="cs-CZ" dirty="0" smtClean="0"/>
              <a:t>teleologický, ale </a:t>
            </a:r>
            <a:r>
              <a:rPr lang="cs-CZ" dirty="0"/>
              <a:t>žádná </a:t>
            </a:r>
            <a:r>
              <a:rPr lang="cs-CZ" dirty="0" smtClean="0"/>
              <a:t>ze složek </a:t>
            </a:r>
            <a:r>
              <a:rPr lang="cs-CZ" dirty="0"/>
              <a:t>není nadřazena </a:t>
            </a:r>
            <a:r>
              <a:rPr lang="cs-CZ" dirty="0" smtClean="0"/>
              <a:t>ostatním..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066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Richard </a:t>
            </a:r>
            <a:r>
              <a:rPr lang="cs-CZ" dirty="0" err="1" smtClean="0"/>
              <a:t>Kostelanetz</a:t>
            </a:r>
            <a:endParaRPr lang="cs-CZ" dirty="0"/>
          </a:p>
        </p:txBody>
      </p:sp>
      <p:pic>
        <p:nvPicPr>
          <p:cNvPr id="20482" name="Picture 2" descr="https://pbs.twimg.com/profile_images/1994404071/Richard-Kostelanetz-Artist-Leonid-Drozner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" r="-475" b="19721"/>
          <a:stretch/>
        </p:blipFill>
        <p:spPr bwMode="auto">
          <a:xfrm>
            <a:off x="411481" y="1931435"/>
            <a:ext cx="4203090" cy="364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verysmallkitchen.files.wordpress.com/2010/04/foreman6-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0" y="1931436"/>
            <a:ext cx="2372360" cy="177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673600" y="1931436"/>
            <a:ext cx="4521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/>
              <a:t>Richard </a:t>
            </a:r>
            <a:r>
              <a:rPr lang="cs-CZ" sz="2000" dirty="0" err="1" smtClean="0"/>
              <a:t>Kostelanetz</a:t>
            </a:r>
            <a:r>
              <a:rPr lang="cs-CZ" sz="2000" dirty="0"/>
              <a:t> </a:t>
            </a:r>
            <a:r>
              <a:rPr lang="cs-CZ" sz="2000" dirty="0" smtClean="0"/>
              <a:t>ve </a:t>
            </a:r>
            <a:r>
              <a:rPr lang="cs-CZ" sz="2000" dirty="0"/>
              <a:t>své teorii evropský vývoj přehlíží a fixuje se na dění ve Spojených </a:t>
            </a:r>
          </a:p>
          <a:p>
            <a:pPr algn="just"/>
            <a:r>
              <a:rPr lang="cs-CZ" sz="2000" dirty="0" smtClean="0"/>
              <a:t>státech</a:t>
            </a:r>
            <a:r>
              <a:rPr lang="cs-CZ" sz="2000" dirty="0"/>
              <a:t>. </a:t>
            </a:r>
            <a:r>
              <a:rPr lang="cs-CZ" sz="2000" dirty="0" smtClean="0"/>
              <a:t>V teorii </a:t>
            </a:r>
            <a:r>
              <a:rPr lang="cs-CZ" sz="2000" dirty="0"/>
              <a:t>akčních umění </a:t>
            </a:r>
            <a:r>
              <a:rPr lang="cs-CZ" sz="2000" dirty="0" smtClean="0"/>
              <a:t>rozeznává </a:t>
            </a:r>
            <a:r>
              <a:rPr lang="cs-CZ" sz="2000" dirty="0"/>
              <a:t>1) </a:t>
            </a:r>
            <a:r>
              <a:rPr lang="cs-CZ" sz="2000" dirty="0" smtClean="0"/>
              <a:t>čisté Happeningy-„</a:t>
            </a:r>
            <a:r>
              <a:rPr lang="cs-CZ" sz="2000" dirty="0" err="1"/>
              <a:t>pure</a:t>
            </a:r>
            <a:r>
              <a:rPr lang="cs-CZ" sz="2000" dirty="0"/>
              <a:t> </a:t>
            </a:r>
            <a:r>
              <a:rPr lang="cs-CZ" sz="2000" dirty="0" err="1"/>
              <a:t>happenings</a:t>
            </a:r>
            <a:r>
              <a:rPr lang="cs-CZ" sz="2000" dirty="0"/>
              <a:t>“, 2) jevištní </a:t>
            </a:r>
            <a:r>
              <a:rPr lang="cs-CZ" sz="2000" dirty="0" smtClean="0"/>
              <a:t>happeningy-„</a:t>
            </a:r>
            <a:r>
              <a:rPr lang="cs-CZ" sz="2000" dirty="0" err="1"/>
              <a:t>staged</a:t>
            </a:r>
            <a:r>
              <a:rPr lang="cs-CZ" sz="2000" dirty="0"/>
              <a:t> </a:t>
            </a:r>
            <a:r>
              <a:rPr lang="cs-CZ" sz="2000" dirty="0" err="1"/>
              <a:t>happenings</a:t>
            </a:r>
            <a:r>
              <a:rPr lang="cs-CZ" sz="2000" dirty="0"/>
              <a:t>“, 3) jevištní </a:t>
            </a:r>
            <a:r>
              <a:rPr lang="cs-CZ" sz="2000" dirty="0" smtClean="0"/>
              <a:t>performanc</a:t>
            </a:r>
            <a:r>
              <a:rPr lang="cs-CZ" sz="2000" dirty="0"/>
              <a:t>e</a:t>
            </a:r>
            <a:r>
              <a:rPr lang="cs-CZ" sz="2000" dirty="0" smtClean="0"/>
              <a:t>-„</a:t>
            </a:r>
            <a:r>
              <a:rPr lang="cs-CZ" sz="2000" dirty="0" err="1"/>
              <a:t>staged</a:t>
            </a:r>
            <a:r>
              <a:rPr lang="cs-CZ" sz="2000" dirty="0"/>
              <a:t> </a:t>
            </a:r>
            <a:r>
              <a:rPr lang="cs-CZ" sz="2000" dirty="0" err="1" smtClean="0"/>
              <a:t>performances</a:t>
            </a:r>
            <a:r>
              <a:rPr lang="cs-CZ" sz="2000" dirty="0"/>
              <a:t>“ a 4) </a:t>
            </a:r>
            <a:r>
              <a:rPr lang="cs-CZ" sz="2000" dirty="0" smtClean="0"/>
              <a:t>kinetické </a:t>
            </a:r>
            <a:r>
              <a:rPr lang="cs-CZ" sz="2000" dirty="0" err="1" smtClean="0"/>
              <a:t>environment</a:t>
            </a:r>
            <a:r>
              <a:rPr lang="cs-CZ" sz="2000" dirty="0" smtClean="0"/>
              <a:t>-„</a:t>
            </a:r>
            <a:r>
              <a:rPr lang="cs-CZ" sz="2000" dirty="0" err="1"/>
              <a:t>kinetic</a:t>
            </a:r>
            <a:r>
              <a:rPr lang="cs-CZ" sz="2000" dirty="0"/>
              <a:t> </a:t>
            </a:r>
            <a:r>
              <a:rPr lang="cs-CZ" sz="2000" dirty="0" err="1"/>
              <a:t>environments</a:t>
            </a:r>
            <a:r>
              <a:rPr lang="cs-CZ" sz="2000" dirty="0" smtClean="0"/>
              <a:t>“.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8278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cs-CZ" sz="2400" dirty="0" smtClean="0"/>
              <a:t>IGOR ZHOŘ,  JINDŘICH CHALUPECKÝ a PAVLÍNA MORGANOVÁ </a:t>
            </a:r>
            <a:r>
              <a:rPr lang="cs-CZ" sz="2400" dirty="0"/>
              <a:t/>
            </a:r>
            <a:br>
              <a:rPr lang="cs-CZ" sz="2400" dirty="0"/>
            </a:br>
            <a:endParaRPr lang="cs-CZ" sz="2400" dirty="0"/>
          </a:p>
        </p:txBody>
      </p:sp>
      <p:pic>
        <p:nvPicPr>
          <p:cNvPr id="21506" name="Picture 2" descr="http://www.muni.cz/media/photo_src?photo=2155&amp;size=h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21" y="1416605"/>
            <a:ext cx="3905191" cy="25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www.slovnikceskeliteratury.cz/getImage.jsp?docid=389&amp;thmb&amp;id=1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4" y="1442974"/>
            <a:ext cx="3079115" cy="431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Kurátorka Pavlína Morganová připravila v Domě umění výstavu Začátek století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351" y="1442974"/>
            <a:ext cx="4272900" cy="284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54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Kruh se uzavírá: od happeningu zpět k divadlu: performance</a:t>
            </a:r>
            <a:br>
              <a:rPr lang="cs-CZ" dirty="0"/>
            </a:b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 dirty="0" smtClean="0"/>
              <a:t>Zhruba od 70. let se happening v rámci akčních umění </a:t>
            </a:r>
            <a:r>
              <a:rPr lang="cs-CZ" b="1" u="sng" dirty="0" smtClean="0"/>
              <a:t>větví </a:t>
            </a:r>
            <a:r>
              <a:rPr lang="cs-CZ" dirty="0" smtClean="0"/>
              <a:t>na několik vývojových linií:</a:t>
            </a:r>
          </a:p>
          <a:p>
            <a:pPr lvl="1"/>
            <a:r>
              <a:rPr lang="cs-CZ" dirty="0" smtClean="0"/>
              <a:t>Performance art</a:t>
            </a:r>
          </a:p>
          <a:p>
            <a:pPr lvl="1"/>
            <a:r>
              <a:rPr lang="cs-CZ" dirty="0" smtClean="0"/>
              <a:t>Body art</a:t>
            </a:r>
          </a:p>
          <a:p>
            <a:pPr lvl="1"/>
            <a:r>
              <a:rPr lang="cs-CZ" dirty="0" err="1" smtClean="0"/>
              <a:t>Flash</a:t>
            </a:r>
            <a:r>
              <a:rPr lang="cs-CZ" dirty="0" smtClean="0"/>
              <a:t> </a:t>
            </a:r>
            <a:r>
              <a:rPr lang="cs-CZ" dirty="0" err="1" smtClean="0"/>
              <a:t>mobs</a:t>
            </a:r>
            <a:r>
              <a:rPr lang="cs-CZ" dirty="0" smtClean="0"/>
              <a:t> (náhlé davy)</a:t>
            </a:r>
          </a:p>
          <a:p>
            <a:pPr lvl="1"/>
            <a:r>
              <a:rPr lang="cs-CZ" dirty="0" smtClean="0"/>
              <a:t>Reality </a:t>
            </a:r>
            <a:r>
              <a:rPr lang="cs-CZ" dirty="0" err="1" smtClean="0"/>
              <a:t>hack</a:t>
            </a:r>
            <a:r>
              <a:rPr lang="cs-CZ" dirty="0" smtClean="0"/>
              <a:t> (narušení skutečnosti)</a:t>
            </a:r>
          </a:p>
          <a:p>
            <a:pPr lvl="1"/>
            <a:r>
              <a:rPr lang="cs-CZ" dirty="0" err="1" smtClean="0"/>
              <a:t>Site</a:t>
            </a:r>
            <a:r>
              <a:rPr lang="cs-CZ" dirty="0" smtClean="0"/>
              <a:t> </a:t>
            </a:r>
            <a:r>
              <a:rPr lang="cs-CZ" dirty="0" err="1" smtClean="0"/>
              <a:t>specific</a:t>
            </a:r>
            <a:endParaRPr lang="cs-CZ" dirty="0" smtClean="0"/>
          </a:p>
          <a:p>
            <a:pPr lvl="1"/>
            <a:r>
              <a:rPr lang="cs-CZ" dirty="0" smtClean="0"/>
              <a:t>videoart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80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Caspar</a:t>
            </a:r>
            <a:r>
              <a:rPr lang="cs-CZ" dirty="0" smtClean="0"/>
              <a:t> </a:t>
            </a:r>
            <a:r>
              <a:rPr lang="cs-CZ" dirty="0" err="1" smtClean="0"/>
              <a:t>david</a:t>
            </a:r>
            <a:r>
              <a:rPr lang="cs-CZ" dirty="0" smtClean="0"/>
              <a:t> </a:t>
            </a:r>
            <a:r>
              <a:rPr lang="cs-CZ" dirty="0" err="1" smtClean="0"/>
              <a:t>friedrich</a:t>
            </a:r>
            <a:r>
              <a:rPr lang="cs-CZ" dirty="0" smtClean="0"/>
              <a:t>, Mnich u moře (</a:t>
            </a:r>
            <a:r>
              <a:rPr lang="en-US" dirty="0" smtClean="0"/>
              <a:t>1809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77" y="1773606"/>
            <a:ext cx="7699419" cy="491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0995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Performance art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1"/>
            <a:r>
              <a:rPr lang="cs-CZ" dirty="0" smtClean="0"/>
              <a:t>Vídeňský akcionismus</a:t>
            </a:r>
          </a:p>
          <a:p>
            <a:pPr lvl="1"/>
            <a:r>
              <a:rPr lang="cs-CZ" dirty="0" err="1" smtClean="0"/>
              <a:t>Laurie</a:t>
            </a:r>
            <a:r>
              <a:rPr lang="cs-CZ" dirty="0" smtClean="0"/>
              <a:t> </a:t>
            </a:r>
            <a:r>
              <a:rPr lang="cs-CZ" dirty="0"/>
              <a:t>Anderson</a:t>
            </a:r>
          </a:p>
          <a:p>
            <a:pPr lvl="1"/>
            <a:r>
              <a:rPr lang="cs-CZ" dirty="0"/>
              <a:t>Marina </a:t>
            </a:r>
            <a:r>
              <a:rPr lang="cs-CZ" dirty="0" err="1"/>
              <a:t>Abramović</a:t>
            </a:r>
            <a:endParaRPr lang="cs-CZ" dirty="0"/>
          </a:p>
          <a:p>
            <a:pPr lvl="1"/>
            <a:r>
              <a:rPr lang="cs-CZ" dirty="0" smtClean="0"/>
              <a:t>Franko </a:t>
            </a:r>
            <a:r>
              <a:rPr lang="cs-CZ" dirty="0"/>
              <a:t>B.</a:t>
            </a:r>
          </a:p>
          <a:p>
            <a:pPr lvl="1"/>
            <a:r>
              <a:rPr lang="cs-CZ" dirty="0"/>
              <a:t>Ron </a:t>
            </a:r>
            <a:r>
              <a:rPr lang="cs-CZ" dirty="0" err="1"/>
              <a:t>Athey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42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Vídeňský akcionismus / </a:t>
            </a:r>
            <a:r>
              <a:rPr lang="cs-CZ" dirty="0" err="1" smtClean="0"/>
              <a:t>Wiener</a:t>
            </a:r>
            <a:r>
              <a:rPr lang="cs-CZ" dirty="0" smtClean="0"/>
              <a:t> </a:t>
            </a:r>
            <a:r>
              <a:rPr lang="cs-CZ" dirty="0" err="1" smtClean="0"/>
              <a:t>Aktionismus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Rakouské hnutí aktivní v letech 1960 – 1971</a:t>
            </a:r>
          </a:p>
          <a:p>
            <a:r>
              <a:rPr lang="cs-CZ" dirty="0" smtClean="0"/>
              <a:t>Jejich akce přecházely vznik performance art</a:t>
            </a:r>
          </a:p>
          <a:p>
            <a:r>
              <a:rPr lang="cs-CZ" dirty="0" smtClean="0"/>
              <a:t>Nahota, násilí, destrukce, automutilace</a:t>
            </a:r>
          </a:p>
          <a:p>
            <a:r>
              <a:rPr lang="cs-CZ" dirty="0" err="1" smtClean="0"/>
              <a:t>Günter</a:t>
            </a:r>
            <a:r>
              <a:rPr lang="cs-CZ" dirty="0" smtClean="0"/>
              <a:t> Brus</a:t>
            </a:r>
          </a:p>
          <a:p>
            <a:r>
              <a:rPr lang="cs-CZ" dirty="0" smtClean="0"/>
              <a:t>Otto </a:t>
            </a:r>
            <a:r>
              <a:rPr lang="cs-CZ" dirty="0" err="1" smtClean="0"/>
              <a:t>Mühl</a:t>
            </a:r>
            <a:endParaRPr lang="cs-CZ" dirty="0" smtClean="0"/>
          </a:p>
          <a:p>
            <a:r>
              <a:rPr lang="cs-CZ" dirty="0" smtClean="0"/>
              <a:t>Hermann </a:t>
            </a:r>
            <a:r>
              <a:rPr lang="cs-CZ" dirty="0" err="1" smtClean="0"/>
              <a:t>Nitsch</a:t>
            </a:r>
            <a:endParaRPr lang="cs-CZ" dirty="0" smtClean="0"/>
          </a:p>
          <a:p>
            <a:r>
              <a:rPr lang="cs-CZ" dirty="0" smtClean="0"/>
              <a:t>Rudolf </a:t>
            </a:r>
            <a:r>
              <a:rPr lang="cs-CZ" dirty="0" err="1"/>
              <a:t>Schwarzkogler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097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" r="1962"/>
          <a:stretch/>
        </p:blipFill>
        <p:spPr bwMode="auto">
          <a:xfrm>
            <a:off x="1696682" y="482642"/>
            <a:ext cx="8798010" cy="584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2634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http://www.vienna-unwrapped.com/images/vienna_art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4" y="1007751"/>
            <a:ext cx="6727825" cy="476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075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i="1" dirty="0"/>
              <a:t>Svou uměleckou tvorbou (formou oddání se životu) na sebe beru to, co se zdá být negativním, perverzním a obscénním chtíčem a obětní hysterií, která z něj vychází, abych vás ušetřil ponížení a hanby sestupu do extrému</a:t>
            </a:r>
            <a:r>
              <a:rPr lang="cs-CZ" i="1" dirty="0" smtClean="0"/>
              <a:t>.</a:t>
            </a:r>
            <a:r>
              <a:rPr lang="cs-CZ" dirty="0" smtClean="0"/>
              <a:t>“</a:t>
            </a:r>
          </a:p>
          <a:p>
            <a:pPr marL="0" indent="0">
              <a:buNone/>
            </a:pPr>
            <a:r>
              <a:rPr lang="cs-CZ" dirty="0" smtClean="0"/>
              <a:t>Hermann </a:t>
            </a:r>
            <a:r>
              <a:rPr lang="cs-CZ" dirty="0" err="1" smtClean="0"/>
              <a:t>nitsch</a:t>
            </a:r>
            <a:r>
              <a:rPr lang="cs-CZ" dirty="0" smtClean="0"/>
              <a:t>, krvavé varhany, 1962</a:t>
            </a:r>
          </a:p>
          <a:p>
            <a:pPr marL="0" indent="0">
              <a:buNone/>
            </a:pPr>
            <a:r>
              <a:rPr lang="en-US" dirty="0" smtClean="0"/>
              <a:t>„</a:t>
            </a:r>
            <a:r>
              <a:rPr lang="cs-CZ" dirty="0" smtClean="0"/>
              <a:t>Degradace ženského těla, degradace </a:t>
            </a:r>
            <a:r>
              <a:rPr lang="cs-CZ" dirty="0" err="1" smtClean="0"/>
              <a:t>venuše</a:t>
            </a:r>
            <a:r>
              <a:rPr lang="en-US" dirty="0" smtClean="0"/>
              <a:t>"  1963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75793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Konfrontace diváka s násilím a brutalitou</a:t>
            </a:r>
          </a:p>
          <a:p>
            <a:r>
              <a:rPr lang="cs-CZ" dirty="0" smtClean="0"/>
              <a:t>„</a:t>
            </a:r>
            <a:r>
              <a:rPr lang="cs-CZ" dirty="0"/>
              <a:t>Kult sexuálního těla a koncept umění plný exprese, primitivního sexuálního chtíče, násilí a nenávisti vůči tělu.“</a:t>
            </a:r>
          </a:p>
          <a:p>
            <a:r>
              <a:rPr lang="en-US" dirty="0" smtClean="0"/>
              <a:t>„</a:t>
            </a:r>
            <a:r>
              <a:rPr lang="cs-CZ" dirty="0" smtClean="0"/>
              <a:t>Vídeňský akcionismus nikdy nebyl skupinou. Šlo jen o několik umělců, kteří reagovali na podněty s nimiž se setkávali ve stejném období, a na něž reagovali podobnými prostředky a výsledky.“ Hermann </a:t>
            </a:r>
            <a:r>
              <a:rPr lang="cs-CZ" dirty="0" err="1" smtClean="0"/>
              <a:t>nitsch</a:t>
            </a:r>
            <a:endParaRPr lang="cs-CZ" dirty="0" smtClean="0"/>
          </a:p>
          <a:p>
            <a:r>
              <a:rPr lang="cs-CZ" dirty="0"/>
              <a:t>"</a:t>
            </a:r>
            <a:r>
              <a:rPr lang="cs-CZ" dirty="0" err="1"/>
              <a:t>Destruction</a:t>
            </a:r>
            <a:r>
              <a:rPr lang="cs-CZ" dirty="0"/>
              <a:t> in Art </a:t>
            </a:r>
            <a:r>
              <a:rPr lang="cs-CZ" dirty="0" smtClean="0"/>
              <a:t>Symposium“, 1966 v </a:t>
            </a:r>
            <a:r>
              <a:rPr lang="cs-CZ" dirty="0" err="1" smtClean="0"/>
              <a:t>londýně</a:t>
            </a:r>
            <a:r>
              <a:rPr lang="cs-CZ" dirty="0" smtClean="0"/>
              <a:t> – </a:t>
            </a:r>
            <a:r>
              <a:rPr lang="cs-CZ" dirty="0" err="1" smtClean="0"/>
              <a:t>akcionisté</a:t>
            </a:r>
            <a:r>
              <a:rPr lang="cs-CZ" dirty="0" smtClean="0"/>
              <a:t> se poprvé setkali s členy fluxu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22319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err="1" smtClean="0"/>
              <a:t>Gunter</a:t>
            </a:r>
            <a:r>
              <a:rPr lang="cs-CZ" dirty="0" smtClean="0"/>
              <a:t> brus si v roce 1968 odseděl 6 měsíců za hanobení státních symbolů – bylo to za akci, v níž onanoval, pomazával se vlastními výkaly a zpíval rakouskou státní hymnu</a:t>
            </a:r>
          </a:p>
          <a:p>
            <a:r>
              <a:rPr lang="cs-CZ" dirty="0" smtClean="0"/>
              <a:t>Otto </a:t>
            </a:r>
            <a:r>
              <a:rPr lang="cs-CZ" dirty="0" err="1" smtClean="0"/>
              <a:t>M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cs-CZ" dirty="0" err="1" smtClean="0"/>
              <a:t>hl</a:t>
            </a:r>
            <a:r>
              <a:rPr lang="cs-CZ" dirty="0" smtClean="0"/>
              <a:t> seděl 1 měsíc za akci „umění a revoluce“ z roku 1968</a:t>
            </a:r>
          </a:p>
          <a:p>
            <a:r>
              <a:rPr lang="cs-CZ" dirty="0" smtClean="0"/>
              <a:t>Spolupracovala s nimi </a:t>
            </a:r>
            <a:r>
              <a:rPr lang="cs-CZ" dirty="0" err="1" smtClean="0"/>
              <a:t>valie</a:t>
            </a:r>
            <a:r>
              <a:rPr lang="cs-CZ" dirty="0" smtClean="0"/>
              <a:t> export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36388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Vídeňský akcionismus: Otto </a:t>
            </a:r>
            <a:r>
              <a:rPr lang="cs-CZ" dirty="0" err="1" smtClean="0"/>
              <a:t>M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Ühl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www.ubu.com/film/muehl_motorische.html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05000" y="27670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42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Otto </a:t>
            </a:r>
            <a:r>
              <a:rPr lang="cs-CZ" dirty="0" err="1" smtClean="0"/>
              <a:t>M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Ühl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www.youtube.com/watch?v=8xs5wiLbQZA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1026" name="Picture 2" descr="http://artforum.com/uploads/upload.000/id20476/preview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606" y="2777308"/>
            <a:ext cx="4844162" cy="378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46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lvl="2">
              <a:spcBef>
                <a:spcPts val="1000"/>
              </a:spcBef>
            </a:pPr>
            <a:r>
              <a:rPr lang="cs-CZ" dirty="0" smtClean="0"/>
              <a:t>Marina </a:t>
            </a:r>
            <a:r>
              <a:rPr lang="cs-CZ" dirty="0" err="1" smtClean="0"/>
              <a:t>abramovi</a:t>
            </a: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Ć</a:t>
            </a:r>
            <a:r>
              <a:rPr lang="cs-CZ" dirty="0" smtClean="0"/>
              <a:t> a </a:t>
            </a:r>
            <a:r>
              <a:rPr lang="cs-CZ" dirty="0" err="1" smtClean="0"/>
              <a:t>ulay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http://www.ubu.com/film/abramovic_four.html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479" y="1856835"/>
            <a:ext cx="7310415" cy="486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5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Emil </a:t>
            </a:r>
            <a:r>
              <a:rPr lang="cs-CZ" dirty="0" err="1" smtClean="0"/>
              <a:t>Nolde</a:t>
            </a:r>
            <a:r>
              <a:rPr lang="cs-CZ" dirty="0" smtClean="0"/>
              <a:t>, </a:t>
            </a:r>
            <a:r>
              <a:rPr lang="cs-CZ" dirty="0" err="1"/>
              <a:t>Vierwaldstätter</a:t>
            </a:r>
            <a:r>
              <a:rPr lang="cs-CZ" dirty="0"/>
              <a:t> </a:t>
            </a:r>
            <a:r>
              <a:rPr lang="cs-CZ" dirty="0" err="1"/>
              <a:t>See</a:t>
            </a:r>
            <a:r>
              <a:rPr lang="cs-CZ" dirty="0"/>
              <a:t>, 1930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5963"/>
            <a:ext cx="60960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5278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99" y="569353"/>
            <a:ext cx="8886825" cy="594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7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865" y="214645"/>
            <a:ext cx="8110067" cy="664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Franko B.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753762" y="3311611"/>
            <a:ext cx="10523838" cy="2479588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480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433" y="243703"/>
            <a:ext cx="6268508" cy="626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8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9775" y="0"/>
            <a:ext cx="10364451" cy="930883"/>
          </a:xfrm>
        </p:spPr>
        <p:txBody>
          <a:bodyPr/>
          <a:lstStyle/>
          <a:p>
            <a:r>
              <a:rPr lang="cs-CZ" dirty="0" smtClean="0"/>
              <a:t>Ron </a:t>
            </a:r>
            <a:r>
              <a:rPr lang="cs-CZ" dirty="0" err="1" smtClean="0"/>
              <a:t>athey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511" y="673100"/>
            <a:ext cx="9078351" cy="60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18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://2.bp.blogspot.com/-APjLPrD3k7w/TjAwusM6eQI/AAAAAAAAAE8/bF6M4q0ciB0/s640/Sebastian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82" y="201066"/>
            <a:ext cx="3537497" cy="646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128" y="419100"/>
            <a:ext cx="4003872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132" y="2032000"/>
            <a:ext cx="3742267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00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www.youtube.com/watch?v=NQzI9oVOcT4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29588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výběrová 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dirty="0"/>
              <a:t>DIEDERICHS, Joachim. </a:t>
            </a:r>
            <a:r>
              <a:rPr lang="cs-CZ" i="1" dirty="0"/>
              <a:t>Allan </a:t>
            </a:r>
            <a:r>
              <a:rPr lang="cs-CZ" i="1" dirty="0" err="1"/>
              <a:t>Kaprow</a:t>
            </a:r>
            <a:r>
              <a:rPr lang="cs-CZ" dirty="0"/>
              <a:t>. </a:t>
            </a:r>
            <a:r>
              <a:rPr lang="cs-CZ" dirty="0" err="1"/>
              <a:t>Bochum</a:t>
            </a:r>
            <a:r>
              <a:rPr lang="cs-CZ" dirty="0"/>
              <a:t>: J. </a:t>
            </a:r>
            <a:r>
              <a:rPr lang="cs-CZ" dirty="0" err="1"/>
              <a:t>Diederichs</a:t>
            </a:r>
            <a:r>
              <a:rPr lang="cs-CZ" dirty="0"/>
              <a:t>, 1975, 190 s</a:t>
            </a:r>
            <a:r>
              <a:rPr lang="cs-CZ" dirty="0" smtClean="0"/>
              <a:t>.</a:t>
            </a:r>
          </a:p>
          <a:p>
            <a:r>
              <a:rPr lang="cs-CZ" dirty="0"/>
              <a:t>VOSTELL, Wolf, Markus HEINZELMANN a José Antonio AGUNDEZ GARCÍA. </a:t>
            </a:r>
            <a:r>
              <a:rPr lang="cs-CZ" i="1" dirty="0" err="1"/>
              <a:t>Das</a:t>
            </a:r>
            <a:r>
              <a:rPr lang="cs-CZ" i="1" dirty="0"/>
              <a:t> </a:t>
            </a:r>
            <a:r>
              <a:rPr lang="cs-CZ" i="1" dirty="0" err="1"/>
              <a:t>Theater</a:t>
            </a:r>
            <a:r>
              <a:rPr lang="cs-CZ" i="1" dirty="0"/>
              <a:t> </a:t>
            </a:r>
            <a:r>
              <a:rPr lang="cs-CZ" i="1" dirty="0" err="1"/>
              <a:t>ist</a:t>
            </a:r>
            <a:r>
              <a:rPr lang="cs-CZ" i="1" dirty="0"/>
              <a:t> </a:t>
            </a:r>
            <a:r>
              <a:rPr lang="cs-CZ" i="1" dirty="0" err="1"/>
              <a:t>auf</a:t>
            </a:r>
            <a:r>
              <a:rPr lang="cs-CZ" i="1" dirty="0"/>
              <a:t> der </a:t>
            </a:r>
            <a:r>
              <a:rPr lang="cs-CZ" i="1" dirty="0" err="1"/>
              <a:t>Strasse</a:t>
            </a:r>
            <a:r>
              <a:rPr lang="cs-CZ" i="1" dirty="0"/>
              <a:t>: </a:t>
            </a:r>
            <a:r>
              <a:rPr lang="cs-CZ" i="1" dirty="0" err="1"/>
              <a:t>die</a:t>
            </a:r>
            <a:r>
              <a:rPr lang="cs-CZ" i="1" dirty="0"/>
              <a:t> </a:t>
            </a:r>
            <a:r>
              <a:rPr lang="cs-CZ" i="1" dirty="0" err="1"/>
              <a:t>Happenings</a:t>
            </a:r>
            <a:r>
              <a:rPr lang="cs-CZ" i="1" dirty="0"/>
              <a:t> von Wolf </a:t>
            </a:r>
            <a:r>
              <a:rPr lang="cs-CZ" i="1" dirty="0" err="1"/>
              <a:t>Vostell</a:t>
            </a:r>
            <a:r>
              <a:rPr lang="cs-CZ" i="1" dirty="0"/>
              <a:t> = El </a:t>
            </a:r>
            <a:r>
              <a:rPr lang="cs-CZ" i="1" dirty="0" err="1"/>
              <a:t>teatro</a:t>
            </a:r>
            <a:r>
              <a:rPr lang="cs-CZ" i="1" dirty="0"/>
              <a:t> </a:t>
            </a:r>
            <a:r>
              <a:rPr lang="cs-CZ" i="1" dirty="0" err="1"/>
              <a:t>esta</a:t>
            </a:r>
            <a:r>
              <a:rPr lang="cs-CZ" i="1" dirty="0"/>
              <a:t>́ en la </a:t>
            </a:r>
            <a:r>
              <a:rPr lang="cs-CZ" i="1" dirty="0" err="1"/>
              <a:t>calla</a:t>
            </a:r>
            <a:r>
              <a:rPr lang="cs-CZ" i="1" dirty="0"/>
              <a:t> : los </a:t>
            </a:r>
            <a:r>
              <a:rPr lang="cs-CZ" i="1" dirty="0" err="1"/>
              <a:t>Happenings</a:t>
            </a:r>
            <a:r>
              <a:rPr lang="cs-CZ" i="1" dirty="0"/>
              <a:t> de Wolf </a:t>
            </a:r>
            <a:r>
              <a:rPr lang="cs-CZ" i="1" dirty="0" err="1"/>
              <a:t>Vostell</a:t>
            </a:r>
            <a:r>
              <a:rPr lang="cs-CZ" dirty="0"/>
              <a:t>. </a:t>
            </a:r>
            <a:r>
              <a:rPr lang="cs-CZ" dirty="0" err="1"/>
              <a:t>Bielefeld</a:t>
            </a:r>
            <a:r>
              <a:rPr lang="cs-CZ" dirty="0"/>
              <a:t>: Kerber, 2010, 344 p. Kerber art. ISBN 38-667-8431-7.</a:t>
            </a:r>
          </a:p>
          <a:p>
            <a:r>
              <a:rPr lang="cs-CZ" dirty="0"/>
              <a:t>NÖTH, Winfried. </a:t>
            </a:r>
            <a:r>
              <a:rPr lang="cs-CZ" dirty="0" err="1"/>
              <a:t>Strukturen</a:t>
            </a:r>
            <a:r>
              <a:rPr lang="cs-CZ" dirty="0"/>
              <a:t> des </a:t>
            </a:r>
            <a:r>
              <a:rPr lang="cs-CZ" dirty="0" err="1"/>
              <a:t>Happenings</a:t>
            </a:r>
            <a:r>
              <a:rPr lang="cs-CZ" dirty="0"/>
              <a:t>. New York/</a:t>
            </a:r>
            <a:r>
              <a:rPr lang="cs-CZ" dirty="0" err="1"/>
              <a:t>Hildesheim</a:t>
            </a:r>
            <a:r>
              <a:rPr lang="cs-CZ" dirty="0"/>
              <a:t>: Georg </a:t>
            </a:r>
            <a:r>
              <a:rPr lang="cs-CZ" dirty="0" err="1"/>
              <a:t>Olms</a:t>
            </a:r>
            <a:r>
              <a:rPr lang="cs-CZ" dirty="0"/>
              <a:t> </a:t>
            </a:r>
            <a:r>
              <a:rPr lang="cs-CZ" dirty="0" err="1"/>
              <a:t>Verlag</a:t>
            </a:r>
            <a:r>
              <a:rPr lang="cs-CZ" dirty="0"/>
              <a:t>, 1972, 271 p. ISBN 34-870-4293-2.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506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cs-CZ" dirty="0"/>
              <a:t>FLYNT, Henry, La Monte YOUNG. </a:t>
            </a:r>
            <a:r>
              <a:rPr lang="cs-CZ" i="1" dirty="0" err="1"/>
              <a:t>An</a:t>
            </a:r>
            <a:r>
              <a:rPr lang="cs-CZ" i="1" dirty="0"/>
              <a:t> </a:t>
            </a:r>
            <a:r>
              <a:rPr lang="cs-CZ" i="1" dirty="0" err="1"/>
              <a:t>Anthology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Chance</a:t>
            </a:r>
            <a:r>
              <a:rPr lang="cs-CZ" i="1" dirty="0"/>
              <a:t> </a:t>
            </a:r>
            <a:r>
              <a:rPr lang="cs-CZ" i="1" dirty="0" err="1"/>
              <a:t>Operations</a:t>
            </a:r>
            <a:r>
              <a:rPr lang="cs-CZ" dirty="0"/>
              <a:t>. New York: La Monte </a:t>
            </a:r>
            <a:r>
              <a:rPr lang="cs-CZ" dirty="0" err="1"/>
              <a:t>Young</a:t>
            </a:r>
            <a:r>
              <a:rPr lang="cs-CZ" dirty="0"/>
              <a:t> and Jackson Mac </a:t>
            </a:r>
            <a:r>
              <a:rPr lang="cs-CZ" dirty="0" err="1"/>
              <a:t>Law</a:t>
            </a:r>
            <a:r>
              <a:rPr lang="cs-CZ" dirty="0"/>
              <a:t>, 1963.</a:t>
            </a:r>
          </a:p>
          <a:p>
            <a:r>
              <a:rPr lang="cs-CZ" dirty="0"/>
              <a:t>HIGGINS, </a:t>
            </a:r>
            <a:r>
              <a:rPr lang="cs-CZ" dirty="0" err="1"/>
              <a:t>Dick</a:t>
            </a:r>
            <a:r>
              <a:rPr lang="cs-CZ" dirty="0"/>
              <a:t>.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Origin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Happening.</a:t>
            </a:r>
            <a:r>
              <a:rPr lang="cs-CZ" dirty="0"/>
              <a:t> </a:t>
            </a:r>
            <a:r>
              <a:rPr lang="cs-CZ" dirty="0" err="1"/>
              <a:t>American</a:t>
            </a:r>
            <a:r>
              <a:rPr lang="cs-CZ" dirty="0"/>
              <a:t> </a:t>
            </a:r>
            <a:r>
              <a:rPr lang="cs-CZ" dirty="0" err="1"/>
              <a:t>Speech</a:t>
            </a:r>
            <a:r>
              <a:rPr lang="cs-CZ" dirty="0"/>
              <a:t>, roč. 51, č. 3-4, podzim/zima 1976.</a:t>
            </a:r>
          </a:p>
          <a:p>
            <a:r>
              <a:rPr lang="cs-CZ" dirty="0"/>
              <a:t>KAPROW, Allan. </a:t>
            </a:r>
            <a:r>
              <a:rPr lang="cs-CZ" dirty="0" err="1"/>
              <a:t>Assemblage</a:t>
            </a:r>
            <a:r>
              <a:rPr lang="cs-CZ" dirty="0"/>
              <a:t>, </a:t>
            </a:r>
            <a:r>
              <a:rPr lang="cs-CZ" dirty="0" err="1"/>
              <a:t>environments</a:t>
            </a:r>
            <a:r>
              <a:rPr lang="cs-CZ" dirty="0"/>
              <a:t> &amp; </a:t>
            </a:r>
            <a:r>
              <a:rPr lang="cs-CZ" dirty="0" err="1"/>
              <a:t>happenings</a:t>
            </a:r>
            <a:r>
              <a:rPr lang="cs-CZ" dirty="0"/>
              <a:t> / text and design by Allan </a:t>
            </a:r>
            <a:r>
              <a:rPr lang="cs-CZ" dirty="0" err="1"/>
              <a:t>Kaprow</a:t>
            </a:r>
            <a:r>
              <a:rPr lang="cs-CZ" dirty="0"/>
              <a:t> ; </a:t>
            </a:r>
            <a:r>
              <a:rPr lang="cs-CZ" dirty="0" err="1"/>
              <a:t>wiith</a:t>
            </a:r>
            <a:r>
              <a:rPr lang="cs-CZ" dirty="0"/>
              <a:t> a </a:t>
            </a:r>
            <a:r>
              <a:rPr lang="cs-CZ" dirty="0" err="1"/>
              <a:t>selection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scenarios</a:t>
            </a:r>
            <a:r>
              <a:rPr lang="cs-CZ" dirty="0"/>
              <a:t> by: 9 </a:t>
            </a:r>
            <a:r>
              <a:rPr lang="cs-CZ" dirty="0" err="1"/>
              <a:t>Japanese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Gutai</a:t>
            </a:r>
            <a:r>
              <a:rPr lang="cs-CZ" dirty="0"/>
              <a:t> Group, Jean- Jacques </a:t>
            </a:r>
            <a:r>
              <a:rPr lang="cs-CZ" dirty="0" err="1"/>
              <a:t>Lebel</a:t>
            </a:r>
            <a:r>
              <a:rPr lang="cs-CZ" dirty="0"/>
              <a:t> ... [et al.]. </a:t>
            </a:r>
            <a:r>
              <a:rPr lang="cs-CZ" dirty="0" err="1"/>
              <a:t>Imprint</a:t>
            </a:r>
            <a:r>
              <a:rPr lang="cs-CZ" dirty="0"/>
              <a:t> New York : H.N. </a:t>
            </a:r>
            <a:r>
              <a:rPr lang="cs-CZ" dirty="0" err="1"/>
              <a:t>Abrams</a:t>
            </a:r>
            <a:r>
              <a:rPr lang="cs-CZ" dirty="0"/>
              <a:t>, 1966a</a:t>
            </a:r>
            <a:r>
              <a:rPr lang="cs-CZ" dirty="0" smtClean="0"/>
              <a:t>.</a:t>
            </a:r>
          </a:p>
          <a:p>
            <a:r>
              <a:rPr lang="cs-CZ" dirty="0" smtClean="0"/>
              <a:t>KIRBY</a:t>
            </a:r>
            <a:r>
              <a:rPr lang="cs-CZ" dirty="0"/>
              <a:t>, Michael. </a:t>
            </a:r>
            <a:r>
              <a:rPr lang="cs-CZ" dirty="0" err="1"/>
              <a:t>Happenings</a:t>
            </a:r>
            <a:r>
              <a:rPr lang="cs-CZ" dirty="0"/>
              <a:t>. I. New York: E. P. </a:t>
            </a:r>
            <a:r>
              <a:rPr lang="cs-CZ" dirty="0" err="1"/>
              <a:t>Dutton</a:t>
            </a:r>
            <a:r>
              <a:rPr lang="cs-CZ" dirty="0"/>
              <a:t> and Co., Inc., 1966.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520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cs-CZ" dirty="0" smtClean="0"/>
              <a:t>CHALUPECKÝ</a:t>
            </a:r>
            <a:r>
              <a:rPr lang="cs-CZ" dirty="0"/>
              <a:t>, Jindřich. </a:t>
            </a:r>
            <a:r>
              <a:rPr lang="cs-CZ" i="1" dirty="0"/>
              <a:t>Na hranicích umění: několik příběhů</a:t>
            </a:r>
            <a:r>
              <a:rPr lang="cs-CZ" dirty="0"/>
              <a:t>. Praha: Prostor, 1990, 158 s., obr. </a:t>
            </a:r>
            <a:r>
              <a:rPr lang="cs-CZ" dirty="0" err="1"/>
              <a:t>příl</a:t>
            </a:r>
            <a:r>
              <a:rPr lang="cs-CZ" dirty="0"/>
              <a:t>. ISBN 80-85190-06-0</a:t>
            </a:r>
            <a:r>
              <a:rPr lang="cs-CZ" dirty="0" smtClean="0"/>
              <a:t>.</a:t>
            </a:r>
            <a:endParaRPr lang="cs-CZ" dirty="0"/>
          </a:p>
          <a:p>
            <a:r>
              <a:rPr lang="cs-CZ" dirty="0"/>
              <a:t>ZHOŘ, Igor. Akční tvorba. Olomouc, 1991.</a:t>
            </a:r>
          </a:p>
          <a:p>
            <a:r>
              <a:rPr lang="cs-CZ" dirty="0"/>
              <a:t>MORGANOVÁ, Pavlína. </a:t>
            </a:r>
            <a:r>
              <a:rPr lang="cs-CZ" i="1" dirty="0"/>
              <a:t>Akční umění</a:t>
            </a:r>
            <a:r>
              <a:rPr lang="cs-CZ" dirty="0"/>
              <a:t>. 1. vyd. Olomouc: </a:t>
            </a:r>
            <a:r>
              <a:rPr lang="cs-CZ" dirty="0" err="1"/>
              <a:t>Votobia</a:t>
            </a:r>
            <a:r>
              <a:rPr lang="cs-CZ" dirty="0"/>
              <a:t>, 1999. 269 s. ISBN 80-7198-351-9.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785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André </a:t>
            </a:r>
            <a:r>
              <a:rPr lang="cs-CZ" dirty="0" err="1" smtClean="0"/>
              <a:t>masson</a:t>
            </a:r>
            <a:r>
              <a:rPr lang="cs-CZ" dirty="0" smtClean="0"/>
              <a:t> a </a:t>
            </a:r>
            <a:r>
              <a:rPr lang="cs-CZ" dirty="0" err="1" smtClean="0"/>
              <a:t>joan</a:t>
            </a:r>
            <a:r>
              <a:rPr lang="cs-CZ" dirty="0" smtClean="0"/>
              <a:t> </a:t>
            </a:r>
            <a:r>
              <a:rPr lang="cs-CZ" dirty="0" err="1" smtClean="0"/>
              <a:t>miró</a:t>
            </a:r>
            <a:r>
              <a:rPr lang="cs-CZ" dirty="0" smtClean="0"/>
              <a:t> (1925)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23" y="2438399"/>
            <a:ext cx="4284411" cy="286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680" y="2357481"/>
            <a:ext cx="5448363" cy="426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572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Émile</a:t>
            </a:r>
            <a:r>
              <a:rPr lang="cs-CZ" dirty="0" smtClean="0"/>
              <a:t> </a:t>
            </a:r>
            <a:r>
              <a:rPr lang="cs-CZ" dirty="0" err="1" smtClean="0"/>
              <a:t>bernard</a:t>
            </a:r>
            <a:r>
              <a:rPr lang="cs-CZ" dirty="0" smtClean="0"/>
              <a:t>, </a:t>
            </a:r>
            <a:r>
              <a:rPr lang="cs-CZ" dirty="0" err="1" smtClean="0"/>
              <a:t>Le</a:t>
            </a:r>
            <a:r>
              <a:rPr lang="cs-CZ" dirty="0" smtClean="0"/>
              <a:t> pardon de pont-aven, 1888</a:t>
            </a:r>
            <a:endParaRPr lang="cs-CZ" dirty="0"/>
          </a:p>
        </p:txBody>
      </p:sp>
      <p:pic>
        <p:nvPicPr>
          <p:cNvPr id="2050" name="Picture 2" descr="http://upload.wikimedia.org/wikipedia/commons/6/6a/%C3%89mile_Bernard_1888-08_-_Breton_Women_in_the_Meadow_(Le_Pardon_de_Pont-Aven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670" y="1668841"/>
            <a:ext cx="5922660" cy="471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829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Paul </a:t>
            </a:r>
            <a:r>
              <a:rPr lang="cs-CZ" dirty="0" err="1" smtClean="0"/>
              <a:t>gauguin</a:t>
            </a:r>
            <a:r>
              <a:rPr lang="cs-CZ" dirty="0" smtClean="0"/>
              <a:t>, žlutý </a:t>
            </a:r>
            <a:r>
              <a:rPr lang="cs-CZ" dirty="0" err="1" smtClean="0"/>
              <a:t>kristus</a:t>
            </a:r>
            <a:r>
              <a:rPr lang="cs-CZ" dirty="0" smtClean="0"/>
              <a:t>, 1889</a:t>
            </a:r>
            <a:br>
              <a:rPr lang="cs-CZ" dirty="0" smtClean="0"/>
            </a:br>
            <a:r>
              <a:rPr lang="cs-CZ" dirty="0" err="1" smtClean="0"/>
              <a:t>andré</a:t>
            </a:r>
            <a:r>
              <a:rPr lang="cs-CZ" dirty="0" smtClean="0"/>
              <a:t> </a:t>
            </a:r>
            <a:r>
              <a:rPr lang="cs-CZ" dirty="0" err="1" smtClean="0"/>
              <a:t>derain</a:t>
            </a:r>
            <a:r>
              <a:rPr lang="cs-CZ" dirty="0" smtClean="0"/>
              <a:t>, harmonie v rudé, 1903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09" y="2270760"/>
            <a:ext cx="3507524" cy="441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416" y="2227051"/>
            <a:ext cx="5533184" cy="446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103561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Kapk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Kapk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Kapka</Template>
  <TotalTime>1178</TotalTime>
  <Words>1659</Words>
  <Application>Microsoft Office PowerPoint</Application>
  <PresentationFormat>Širokoúhlá obrazovka</PresentationFormat>
  <Paragraphs>181</Paragraphs>
  <Slides>68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72" baseType="lpstr">
      <vt:lpstr>Arial</vt:lpstr>
      <vt:lpstr>Calibri</vt:lpstr>
      <vt:lpstr>Tw Cen MT</vt:lpstr>
      <vt:lpstr>Kapka</vt:lpstr>
      <vt:lpstr>Happening: od divadla k náhodě a zase zpět II. část </vt:lpstr>
      <vt:lpstr>Shrnutí minulé přednášky</vt:lpstr>
      <vt:lpstr>Prezentace aplikace PowerPoint</vt:lpstr>
      <vt:lpstr>Linie subjektivismu a konceptualismu ve světovém umění </vt:lpstr>
      <vt:lpstr>Caspar david friedrich, Mnich u moře (1809)</vt:lpstr>
      <vt:lpstr>Emil Nolde, Vierwaldstätter See, 1930 </vt:lpstr>
      <vt:lpstr>André masson a joan miró (1925)</vt:lpstr>
      <vt:lpstr>Émile bernard, Le pardon de pont-aven, 1888</vt:lpstr>
      <vt:lpstr>Paul gauguin, žlutý kristus, 1889 andré derain, harmonie v rudé, 1903 </vt:lpstr>
      <vt:lpstr>Juan gris, miska na ovoce, sklenice a citron,1916 Marcel duchamp, akt sestupující ze schodů, 1912</vt:lpstr>
      <vt:lpstr>Marcel duchamp » kubismus » dadaismus</vt:lpstr>
      <vt:lpstr>Kosuthovy židle, 1965 vrchol dekonstrukce a odstupu od artefaktu </vt:lpstr>
      <vt:lpstr>Prezentace aplikace PowerPoint</vt:lpstr>
      <vt:lpstr>Happening v New Yorku, 1952/1958 </vt:lpstr>
      <vt:lpstr>Cage – cunningham – tudor: untitled event</vt:lpstr>
      <vt:lpstr>Fluxus</vt:lpstr>
      <vt:lpstr>Allan Kaprow</vt:lpstr>
      <vt:lpstr>Maciunas o prvních happeninzích</vt:lpstr>
      <vt:lpstr>Happening na Segalově farmě (1957)</vt:lpstr>
      <vt:lpstr>18 Happenings in 6 Parts (1959) </vt:lpstr>
      <vt:lpstr>How To Make a happening? (1968)</vt:lpstr>
      <vt:lpstr>Kaprow, Orange, 1963</vt:lpstr>
      <vt:lpstr>Allan kaprow, service for death, 1965</vt:lpstr>
      <vt:lpstr>Allan kaprow, yard https://www.youtube.com/watch?v=Hk-vyLO6X4E</vt:lpstr>
      <vt:lpstr>Evropský happening, 1958 </vt:lpstr>
      <vt:lpstr>Vostell: In Ulm, um Ulm und um Ulm herum, 7.11. 1964</vt:lpstr>
      <vt:lpstr>Vostell, scénário pro petite ceinture, 1962</vt:lpstr>
      <vt:lpstr>Ben Vautier: Regardez moi cela suffit, 1962</vt:lpstr>
      <vt:lpstr>Nam june paik</vt:lpstr>
      <vt:lpstr>Prezentace aplikace PowerPoint</vt:lpstr>
      <vt:lpstr>Happening v Japonsku, 1954  </vt:lpstr>
      <vt:lpstr>Please, draw freely, 1955</vt:lpstr>
      <vt:lpstr>Happening v Československu</vt:lpstr>
      <vt:lpstr>Prezentace aplikace PowerPoint</vt:lpstr>
      <vt:lpstr>Prezentace aplikace PowerPoint</vt:lpstr>
      <vt:lpstr>Prezentace aplikace PowerPoint</vt:lpstr>
      <vt:lpstr>Eugen brikcius</vt:lpstr>
      <vt:lpstr>Soňa švecová</vt:lpstr>
      <vt:lpstr>Zorka ságlová</vt:lpstr>
      <vt:lpstr>Prezentace aplikace PowerPoint</vt:lpstr>
      <vt:lpstr>Teorie happeningu</vt:lpstr>
      <vt:lpstr>Allan Kaprow </vt:lpstr>
      <vt:lpstr>Prezentace aplikace PowerPoint</vt:lpstr>
      <vt:lpstr>Jean Jacques Lebel</vt:lpstr>
      <vt:lpstr>WINFRIED NӦTH</vt:lpstr>
      <vt:lpstr>Michael Kirby</vt:lpstr>
      <vt:lpstr>Richard Kostelanetz</vt:lpstr>
      <vt:lpstr>IGOR ZHOŘ,  JINDŘICH CHALUPECKÝ a PAVLÍNA MORGANOVÁ  </vt:lpstr>
      <vt:lpstr>Kruh se uzavírá: od happeningu zpět k divadlu: performance </vt:lpstr>
      <vt:lpstr>Performance art</vt:lpstr>
      <vt:lpstr>Vídeňský akcionismus / Wiener Aktionismus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Vídeňský akcionismus: Otto MÜhl</vt:lpstr>
      <vt:lpstr>Otto MÜhl</vt:lpstr>
      <vt:lpstr>Marina abramoviĆ a ulay http://www.ubu.com/film/abramovic_four.html  </vt:lpstr>
      <vt:lpstr>Prezentace aplikace PowerPoint</vt:lpstr>
      <vt:lpstr>Franko B.</vt:lpstr>
      <vt:lpstr>Prezentace aplikace PowerPoint</vt:lpstr>
      <vt:lpstr>Ron athey</vt:lpstr>
      <vt:lpstr>Prezentace aplikace PowerPoint</vt:lpstr>
      <vt:lpstr>Prezentace aplikace PowerPoint</vt:lpstr>
      <vt:lpstr>výběrová literatura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Happening v New Yorku, 1958</dc:title>
  <dc:creator>Tomáš Kubart</dc:creator>
  <cp:lastModifiedBy>Tomáš Kubart</cp:lastModifiedBy>
  <cp:revision>51</cp:revision>
  <dcterms:created xsi:type="dcterms:W3CDTF">2014-04-05T12:24:27Z</dcterms:created>
  <dcterms:modified xsi:type="dcterms:W3CDTF">2014-04-09T10:16:48Z</dcterms:modified>
</cp:coreProperties>
</file>