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81" r:id="rId4"/>
    <p:sldId id="259" r:id="rId5"/>
    <p:sldId id="28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7" r:id="rId19"/>
    <p:sldId id="283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A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6D0127-8FC6-4B76-AC19-9F087C8A89C1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sk-SK"/>
        </a:p>
      </dgm:t>
    </dgm:pt>
    <dgm:pt modelId="{02510B6E-EB25-4889-BB25-B7539EF50E9D}">
      <dgm:prSet phldrT="[Text]"/>
      <dgm:spPr/>
      <dgm:t>
        <a:bodyPr/>
        <a:lstStyle/>
        <a:p>
          <a:r>
            <a:rPr lang="sk-SK" dirty="0" smtClean="0"/>
            <a:t>Minulosť</a:t>
          </a:r>
          <a:endParaRPr lang="sk-SK" dirty="0"/>
        </a:p>
      </dgm:t>
    </dgm:pt>
    <dgm:pt modelId="{9119FEE7-1C56-49C5-845C-67A7236C29E7}" type="parTrans" cxnId="{89CFA326-13F6-462B-8AA2-1ACDC299B0D5}">
      <dgm:prSet/>
      <dgm:spPr/>
      <dgm:t>
        <a:bodyPr/>
        <a:lstStyle/>
        <a:p>
          <a:endParaRPr lang="sk-SK"/>
        </a:p>
      </dgm:t>
    </dgm:pt>
    <dgm:pt modelId="{7718A43C-8B16-427E-B66B-318EC641D210}" type="sibTrans" cxnId="{89CFA326-13F6-462B-8AA2-1ACDC299B0D5}">
      <dgm:prSet/>
      <dgm:spPr/>
      <dgm:t>
        <a:bodyPr/>
        <a:lstStyle/>
        <a:p>
          <a:endParaRPr lang="sk-SK"/>
        </a:p>
      </dgm:t>
    </dgm:pt>
    <dgm:pt modelId="{E0DAB2D2-D845-4C82-98E0-78AA6152A9C0}">
      <dgm:prSet phldrT="[Text]"/>
      <dgm:spPr/>
      <dgm:t>
        <a:bodyPr/>
        <a:lstStyle/>
        <a:p>
          <a:r>
            <a:rPr lang="sk-SK" dirty="0" smtClean="0"/>
            <a:t>Dejiny</a:t>
          </a:r>
          <a:endParaRPr lang="sk-SK" dirty="0"/>
        </a:p>
      </dgm:t>
    </dgm:pt>
    <dgm:pt modelId="{CCC5929F-48BF-47D9-A748-FA45A58275F4}" type="parTrans" cxnId="{12EB41D3-2598-412E-994A-B8C0A3EB12A7}">
      <dgm:prSet/>
      <dgm:spPr/>
      <dgm:t>
        <a:bodyPr/>
        <a:lstStyle/>
        <a:p>
          <a:endParaRPr lang="sk-SK"/>
        </a:p>
      </dgm:t>
    </dgm:pt>
    <dgm:pt modelId="{8FD23BDD-AF97-472E-A71D-312C6B175C91}" type="sibTrans" cxnId="{12EB41D3-2598-412E-994A-B8C0A3EB12A7}">
      <dgm:prSet/>
      <dgm:spPr/>
      <dgm:t>
        <a:bodyPr/>
        <a:lstStyle/>
        <a:p>
          <a:endParaRPr lang="sk-SK"/>
        </a:p>
      </dgm:t>
    </dgm:pt>
    <dgm:pt modelId="{700DDAD3-7B87-4063-B686-3C2044A0013F}">
      <dgm:prSet phldrT="[Text]"/>
      <dgm:spPr/>
      <dgm:t>
        <a:bodyPr/>
        <a:lstStyle/>
        <a:p>
          <a:r>
            <a:rPr lang="sk-SK" dirty="0" smtClean="0"/>
            <a:t>Pamäť</a:t>
          </a:r>
          <a:endParaRPr lang="sk-SK" dirty="0"/>
        </a:p>
      </dgm:t>
    </dgm:pt>
    <dgm:pt modelId="{B73C47E8-86EF-4C64-B3EB-46ED1CDDD088}" type="parTrans" cxnId="{BF577860-C3C7-4C41-87AF-33E99A0B4483}">
      <dgm:prSet/>
      <dgm:spPr/>
      <dgm:t>
        <a:bodyPr/>
        <a:lstStyle/>
        <a:p>
          <a:endParaRPr lang="sk-SK"/>
        </a:p>
      </dgm:t>
    </dgm:pt>
    <dgm:pt modelId="{960886B8-3E00-4EE5-91D0-1C72B728AFFB}" type="sibTrans" cxnId="{BF577860-C3C7-4C41-87AF-33E99A0B4483}">
      <dgm:prSet/>
      <dgm:spPr/>
      <dgm:t>
        <a:bodyPr/>
        <a:lstStyle/>
        <a:p>
          <a:endParaRPr lang="sk-SK"/>
        </a:p>
      </dgm:t>
    </dgm:pt>
    <dgm:pt modelId="{53B47766-1D6D-4AF4-9797-5304F11D9AE4}">
      <dgm:prSet phldrT="[Text]"/>
      <dgm:spPr/>
      <dgm:t>
        <a:bodyPr/>
        <a:lstStyle/>
        <a:p>
          <a:r>
            <a:rPr lang="sk-SK" dirty="0" smtClean="0"/>
            <a:t>História</a:t>
          </a:r>
          <a:endParaRPr lang="sk-SK" dirty="0"/>
        </a:p>
      </dgm:t>
    </dgm:pt>
    <dgm:pt modelId="{602588D4-488A-4A0C-9F77-83F4CDE76FF4}" type="parTrans" cxnId="{07DD7652-179C-4A21-B305-20697FDFB80D}">
      <dgm:prSet/>
      <dgm:spPr/>
      <dgm:t>
        <a:bodyPr/>
        <a:lstStyle/>
        <a:p>
          <a:endParaRPr lang="sk-SK"/>
        </a:p>
      </dgm:t>
    </dgm:pt>
    <dgm:pt modelId="{95C6D398-05E3-4639-82BF-CFC93CF19DB5}" type="sibTrans" cxnId="{07DD7652-179C-4A21-B305-20697FDFB80D}">
      <dgm:prSet/>
      <dgm:spPr/>
      <dgm:t>
        <a:bodyPr/>
        <a:lstStyle/>
        <a:p>
          <a:endParaRPr lang="sk-SK"/>
        </a:p>
      </dgm:t>
    </dgm:pt>
    <dgm:pt modelId="{74A959A9-9169-4621-8623-8E013727AE3D}" type="pres">
      <dgm:prSet presAssocID="{8B6D0127-8FC6-4B76-AC19-9F087C8A89C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598D10E3-2BAE-4AA1-832E-2FA33A84B9DA}" type="pres">
      <dgm:prSet presAssocID="{02510B6E-EB25-4889-BB25-B7539EF50E9D}" presName="singleCycle" presStyleCnt="0"/>
      <dgm:spPr/>
    </dgm:pt>
    <dgm:pt modelId="{E514B580-E48B-4459-9A87-A1B3C28B8772}" type="pres">
      <dgm:prSet presAssocID="{02510B6E-EB25-4889-BB25-B7539EF50E9D}" presName="singleCenter" presStyleLbl="node1" presStyleIdx="0" presStyleCnt="4" custScaleX="165166" custLinFactNeighborX="2744" custLinFactNeighborY="-11130">
        <dgm:presLayoutVars>
          <dgm:chMax val="7"/>
          <dgm:chPref val="7"/>
        </dgm:presLayoutVars>
      </dgm:prSet>
      <dgm:spPr/>
      <dgm:t>
        <a:bodyPr/>
        <a:lstStyle/>
        <a:p>
          <a:endParaRPr lang="sk-SK"/>
        </a:p>
      </dgm:t>
    </dgm:pt>
    <dgm:pt modelId="{D48DA464-1D26-417A-B46E-4251155267E0}" type="pres">
      <dgm:prSet presAssocID="{CCC5929F-48BF-47D9-A748-FA45A58275F4}" presName="Name56" presStyleLbl="parChTrans1D2" presStyleIdx="0" presStyleCnt="3"/>
      <dgm:spPr/>
      <dgm:t>
        <a:bodyPr/>
        <a:lstStyle/>
        <a:p>
          <a:endParaRPr lang="sk-SK"/>
        </a:p>
      </dgm:t>
    </dgm:pt>
    <dgm:pt modelId="{CB92EB5A-D876-4A6C-8455-446D5B5B26A3}" type="pres">
      <dgm:prSet presAssocID="{E0DAB2D2-D845-4C82-98E0-78AA6152A9C0}" presName="text0" presStyleLbl="node1" presStyleIdx="1" presStyleCnt="4" custScaleX="242157" custRadScaleRad="117924" custRadScaleInc="381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92ACEBB-33A4-494E-9DC2-38CAF2462F5F}" type="pres">
      <dgm:prSet presAssocID="{B73C47E8-86EF-4C64-B3EB-46ED1CDDD088}" presName="Name56" presStyleLbl="parChTrans1D2" presStyleIdx="1" presStyleCnt="3"/>
      <dgm:spPr/>
      <dgm:t>
        <a:bodyPr/>
        <a:lstStyle/>
        <a:p>
          <a:endParaRPr lang="sk-SK"/>
        </a:p>
      </dgm:t>
    </dgm:pt>
    <dgm:pt modelId="{9793BBAF-D0EA-4ED5-97F4-A64B612935C9}" type="pres">
      <dgm:prSet presAssocID="{700DDAD3-7B87-4063-B686-3C2044A0013F}" presName="text0" presStyleLbl="node1" presStyleIdx="2" presStyleCnt="4" custScaleX="231341" custRadScaleRad="121911" custRadScaleInc="-4971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7610EE8-A878-4A4B-A000-42BF1C70D51A}" type="pres">
      <dgm:prSet presAssocID="{602588D4-488A-4A0C-9F77-83F4CDE76FF4}" presName="Name56" presStyleLbl="parChTrans1D2" presStyleIdx="2" presStyleCnt="3"/>
      <dgm:spPr/>
      <dgm:t>
        <a:bodyPr/>
        <a:lstStyle/>
        <a:p>
          <a:endParaRPr lang="sk-SK"/>
        </a:p>
      </dgm:t>
    </dgm:pt>
    <dgm:pt modelId="{AA5FA2B6-7CF1-42B4-B689-3FF65D43AAC2}" type="pres">
      <dgm:prSet presAssocID="{53B47766-1D6D-4AF4-9797-5304F11D9AE4}" presName="text0" presStyleLbl="node1" presStyleIdx="3" presStyleCnt="4" custScaleX="204374" custRadScaleRad="112103" custRadScaleInc="66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2D8B96F-96EC-4F38-8229-E1E75F263CEC}" type="presOf" srcId="{B73C47E8-86EF-4C64-B3EB-46ED1CDDD088}" destId="{892ACEBB-33A4-494E-9DC2-38CAF2462F5F}" srcOrd="0" destOrd="0" presId="urn:microsoft.com/office/officeart/2008/layout/RadialCluster"/>
    <dgm:cxn modelId="{12EB41D3-2598-412E-994A-B8C0A3EB12A7}" srcId="{02510B6E-EB25-4889-BB25-B7539EF50E9D}" destId="{E0DAB2D2-D845-4C82-98E0-78AA6152A9C0}" srcOrd="0" destOrd="0" parTransId="{CCC5929F-48BF-47D9-A748-FA45A58275F4}" sibTransId="{8FD23BDD-AF97-472E-A71D-312C6B175C91}"/>
    <dgm:cxn modelId="{A41D0ED7-EEC9-45EF-9B74-E1B5A035C750}" type="presOf" srcId="{700DDAD3-7B87-4063-B686-3C2044A0013F}" destId="{9793BBAF-D0EA-4ED5-97F4-A64B612935C9}" srcOrd="0" destOrd="0" presId="urn:microsoft.com/office/officeart/2008/layout/RadialCluster"/>
    <dgm:cxn modelId="{89CFA326-13F6-462B-8AA2-1ACDC299B0D5}" srcId="{8B6D0127-8FC6-4B76-AC19-9F087C8A89C1}" destId="{02510B6E-EB25-4889-BB25-B7539EF50E9D}" srcOrd="0" destOrd="0" parTransId="{9119FEE7-1C56-49C5-845C-67A7236C29E7}" sibTransId="{7718A43C-8B16-427E-B66B-318EC641D210}"/>
    <dgm:cxn modelId="{359EFB15-5611-4031-A535-5CA930D6F296}" type="presOf" srcId="{02510B6E-EB25-4889-BB25-B7539EF50E9D}" destId="{E514B580-E48B-4459-9A87-A1B3C28B8772}" srcOrd="0" destOrd="0" presId="urn:microsoft.com/office/officeart/2008/layout/RadialCluster"/>
    <dgm:cxn modelId="{F0142F87-BD1F-4733-B37A-086D81671420}" type="presOf" srcId="{CCC5929F-48BF-47D9-A748-FA45A58275F4}" destId="{D48DA464-1D26-417A-B46E-4251155267E0}" srcOrd="0" destOrd="0" presId="urn:microsoft.com/office/officeart/2008/layout/RadialCluster"/>
    <dgm:cxn modelId="{BF577860-C3C7-4C41-87AF-33E99A0B4483}" srcId="{02510B6E-EB25-4889-BB25-B7539EF50E9D}" destId="{700DDAD3-7B87-4063-B686-3C2044A0013F}" srcOrd="1" destOrd="0" parTransId="{B73C47E8-86EF-4C64-B3EB-46ED1CDDD088}" sibTransId="{960886B8-3E00-4EE5-91D0-1C72B728AFFB}"/>
    <dgm:cxn modelId="{1C7C75B8-3FC1-48FC-A718-3C443A7676F8}" type="presOf" srcId="{602588D4-488A-4A0C-9F77-83F4CDE76FF4}" destId="{C7610EE8-A878-4A4B-A000-42BF1C70D51A}" srcOrd="0" destOrd="0" presId="urn:microsoft.com/office/officeart/2008/layout/RadialCluster"/>
    <dgm:cxn modelId="{6E686AB4-3B67-47D5-BDF9-717581E82663}" type="presOf" srcId="{E0DAB2D2-D845-4C82-98E0-78AA6152A9C0}" destId="{CB92EB5A-D876-4A6C-8455-446D5B5B26A3}" srcOrd="0" destOrd="0" presId="urn:microsoft.com/office/officeart/2008/layout/RadialCluster"/>
    <dgm:cxn modelId="{534E3711-59AA-4349-8555-12FC8B060612}" type="presOf" srcId="{8B6D0127-8FC6-4B76-AC19-9F087C8A89C1}" destId="{74A959A9-9169-4621-8623-8E013727AE3D}" srcOrd="0" destOrd="0" presId="urn:microsoft.com/office/officeart/2008/layout/RadialCluster"/>
    <dgm:cxn modelId="{07DD7652-179C-4A21-B305-20697FDFB80D}" srcId="{02510B6E-EB25-4889-BB25-B7539EF50E9D}" destId="{53B47766-1D6D-4AF4-9797-5304F11D9AE4}" srcOrd="2" destOrd="0" parTransId="{602588D4-488A-4A0C-9F77-83F4CDE76FF4}" sibTransId="{95C6D398-05E3-4639-82BF-CFC93CF19DB5}"/>
    <dgm:cxn modelId="{FFEAEE9A-90AD-45D1-A742-49AF15C7ED6C}" type="presOf" srcId="{53B47766-1D6D-4AF4-9797-5304F11D9AE4}" destId="{AA5FA2B6-7CF1-42B4-B689-3FF65D43AAC2}" srcOrd="0" destOrd="0" presId="urn:microsoft.com/office/officeart/2008/layout/RadialCluster"/>
    <dgm:cxn modelId="{D1536954-CA38-41C0-9859-B2DB5CC944F6}" type="presParOf" srcId="{74A959A9-9169-4621-8623-8E013727AE3D}" destId="{598D10E3-2BAE-4AA1-832E-2FA33A84B9DA}" srcOrd="0" destOrd="0" presId="urn:microsoft.com/office/officeart/2008/layout/RadialCluster"/>
    <dgm:cxn modelId="{B1190212-A3AD-41A9-8536-B90EC8202022}" type="presParOf" srcId="{598D10E3-2BAE-4AA1-832E-2FA33A84B9DA}" destId="{E514B580-E48B-4459-9A87-A1B3C28B8772}" srcOrd="0" destOrd="0" presId="urn:microsoft.com/office/officeart/2008/layout/RadialCluster"/>
    <dgm:cxn modelId="{42DE14BF-719E-46CA-AD4B-330B8382F82B}" type="presParOf" srcId="{598D10E3-2BAE-4AA1-832E-2FA33A84B9DA}" destId="{D48DA464-1D26-417A-B46E-4251155267E0}" srcOrd="1" destOrd="0" presId="urn:microsoft.com/office/officeart/2008/layout/RadialCluster"/>
    <dgm:cxn modelId="{97008E93-03CF-4E1A-B40D-E9DA7B47330A}" type="presParOf" srcId="{598D10E3-2BAE-4AA1-832E-2FA33A84B9DA}" destId="{CB92EB5A-D876-4A6C-8455-446D5B5B26A3}" srcOrd="2" destOrd="0" presId="urn:microsoft.com/office/officeart/2008/layout/RadialCluster"/>
    <dgm:cxn modelId="{74FD4E70-AD4D-4BFF-B4F6-A9A9A0161542}" type="presParOf" srcId="{598D10E3-2BAE-4AA1-832E-2FA33A84B9DA}" destId="{892ACEBB-33A4-494E-9DC2-38CAF2462F5F}" srcOrd="3" destOrd="0" presId="urn:microsoft.com/office/officeart/2008/layout/RadialCluster"/>
    <dgm:cxn modelId="{A5907A75-629B-4C16-B520-D2834AE29FBD}" type="presParOf" srcId="{598D10E3-2BAE-4AA1-832E-2FA33A84B9DA}" destId="{9793BBAF-D0EA-4ED5-97F4-A64B612935C9}" srcOrd="4" destOrd="0" presId="urn:microsoft.com/office/officeart/2008/layout/RadialCluster"/>
    <dgm:cxn modelId="{DD12116E-842A-496B-BCE1-DD00E3047E17}" type="presParOf" srcId="{598D10E3-2BAE-4AA1-832E-2FA33A84B9DA}" destId="{C7610EE8-A878-4A4B-A000-42BF1C70D51A}" srcOrd="5" destOrd="0" presId="urn:microsoft.com/office/officeart/2008/layout/RadialCluster"/>
    <dgm:cxn modelId="{6B0717C9-4E47-4897-99A3-FD2231B14F39}" type="presParOf" srcId="{598D10E3-2BAE-4AA1-832E-2FA33A84B9DA}" destId="{AA5FA2B6-7CF1-42B4-B689-3FF65D43AAC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4B580-E48B-4459-9A87-A1B3C28B8772}">
      <dsp:nvSpPr>
        <dsp:cNvPr id="0" name=""/>
        <dsp:cNvSpPr/>
      </dsp:nvSpPr>
      <dsp:spPr>
        <a:xfrm>
          <a:off x="2880308" y="1944224"/>
          <a:ext cx="2656592" cy="16084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smtClean="0"/>
            <a:t>Minulosť</a:t>
          </a:r>
          <a:endParaRPr lang="sk-SK" sz="3500" kern="1200" dirty="0"/>
        </a:p>
      </dsp:txBody>
      <dsp:txXfrm>
        <a:off x="2958825" y="2022741"/>
        <a:ext cx="2499558" cy="1451403"/>
      </dsp:txXfrm>
    </dsp:sp>
    <dsp:sp modelId="{D48DA464-1D26-417A-B46E-4251155267E0}">
      <dsp:nvSpPr>
        <dsp:cNvPr id="0" name=""/>
        <dsp:cNvSpPr/>
      </dsp:nvSpPr>
      <dsp:spPr>
        <a:xfrm rot="16170083">
          <a:off x="3764532" y="1510938"/>
          <a:ext cx="8666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66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2EB5A-D876-4A6C-8455-446D5B5B26A3}">
      <dsp:nvSpPr>
        <dsp:cNvPr id="0" name=""/>
        <dsp:cNvSpPr/>
      </dsp:nvSpPr>
      <dsp:spPr>
        <a:xfrm>
          <a:off x="2884568" y="0"/>
          <a:ext cx="2609612" cy="10776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smtClean="0"/>
            <a:t>Dejiny</a:t>
          </a:r>
          <a:endParaRPr lang="sk-SK" sz="3500" kern="1200" dirty="0"/>
        </a:p>
      </dsp:txBody>
      <dsp:txXfrm>
        <a:off x="2937175" y="52607"/>
        <a:ext cx="2504398" cy="972439"/>
      </dsp:txXfrm>
    </dsp:sp>
    <dsp:sp modelId="{892ACEBB-33A4-494E-9DC2-38CAF2462F5F}">
      <dsp:nvSpPr>
        <dsp:cNvPr id="0" name=""/>
        <dsp:cNvSpPr/>
      </dsp:nvSpPr>
      <dsp:spPr>
        <a:xfrm rot="2218594">
          <a:off x="5180506" y="3840489"/>
          <a:ext cx="9570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705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3BBAF-D0EA-4ED5-97F4-A64B612935C9}">
      <dsp:nvSpPr>
        <dsp:cNvPr id="0" name=""/>
        <dsp:cNvSpPr/>
      </dsp:nvSpPr>
      <dsp:spPr>
        <a:xfrm>
          <a:off x="5510446" y="4128317"/>
          <a:ext cx="2493053" cy="10776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smtClean="0"/>
            <a:t>Pamäť</a:t>
          </a:r>
          <a:endParaRPr lang="sk-SK" sz="3500" kern="1200" dirty="0"/>
        </a:p>
      </dsp:txBody>
      <dsp:txXfrm>
        <a:off x="5563053" y="4180924"/>
        <a:ext cx="2387839" cy="972439"/>
      </dsp:txXfrm>
    </dsp:sp>
    <dsp:sp modelId="{C7610EE8-A878-4A4B-A000-42BF1C70D51A}">
      <dsp:nvSpPr>
        <dsp:cNvPr id="0" name=""/>
        <dsp:cNvSpPr/>
      </dsp:nvSpPr>
      <dsp:spPr>
        <a:xfrm rot="8578820">
          <a:off x="2282404" y="3840486"/>
          <a:ext cx="9560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608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FA2B6-7CF1-42B4-B689-3FF65D43AAC2}">
      <dsp:nvSpPr>
        <dsp:cNvPr id="0" name=""/>
        <dsp:cNvSpPr/>
      </dsp:nvSpPr>
      <dsp:spPr>
        <a:xfrm>
          <a:off x="563005" y="4128311"/>
          <a:ext cx="2202443" cy="10776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smtClean="0"/>
            <a:t>História</a:t>
          </a:r>
          <a:endParaRPr lang="sk-SK" sz="3500" kern="1200" dirty="0"/>
        </a:p>
      </dsp:txBody>
      <dsp:txXfrm>
        <a:off x="615612" y="4180918"/>
        <a:ext cx="2097229" cy="972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476B6-1CB5-4147-B893-3D81566F2D26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35FC0-5FEC-4BFB-B18D-7AECFB2E329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867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A7A2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11. 3. 2014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sz="5000" b="1" dirty="0" smtClean="0">
                <a:cs typeface="Arial" panose="020B0604020202020204" pitchFamily="34" charset="0"/>
              </a:rPr>
              <a:t>Historická pamäť</a:t>
            </a:r>
            <a:r>
              <a:rPr lang="sk-SK" b="1" dirty="0" smtClean="0">
                <a:cs typeface="Arial" panose="020B0604020202020204" pitchFamily="34" charset="0"/>
              </a:rPr>
              <a:t/>
            </a:r>
            <a:br>
              <a:rPr lang="sk-SK" b="1" dirty="0" smtClean="0">
                <a:cs typeface="Arial" panose="020B0604020202020204" pitchFamily="34" charset="0"/>
              </a:rPr>
            </a:br>
            <a:r>
              <a:rPr lang="sk-SK" sz="2200" b="1" dirty="0" smtClean="0">
                <a:cs typeface="Arial" panose="020B0604020202020204" pitchFamily="34" charset="0"/>
              </a:rPr>
              <a:t>ETBB31, jaro 2014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5157192"/>
            <a:ext cx="6400800" cy="1273696"/>
          </a:xfrm>
        </p:spPr>
        <p:txBody>
          <a:bodyPr/>
          <a:lstStyle/>
          <a:p>
            <a:endParaRPr lang="sk-SK" dirty="0">
              <a:latin typeface="+mj-lt"/>
            </a:endParaRPr>
          </a:p>
          <a:p>
            <a:r>
              <a:rPr lang="sk-SK" sz="2200" dirty="0" smtClean="0">
                <a:latin typeface="+mj-lt"/>
                <a:cs typeface="Arial" panose="020B0604020202020204" pitchFamily="34" charset="0"/>
              </a:rPr>
              <a:t>Eva </a:t>
            </a:r>
            <a:r>
              <a:rPr lang="sk-SK" sz="2200" dirty="0" err="1" smtClean="0">
                <a:latin typeface="+mj-lt"/>
                <a:cs typeface="Arial" panose="020B0604020202020204" pitchFamily="34" charset="0"/>
              </a:rPr>
              <a:t>Šipöczová</a:t>
            </a:r>
            <a:endParaRPr lang="sk-SK" sz="2200" dirty="0">
              <a:latin typeface="+mj-lt"/>
              <a:cs typeface="Arial" panose="020B0604020202020204" pitchFamily="34" charset="0"/>
            </a:endParaRPr>
          </a:p>
          <a:p>
            <a:endParaRPr lang="sk-SK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Spomínanie:</a:t>
            </a:r>
          </a:p>
          <a:p>
            <a:pPr marL="0" indent="0">
              <a:buNone/>
            </a:pPr>
            <a:r>
              <a:rPr lang="sk-SK" dirty="0" err="1"/>
              <a:t>Jan</a:t>
            </a:r>
            <a:r>
              <a:rPr lang="sk-SK" dirty="0"/>
              <a:t> </a:t>
            </a:r>
            <a:r>
              <a:rPr lang="sk-SK" dirty="0" err="1" smtClean="0"/>
              <a:t>Assmanna</a:t>
            </a:r>
            <a:r>
              <a:rPr lang="sk-SK" dirty="0" smtClean="0"/>
              <a:t>: </a:t>
            </a:r>
            <a:r>
              <a:rPr lang="sk-SK" dirty="0"/>
              <a:t>„Minulosť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taková</a:t>
            </a:r>
            <a:r>
              <a:rPr lang="sk-SK" dirty="0"/>
              <a:t> vzniká </a:t>
            </a:r>
            <a:r>
              <a:rPr lang="sk-SK" dirty="0" err="1"/>
              <a:t>teprve</a:t>
            </a:r>
            <a:r>
              <a:rPr lang="sk-SK" dirty="0"/>
              <a:t> tím, že </a:t>
            </a:r>
            <a:r>
              <a:rPr lang="sk-SK" dirty="0" err="1"/>
              <a:t>se</a:t>
            </a:r>
            <a:r>
              <a:rPr lang="sk-SK" dirty="0"/>
              <a:t> k </a:t>
            </a:r>
            <a:r>
              <a:rPr lang="sk-SK" dirty="0" err="1"/>
              <a:t>ní</a:t>
            </a:r>
            <a:r>
              <a:rPr lang="sk-SK" dirty="0"/>
              <a:t> </a:t>
            </a:r>
            <a:r>
              <a:rPr lang="sk-SK" dirty="0" err="1"/>
              <a:t>lidé</a:t>
            </a:r>
            <a:r>
              <a:rPr lang="sk-SK" dirty="0"/>
              <a:t> </a:t>
            </a:r>
            <a:r>
              <a:rPr lang="sk-SK" dirty="0" err="1"/>
              <a:t>vztahují</a:t>
            </a:r>
            <a:r>
              <a:rPr lang="sk-SK" dirty="0"/>
              <a:t>.“ 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Predpoklady uvedomenia si </a:t>
            </a:r>
            <a:r>
              <a:rPr lang="sk-SK" dirty="0" smtClean="0"/>
              <a:t>minulosti podľa J. </a:t>
            </a:r>
            <a:r>
              <a:rPr lang="sk-SK" dirty="0" err="1" smtClean="0"/>
              <a:t>Assmanna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 „</a:t>
            </a:r>
            <a:r>
              <a:rPr lang="sk-SK" dirty="0" err="1" smtClean="0"/>
              <a:t>Minulost</a:t>
            </a:r>
            <a:r>
              <a:rPr lang="sk-SK" dirty="0" smtClean="0"/>
              <a:t> </a:t>
            </a:r>
            <a:r>
              <a:rPr lang="sk-SK" dirty="0" err="1"/>
              <a:t>nemůže</a:t>
            </a:r>
            <a:r>
              <a:rPr lang="sk-SK" dirty="0"/>
              <a:t> </a:t>
            </a:r>
            <a:r>
              <a:rPr lang="sk-SK" dirty="0" err="1"/>
              <a:t>zcela</a:t>
            </a:r>
            <a:r>
              <a:rPr lang="sk-SK" dirty="0"/>
              <a:t> </a:t>
            </a:r>
            <a:r>
              <a:rPr lang="sk-SK" dirty="0" err="1"/>
              <a:t>zmizet</a:t>
            </a:r>
            <a:r>
              <a:rPr lang="sk-SK" dirty="0"/>
              <a:t>, musí o </a:t>
            </a:r>
            <a:r>
              <a:rPr lang="sk-SK" dirty="0" err="1" smtClean="0"/>
              <a:t>ní</a:t>
            </a:r>
            <a:r>
              <a:rPr lang="sk-SK" dirty="0" smtClean="0"/>
              <a:t> </a:t>
            </a:r>
            <a:r>
              <a:rPr lang="sk-SK" dirty="0" err="1" smtClean="0"/>
              <a:t>existovat</a:t>
            </a:r>
            <a:r>
              <a:rPr lang="sk-SK" dirty="0" smtClean="0"/>
              <a:t> </a:t>
            </a:r>
            <a:r>
              <a:rPr lang="sk-SK" dirty="0" err="1" smtClean="0"/>
              <a:t>svěděctví</a:t>
            </a:r>
            <a:r>
              <a:rPr lang="sk-SK" dirty="0" smtClean="0"/>
              <a:t>“</a:t>
            </a:r>
          </a:p>
          <a:p>
            <a:pPr lvl="1"/>
            <a:r>
              <a:rPr lang="sk-SK" dirty="0" smtClean="0"/>
              <a:t>„Tato </a:t>
            </a:r>
            <a:r>
              <a:rPr lang="sk-SK" dirty="0" err="1"/>
              <a:t>skutečnost</a:t>
            </a:r>
            <a:r>
              <a:rPr lang="sk-SK" dirty="0"/>
              <a:t> musí </a:t>
            </a:r>
            <a:r>
              <a:rPr lang="sk-SK" dirty="0" err="1"/>
              <a:t>vykazovat</a:t>
            </a:r>
            <a:r>
              <a:rPr lang="sk-SK" dirty="0"/>
              <a:t> charakteristickou </a:t>
            </a:r>
            <a:r>
              <a:rPr lang="sk-SK" dirty="0" err="1"/>
              <a:t>diferenci</a:t>
            </a:r>
            <a:r>
              <a:rPr lang="sk-SK" dirty="0"/>
              <a:t> </a:t>
            </a:r>
            <a:r>
              <a:rPr lang="sk-SK" dirty="0" err="1"/>
              <a:t>vůči</a:t>
            </a:r>
            <a:r>
              <a:rPr lang="sk-SK" dirty="0"/>
              <a:t> </a:t>
            </a:r>
            <a:r>
              <a:rPr lang="sk-SK" dirty="0" smtClean="0"/>
              <a:t>dnešku“ </a:t>
            </a:r>
          </a:p>
          <a:p>
            <a:pPr lvl="1"/>
            <a:endParaRPr lang="sk-SK" dirty="0"/>
          </a:p>
          <a:p>
            <a:pPr marL="457200" lvl="1" indent="0">
              <a:buNone/>
            </a:pPr>
            <a:r>
              <a:rPr lang="sk-SK" sz="1600" dirty="0" err="1" smtClean="0"/>
              <a:t>Assmann</a:t>
            </a:r>
            <a:r>
              <a:rPr lang="sk-SK" sz="1600" dirty="0" smtClean="0"/>
              <a:t>, </a:t>
            </a:r>
            <a:r>
              <a:rPr lang="sk-SK" sz="1600" dirty="0" err="1" smtClean="0"/>
              <a:t>Jan</a:t>
            </a:r>
            <a:r>
              <a:rPr lang="sk-SK" sz="1600" dirty="0" smtClean="0"/>
              <a:t>: </a:t>
            </a:r>
            <a:r>
              <a:rPr lang="sk-SK" sz="1600" dirty="0" err="1" smtClean="0"/>
              <a:t>Kultura</a:t>
            </a:r>
            <a:r>
              <a:rPr lang="sk-SK" sz="1600" dirty="0" smtClean="0"/>
              <a:t> a </a:t>
            </a:r>
            <a:r>
              <a:rPr lang="sk-SK" sz="1600" dirty="0" err="1" smtClean="0"/>
              <a:t>paměť</a:t>
            </a:r>
            <a:r>
              <a:rPr lang="sk-SK" sz="1600" dirty="0" smtClean="0"/>
              <a:t>. Písmo, </a:t>
            </a:r>
            <a:r>
              <a:rPr lang="sk-SK" sz="1600" dirty="0" err="1" smtClean="0"/>
              <a:t>vzpomínka</a:t>
            </a:r>
            <a:r>
              <a:rPr lang="sk-SK" sz="1600" dirty="0" smtClean="0"/>
              <a:t> a politická identita v rozvinutých </a:t>
            </a:r>
            <a:r>
              <a:rPr lang="sk-SK" sz="1600" dirty="0" err="1" smtClean="0"/>
              <a:t>kulturách</a:t>
            </a:r>
            <a:r>
              <a:rPr lang="sk-SK" sz="1600" dirty="0" smtClean="0"/>
              <a:t> </a:t>
            </a:r>
            <a:r>
              <a:rPr lang="sk-SK" sz="1600" dirty="0" err="1" smtClean="0"/>
              <a:t>starověku</a:t>
            </a:r>
            <a:r>
              <a:rPr lang="sk-SK" sz="1600" dirty="0" smtClean="0"/>
              <a:t>. Praha: </a:t>
            </a:r>
            <a:r>
              <a:rPr lang="sk-SK" sz="1600" dirty="0" err="1" smtClean="0"/>
              <a:t>Prostor</a:t>
            </a:r>
            <a:r>
              <a:rPr lang="sk-SK" sz="1600" dirty="0" smtClean="0"/>
              <a:t>, 2001.</a:t>
            </a:r>
          </a:p>
        </p:txBody>
      </p:sp>
    </p:spTree>
    <p:extLst>
      <p:ext uri="{BB962C8B-B14F-4D97-AF65-F5344CB8AC3E}">
        <p14:creationId xmlns:p14="http://schemas.microsoft.com/office/powerpoint/2010/main" val="166196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136904" cy="1478636"/>
          </a:xfrm>
        </p:spPr>
        <p:txBody>
          <a:bodyPr/>
          <a:lstStyle/>
          <a:p>
            <a:r>
              <a:rPr lang="sk-SK" dirty="0" smtClean="0"/>
              <a:t>Historická pamäť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64088" y="1600200"/>
            <a:ext cx="3322712" cy="52578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AutoShape 4" descr="http://www.historyweb.sk/uploads/837.jpg"/>
          <p:cNvSpPr>
            <a:spLocks noChangeAspect="1" noChangeArrowheads="1"/>
          </p:cNvSpPr>
          <p:nvPr/>
        </p:nvSpPr>
        <p:spPr bwMode="auto">
          <a:xfrm>
            <a:off x="155575" y="-1804988"/>
            <a:ext cx="2952750" cy="376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14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002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k-SK" dirty="0">
                <a:ea typeface="Arial Unicode MS" pitchFamily="34" charset="-128"/>
                <a:cs typeface="Times New Roman" pitchFamily="18" charset="0"/>
              </a:rPr>
              <a:t>Historická pamäť, kolektívna pamäť, sociálna pamäť, kultúra pamäti, kultúra spomínania... viac pomenovaní, rôzne definície</a:t>
            </a:r>
          </a:p>
          <a:p>
            <a:pPr algn="just"/>
            <a:r>
              <a:rPr lang="sk-SK" dirty="0">
                <a:ea typeface="Arial Unicode MS" pitchFamily="34" charset="-128"/>
                <a:cs typeface="Times New Roman" pitchFamily="18" charset="0"/>
              </a:rPr>
              <a:t>Univerzálny kultúrny princíp – všetky kultúry spracovávajú svoju minulosť – za </a:t>
            </a:r>
            <a:r>
              <a:rPr lang="sk-SK" dirty="0" smtClean="0">
                <a:ea typeface="Arial Unicode MS" pitchFamily="34" charset="-128"/>
                <a:cs typeface="Times New Roman" pitchFamily="18" charset="0"/>
              </a:rPr>
              <a:t>základ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je považované rozprávanie o vlastnom pôvode (mýty, náboženstvá...)</a:t>
            </a:r>
          </a:p>
          <a:p>
            <a:pPr algn="just"/>
            <a:r>
              <a:rPr lang="sk-SK" dirty="0">
                <a:ea typeface="Arial Unicode MS" pitchFamily="34" charset="-128"/>
                <a:cs typeface="Times New Roman" pitchFamily="18" charset="0"/>
              </a:rPr>
              <a:t>Soc. a kult. antropológia – Čo, ako a prečo si pamätá „kultúra“ a jedinec práve tie veci, ktoré si pamätá?</a:t>
            </a:r>
          </a:p>
          <a:p>
            <a:pPr algn="just"/>
            <a:r>
              <a:rPr lang="sk-SK" dirty="0">
                <a:ea typeface="Arial Unicode MS" pitchFamily="34" charset="-128"/>
                <a:cs typeface="Times New Roman" pitchFamily="18" charset="0"/>
              </a:rPr>
              <a:t>Folkloristika a etnológia – dejiny v tradičnej slovesnosti a v rozprávaní </a:t>
            </a:r>
            <a:r>
              <a:rPr lang="sk-SK" dirty="0" smtClean="0">
                <a:ea typeface="Arial Unicode MS" pitchFamily="34" charset="-128"/>
                <a:cs typeface="Times New Roman" pitchFamily="18" charset="0"/>
              </a:rPr>
              <a:t>účastníkov.</a:t>
            </a:r>
            <a:endParaRPr lang="sk-SK" dirty="0"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>
                <a:ea typeface="Arial Unicode MS" pitchFamily="34" charset="-128"/>
                <a:cs typeface="Times New Roman" pitchFamily="18" charset="0"/>
              </a:rPr>
              <a:t>Mauric</a:t>
            </a:r>
            <a:r>
              <a:rPr lang="sk-SK" b="1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b="1" dirty="0" err="1">
                <a:ea typeface="Arial Unicode MS" pitchFamily="34" charset="-128"/>
                <a:cs typeface="Times New Roman" pitchFamily="18" charset="0"/>
              </a:rPr>
              <a:t>Halbwachs</a:t>
            </a:r>
            <a:r>
              <a:rPr lang="sk-SK" b="1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(1877-1945) – sociálne konštruktivistické pojatie dejín: „... jedná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se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o 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společneský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konstrukt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jehož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podoba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se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odvíjí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z 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potřeb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smyslu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a z 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referenčního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rámce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příslušné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přítomnosti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Minulost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nevzniká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přirozeným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růstem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: je to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kulturní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výtvor</a:t>
            </a:r>
            <a:r>
              <a:rPr lang="sk-SK" dirty="0" smtClean="0">
                <a:ea typeface="Arial Unicode MS" pitchFamily="34" charset="-128"/>
                <a:cs typeface="Times New Roman" pitchFamily="18" charset="0"/>
              </a:rPr>
              <a:t>.“</a:t>
            </a:r>
          </a:p>
          <a:p>
            <a:pPr lvl="1"/>
            <a:r>
              <a:rPr lang="sk-SK" dirty="0" smtClean="0">
                <a:ea typeface="Arial Unicode MS" pitchFamily="34" charset="-128"/>
                <a:cs typeface="Times New Roman" pitchFamily="18" charset="0"/>
              </a:rPr>
              <a:t>Ak sa transformuje skupina, transformuje sa i jej historická pamäť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63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sk-SK" b="1" dirty="0" err="1">
                <a:ea typeface="Arial Unicode MS" pitchFamily="34" charset="-128"/>
                <a:cs typeface="Times New Roman" pitchFamily="18" charset="0"/>
              </a:rPr>
              <a:t>Jan</a:t>
            </a:r>
            <a:r>
              <a:rPr lang="sk-SK" b="1" dirty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b="1" dirty="0" err="1">
                <a:ea typeface="Arial Unicode MS" pitchFamily="34" charset="-128"/>
                <a:cs typeface="Times New Roman" pitchFamily="18" charset="0"/>
              </a:rPr>
              <a:t>Assmann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(1938) – </a:t>
            </a:r>
            <a:r>
              <a:rPr lang="sk-SK" i="1" dirty="0">
                <a:ea typeface="Arial Unicode MS" pitchFamily="34" charset="-128"/>
                <a:cs typeface="Times New Roman" pitchFamily="18" charset="0"/>
              </a:rPr>
              <a:t>kultúra spomínania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ako nástroj dodržiavania spoločenského záväzku,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sebapochopenia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 a identity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00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r>
              <a:rPr lang="sk-SK" b="1" dirty="0" err="1" smtClean="0">
                <a:ea typeface="Arial Unicode MS" pitchFamily="34" charset="-128"/>
                <a:cs typeface="Times New Roman" pitchFamily="18" charset="0"/>
              </a:rPr>
              <a:t>Claude</a:t>
            </a:r>
            <a:r>
              <a:rPr lang="sk-SK" b="1" dirty="0" smtClean="0"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b="1" dirty="0" err="1">
                <a:ea typeface="Arial Unicode MS" pitchFamily="34" charset="-128"/>
                <a:cs typeface="Times New Roman" pitchFamily="18" charset="0"/>
              </a:rPr>
              <a:t>Lévi</a:t>
            </a:r>
            <a:r>
              <a:rPr lang="sk-SK" b="1" dirty="0"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sk-SK" b="1" dirty="0" err="1" smtClean="0">
                <a:ea typeface="Arial Unicode MS" pitchFamily="34" charset="-128"/>
                <a:cs typeface="Times New Roman" pitchFamily="18" charset="0"/>
              </a:rPr>
              <a:t>Strauss</a:t>
            </a:r>
            <a:r>
              <a:rPr lang="sk-SK" b="1" dirty="0" smtClean="0">
                <a:ea typeface="Arial Unicode MS" pitchFamily="34" charset="-128"/>
                <a:cs typeface="Times New Roman" pitchFamily="18" charset="0"/>
              </a:rPr>
              <a:t> (1908-2009): </a:t>
            </a:r>
            <a:endParaRPr lang="sk-SK" b="1" dirty="0">
              <a:ea typeface="Arial Unicode MS" pitchFamily="34" charset="-128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sk-SK" i="1" dirty="0">
                <a:ea typeface="Arial Unicode MS" pitchFamily="34" charset="-128"/>
                <a:cs typeface="Times New Roman" pitchFamily="18" charset="0"/>
              </a:rPr>
              <a:t>Chladné spoločnosti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– zakonzervovanie dejín, inštitucionálne uchopenie, zabránenie dejinám pôsobiť potenciálnu zmenu – nie v zmysle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nedejinnosti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, alebo chýbajúceho </a:t>
            </a:r>
            <a:r>
              <a:rPr lang="sk-SK" dirty="0" err="1">
                <a:ea typeface="Arial Unicode MS" pitchFamily="34" charset="-128"/>
                <a:cs typeface="Times New Roman" pitchFamily="18" charset="0"/>
              </a:rPr>
              <a:t>hist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sk-SK" dirty="0" smtClean="0">
                <a:ea typeface="Arial Unicode MS" pitchFamily="34" charset="-128"/>
                <a:cs typeface="Times New Roman" pitchFamily="18" charset="0"/>
              </a:rPr>
              <a:t>vedomia</a:t>
            </a:r>
            <a:endParaRPr lang="sk-SK" dirty="0">
              <a:ea typeface="Arial Unicode MS" pitchFamily="34" charset="-128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sk-SK" i="1" dirty="0">
                <a:ea typeface="Arial Unicode MS" pitchFamily="34" charset="-128"/>
                <a:cs typeface="Times New Roman" pitchFamily="18" charset="0"/>
              </a:rPr>
              <a:t>Horúce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(horké) </a:t>
            </a:r>
            <a:r>
              <a:rPr lang="sk-SK" i="1" dirty="0">
                <a:ea typeface="Arial Unicode MS" pitchFamily="34" charset="-128"/>
                <a:cs typeface="Times New Roman" pitchFamily="18" charset="0"/>
              </a:rPr>
              <a:t>spoločnosti- 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spoločnosti, ktoré si svoje dejiny osvojujú a používajú ich ako hnací motor vývoja (národné obrodenia)</a:t>
            </a:r>
          </a:p>
          <a:p>
            <a:r>
              <a:rPr lang="sk-SK" dirty="0">
                <a:ea typeface="Arial Unicode MS" pitchFamily="34" charset="-128"/>
                <a:cs typeface="Times New Roman" pitchFamily="18" charset="0"/>
              </a:rPr>
              <a:t>Horúce a chladné spoločnosti sú </a:t>
            </a:r>
            <a:r>
              <a:rPr lang="sk-SK" u="sng" dirty="0">
                <a:ea typeface="Arial Unicode MS" pitchFamily="34" charset="-128"/>
                <a:cs typeface="Times New Roman" pitchFamily="18" charset="0"/>
              </a:rPr>
              <a:t>ideálne typy 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a v čistej forme neexistujú </a:t>
            </a:r>
          </a:p>
          <a:p>
            <a:r>
              <a:rPr lang="sk-SK" dirty="0">
                <a:ea typeface="Arial Unicode MS" pitchFamily="34" charset="-128"/>
                <a:cs typeface="Times New Roman" pitchFamily="18" charset="0"/>
              </a:rPr>
              <a:t>Chladné a horúce </a:t>
            </a:r>
            <a:r>
              <a:rPr lang="sk-SK" u="sng" dirty="0">
                <a:ea typeface="Arial Unicode MS" pitchFamily="34" charset="-128"/>
                <a:cs typeface="Times New Roman" pitchFamily="18" charset="0"/>
              </a:rPr>
              <a:t>prvky kultúry</a:t>
            </a:r>
            <a:r>
              <a:rPr lang="sk-SK" dirty="0">
                <a:ea typeface="Arial Unicode MS" pitchFamily="34" charset="-128"/>
                <a:cs typeface="Times New Roman" pitchFamily="18" charset="0"/>
              </a:rPr>
              <a:t>, ktoré spoločnosť ako celok buď uchovávajú v stabilite (iniciačné rituály, inštitúcie ako manželstvo), alebo dávajú možnosť zmeny (cirkev, vojsko).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6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sk-SK" dirty="0" err="1" smtClean="0"/>
              <a:t>Pierre</a:t>
            </a:r>
            <a:r>
              <a:rPr lang="sk-SK" dirty="0" smtClean="0"/>
              <a:t> Nora – kult histórie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sk-SK" dirty="0" err="1"/>
              <a:t>Ž</a:t>
            </a:r>
            <a:r>
              <a:rPr lang="sk-SK" dirty="0" err="1" smtClean="0"/>
              <a:t>ádná</a:t>
            </a:r>
            <a:r>
              <a:rPr lang="sk-SK" dirty="0" smtClean="0"/>
              <a:t> epocha </a:t>
            </a:r>
            <a:r>
              <a:rPr lang="sk-SK" dirty="0" err="1" smtClean="0"/>
              <a:t>se</a:t>
            </a:r>
            <a:r>
              <a:rPr lang="sk-SK" dirty="0" smtClean="0"/>
              <a:t> nevyznačovala tak ochotným </a:t>
            </a:r>
            <a:r>
              <a:rPr lang="sk-SK" dirty="0" err="1" smtClean="0"/>
              <a:t>vytvářením</a:t>
            </a:r>
            <a:r>
              <a:rPr lang="sk-SK" dirty="0" smtClean="0"/>
              <a:t> </a:t>
            </a:r>
            <a:r>
              <a:rPr lang="sk-SK" dirty="0" err="1" smtClean="0"/>
              <a:t>archivů</a:t>
            </a:r>
            <a:r>
              <a:rPr lang="sk-SK" dirty="0" smtClean="0"/>
              <a:t> </a:t>
            </a:r>
            <a:r>
              <a:rPr lang="sk-SK" dirty="0" err="1" smtClean="0"/>
              <a:t>jako</a:t>
            </a:r>
            <a:r>
              <a:rPr lang="sk-SK" dirty="0" smtClean="0"/>
              <a:t> ta naše </a:t>
            </a:r>
            <a:r>
              <a:rPr lang="en-US" dirty="0" smtClean="0"/>
              <a:t>[</a:t>
            </a:r>
            <a:r>
              <a:rPr lang="sk-SK" dirty="0" smtClean="0"/>
              <a:t>...</a:t>
            </a:r>
            <a:r>
              <a:rPr lang="en-US" dirty="0" smtClean="0"/>
              <a:t>]</a:t>
            </a:r>
            <a:r>
              <a:rPr lang="sk-SK" dirty="0" smtClean="0"/>
              <a:t> </a:t>
            </a:r>
            <a:r>
              <a:rPr lang="sk-SK" dirty="0" err="1" smtClean="0"/>
              <a:t>Právě</a:t>
            </a:r>
            <a:r>
              <a:rPr lang="sk-SK" dirty="0" smtClean="0"/>
              <a:t> v </a:t>
            </a:r>
            <a:r>
              <a:rPr lang="sk-SK" dirty="0" err="1" smtClean="0"/>
              <a:t>té</a:t>
            </a:r>
            <a:r>
              <a:rPr lang="sk-SK" dirty="0" smtClean="0"/>
              <a:t> </a:t>
            </a:r>
            <a:r>
              <a:rPr lang="sk-SK" dirty="0" err="1" smtClean="0"/>
              <a:t>míře</a:t>
            </a:r>
            <a:r>
              <a:rPr lang="sk-SK" dirty="0" smtClean="0"/>
              <a:t>, v níž </a:t>
            </a:r>
            <a:r>
              <a:rPr lang="sk-SK" dirty="0" err="1" smtClean="0"/>
              <a:t>mizí</a:t>
            </a:r>
            <a:r>
              <a:rPr lang="sk-SK" dirty="0" smtClean="0"/>
              <a:t> tradiční </a:t>
            </a:r>
            <a:r>
              <a:rPr lang="sk-SK" dirty="0" err="1" smtClean="0"/>
              <a:t>pamět</a:t>
            </a:r>
            <a:r>
              <a:rPr lang="sk-SK" dirty="0" smtClean="0"/>
              <a:t>, </a:t>
            </a:r>
            <a:r>
              <a:rPr lang="sk-SK" dirty="0" err="1" smtClean="0"/>
              <a:t>cítíme</a:t>
            </a:r>
            <a:r>
              <a:rPr lang="sk-SK" dirty="0" smtClean="0"/>
              <a:t> </a:t>
            </a:r>
            <a:r>
              <a:rPr lang="sk-SK" dirty="0" err="1" smtClean="0"/>
              <a:t>povinnost</a:t>
            </a:r>
            <a:r>
              <a:rPr lang="sk-SK" dirty="0" smtClean="0"/>
              <a:t> </a:t>
            </a:r>
            <a:r>
              <a:rPr lang="sk-SK" dirty="0" err="1" smtClean="0"/>
              <a:t>náboženě</a:t>
            </a:r>
            <a:r>
              <a:rPr lang="sk-SK" dirty="0" smtClean="0"/>
              <a:t> </a:t>
            </a:r>
            <a:r>
              <a:rPr lang="sk-SK" dirty="0" err="1" smtClean="0"/>
              <a:t>hromadit</a:t>
            </a:r>
            <a:r>
              <a:rPr lang="sk-SK" dirty="0" smtClean="0"/>
              <a:t> </a:t>
            </a:r>
            <a:r>
              <a:rPr lang="sk-SK" dirty="0" err="1" smtClean="0"/>
              <a:t>zbytky</a:t>
            </a:r>
            <a:r>
              <a:rPr lang="sk-SK" dirty="0" smtClean="0"/>
              <a:t>,</a:t>
            </a:r>
            <a:r>
              <a:rPr lang="en-US" dirty="0"/>
              <a:t> [</a:t>
            </a:r>
            <a:r>
              <a:rPr lang="sk-SK" dirty="0"/>
              <a:t>...</a:t>
            </a:r>
            <a:r>
              <a:rPr lang="en-US" dirty="0"/>
              <a:t>]</a:t>
            </a:r>
            <a:r>
              <a:rPr lang="sk-SK" dirty="0"/>
              <a:t> </a:t>
            </a:r>
            <a:r>
              <a:rPr lang="sk-SK" dirty="0" err="1" smtClean="0"/>
              <a:t>viditelné</a:t>
            </a:r>
            <a:r>
              <a:rPr lang="sk-SK" dirty="0" smtClean="0"/>
              <a:t> znaky toho, </a:t>
            </a:r>
            <a:r>
              <a:rPr lang="sk-SK" dirty="0" err="1" smtClean="0"/>
              <a:t>co</a:t>
            </a:r>
            <a:r>
              <a:rPr lang="sk-SK" dirty="0" smtClean="0"/>
              <a:t> </a:t>
            </a:r>
            <a:r>
              <a:rPr lang="sk-SK" dirty="0" err="1" smtClean="0"/>
              <a:t>bylo</a:t>
            </a:r>
            <a:r>
              <a:rPr lang="sk-SK" dirty="0" smtClean="0"/>
              <a:t>, na </a:t>
            </a:r>
            <a:r>
              <a:rPr lang="sk-SK" dirty="0" err="1" smtClean="0"/>
              <a:t>co</a:t>
            </a:r>
            <a:r>
              <a:rPr lang="sk-SK" dirty="0" smtClean="0"/>
              <a:t> bude </a:t>
            </a:r>
            <a:r>
              <a:rPr lang="sk-SK" dirty="0" err="1" smtClean="0"/>
              <a:t>třeba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rozpomenout</a:t>
            </a:r>
            <a:r>
              <a:rPr lang="sk-SK" dirty="0" smtClean="0"/>
              <a:t>.“</a:t>
            </a:r>
          </a:p>
          <a:p>
            <a:pPr marL="0" indent="0">
              <a:buNone/>
            </a:pPr>
            <a:r>
              <a:rPr lang="cs-CZ" sz="1600" dirty="0"/>
              <a:t>Nora, </a:t>
            </a:r>
            <a:r>
              <a:rPr lang="cs-CZ" sz="1600" dirty="0" err="1"/>
              <a:t>Pierre</a:t>
            </a:r>
            <a:r>
              <a:rPr lang="cs-CZ" sz="1600" dirty="0"/>
              <a:t>: Mezi pamětí a historií. Problematika míst. In: Mayer, </a:t>
            </a:r>
            <a:r>
              <a:rPr lang="cs-CZ" sz="1600" dirty="0" err="1"/>
              <a:t>Françoise</a:t>
            </a:r>
            <a:r>
              <a:rPr lang="cs-CZ" sz="1600" dirty="0"/>
              <a:t>: Politika paměti. Antologie francouzských </a:t>
            </a:r>
            <a:r>
              <a:rPr lang="cs-CZ" sz="1600" dirty="0" err="1"/>
              <a:t>společesnkých</a:t>
            </a:r>
            <a:r>
              <a:rPr lang="cs-CZ" sz="1600" dirty="0"/>
              <a:t> věd. Praha: Francouzský ústav pro výzkum ve společenských vědách, 1998, s. </a:t>
            </a:r>
            <a:r>
              <a:rPr lang="cs-CZ" sz="1600" dirty="0" smtClean="0"/>
              <a:t>16.</a:t>
            </a:r>
            <a:endParaRPr lang="cs-CZ" sz="1600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26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4020" y="1725888"/>
            <a:ext cx="8229600" cy="4525963"/>
          </a:xfrm>
        </p:spPr>
        <p:txBody>
          <a:bodyPr/>
          <a:lstStyle/>
          <a:p>
            <a:r>
              <a:rPr lang="sk-SK" dirty="0" smtClean="0"/>
              <a:t>Kolektívna</a:t>
            </a:r>
          </a:p>
          <a:p>
            <a:r>
              <a:rPr lang="sk-SK" dirty="0" smtClean="0"/>
              <a:t>Individuálna</a:t>
            </a:r>
          </a:p>
          <a:p>
            <a:r>
              <a:rPr lang="sk-SK" dirty="0"/>
              <a:t>Formovanie národov, nacionalizmus, identita, </a:t>
            </a:r>
            <a:r>
              <a:rPr lang="sk-SK" dirty="0" smtClean="0"/>
              <a:t>stereotypy</a:t>
            </a:r>
          </a:p>
          <a:p>
            <a:r>
              <a:rPr lang="sk-SK" dirty="0" smtClean="0"/>
              <a:t>Pamäť a moc</a:t>
            </a: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>
                <a:ea typeface="Arial Unicode MS" pitchFamily="34" charset="-128"/>
                <a:cs typeface="Times New Roman" pitchFamily="18" charset="0"/>
              </a:rPr>
              <a:t>Čo všetko obsahuje historickú pamäť?</a:t>
            </a:r>
            <a:endParaRPr lang="sk-SK" dirty="0"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5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Formovanie historickej pamäte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592129" y="3955559"/>
            <a:ext cx="79938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500" dirty="0" smtClean="0"/>
              <a:t>Inštitucionálne				Neinštitucionálne</a:t>
            </a:r>
            <a:endParaRPr lang="sk-SK" sz="2500" dirty="0"/>
          </a:p>
        </p:txBody>
      </p:sp>
      <p:sp>
        <p:nvSpPr>
          <p:cNvPr id="7" name="BlokTextu 6"/>
          <p:cNvSpPr txBox="1"/>
          <p:nvPr/>
        </p:nvSpPr>
        <p:spPr>
          <a:xfrm>
            <a:off x="654848" y="5589240"/>
            <a:ext cx="78683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500" dirty="0" smtClean="0"/>
              <a:t>Tvorca 	</a:t>
            </a:r>
            <a:r>
              <a:rPr lang="sk-SK" sz="2500" dirty="0"/>
              <a:t> </a:t>
            </a:r>
            <a:r>
              <a:rPr lang="sk-SK" sz="2500" dirty="0" err="1" smtClean="0"/>
              <a:t>vs</a:t>
            </a:r>
            <a:r>
              <a:rPr lang="sk-SK" sz="2500" dirty="0" smtClean="0"/>
              <a:t>. Médium</a:t>
            </a:r>
            <a:endParaRPr lang="sk-SK" sz="250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648940" y="1692577"/>
            <a:ext cx="8229600" cy="4525963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77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Nositeľ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Jedinec</a:t>
            </a:r>
          </a:p>
          <a:p>
            <a:r>
              <a:rPr lang="sk-SK" dirty="0" smtClean="0"/>
              <a:t>Malé </a:t>
            </a:r>
            <a:r>
              <a:rPr lang="sk-SK" smtClean="0"/>
              <a:t>sociálne skupiny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76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cs typeface="Arial" panose="020B0604020202020204" pitchFamily="34" charset="0"/>
              </a:rPr>
              <a:t>Výuka</a:t>
            </a:r>
            <a:r>
              <a:rPr lang="sk-SK" dirty="0" smtClean="0">
                <a:cs typeface="Arial" panose="020B0604020202020204" pitchFamily="34" charset="0"/>
              </a:rPr>
              <a:t> a zakončenie</a:t>
            </a:r>
            <a:endParaRPr lang="sk-SK" dirty="0"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5 prednášok </a:t>
            </a:r>
          </a:p>
          <a:p>
            <a:pPr marL="0" indent="0">
              <a:buNone/>
            </a:pPr>
            <a:r>
              <a:rPr lang="sk-SK" sz="2500" dirty="0" smtClean="0"/>
              <a:t>(27.2., 13.3., 27.3., </a:t>
            </a:r>
            <a:r>
              <a:rPr lang="sk-SK" sz="2500" dirty="0" smtClean="0">
                <a:solidFill>
                  <a:srgbClr val="FF0000"/>
                </a:solidFill>
              </a:rPr>
              <a:t>3.4.</a:t>
            </a:r>
            <a:r>
              <a:rPr lang="sk-SK" sz="2500" dirty="0" smtClean="0"/>
              <a:t>, 24.4.)</a:t>
            </a:r>
          </a:p>
          <a:p>
            <a:pPr marL="0" indent="0">
              <a:buNone/>
            </a:pPr>
            <a:endParaRPr lang="sk-SK" sz="2500" dirty="0" smtClean="0"/>
          </a:p>
          <a:p>
            <a:r>
              <a:rPr lang="sk-SK" dirty="0" smtClean="0"/>
              <a:t>Priebežná práca – 4 zadania </a:t>
            </a:r>
          </a:p>
          <a:p>
            <a:pPr marL="0" indent="0">
              <a:buNone/>
            </a:pPr>
            <a:r>
              <a:rPr lang="sk-SK" sz="2500" dirty="0" smtClean="0"/>
              <a:t>Za každé zadanie môžete získať 10 bodov, spolu 40 bodov (100%), aby ste sa mohli zúčastniť skúšky, potrebujete získať 24 bodov (60%).</a:t>
            </a:r>
          </a:p>
          <a:p>
            <a:pPr marL="0" indent="0">
              <a:buNone/>
            </a:pPr>
            <a:endParaRPr lang="sk-SK" sz="2500" dirty="0" smtClean="0"/>
          </a:p>
          <a:p>
            <a:r>
              <a:rPr lang="sk-SK" dirty="0" smtClean="0"/>
              <a:t>Ústna skúška</a:t>
            </a:r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87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Procesy formovania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Historícká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pamäť sa:</a:t>
            </a:r>
          </a:p>
          <a:p>
            <a:pPr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Tvorí</a:t>
            </a:r>
          </a:p>
          <a:p>
            <a:pPr lvl="0"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Ovplyvňuje</a:t>
            </a:r>
          </a:p>
          <a:p>
            <a:pPr lvl="0">
              <a:buFontTx/>
              <a:buChar char="-"/>
            </a:pP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Reinterpretuje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Upevňuje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Pri procese formovania sa zmiešavajú zdroje, jedinec filtruje čo prijme, neprijme, hodnotí zdroje i informácie, ovplyvňujú ho názory, normy a hodnoty jedinca, jeho rodiny, prostredia, v ktorom sa vyskytuje a s ktorým sa stotožňuje.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>
              <a:buFontTx/>
              <a:buChar char="-"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3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Funkcie historickej pamäte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Sociálna: prenos kultúrnych noriem a hodnôt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Socializačná - identita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Komunikačná – forma prenosu informácií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Symbolická – je tvorená symbolmi a tvorí symboly (národné, lokálne, rodinné, hodnotové)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Psychologická – katarzia (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vysporiadanie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sa s minulosťou)</a:t>
            </a:r>
          </a:p>
        </p:txBody>
      </p:sp>
    </p:spTree>
    <p:extLst>
      <p:ext uri="{BB962C8B-B14F-4D97-AF65-F5344CB8AC3E}">
        <p14:creationId xmlns:p14="http://schemas.microsoft.com/office/powerpoint/2010/main" val="17995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Otázky?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7670" y="4437113"/>
            <a:ext cx="8229600" cy="22322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Ďakujem za pozornosť!</a:t>
            </a:r>
          </a:p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Nezabudnite vypracovať a odovzdať zadanie.</a:t>
            </a:r>
          </a:p>
          <a:p>
            <a:pPr marL="0" indent="0" algn="ctr">
              <a:buNone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Nabudúce:</a:t>
            </a:r>
          </a:p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Kolektívna historická pamäť</a:t>
            </a:r>
          </a:p>
          <a:p>
            <a:pPr marL="0" indent="0" algn="ctr">
              <a:buNone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7156287" y="384130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27605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Prvé zadanie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Téma – kolektívna historická pamäť</a:t>
            </a:r>
          </a:p>
          <a:p>
            <a:r>
              <a:rPr lang="sk-SK" b="1" dirty="0" smtClean="0"/>
              <a:t>Odovzdať do 18.5.2014  do 23.59 hod (koniec </a:t>
            </a:r>
            <a:r>
              <a:rPr lang="sk-SK" b="1" dirty="0" err="1" smtClean="0"/>
              <a:t>výuky</a:t>
            </a:r>
            <a:r>
              <a:rPr lang="sk-SK" b="1" dirty="0" smtClean="0"/>
              <a:t>)</a:t>
            </a:r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- Zozbierať 5 „kusov“ súčasnej slovesnosti, ktorá reflektuje politické dianie – dnešné, alebo minulé. </a:t>
            </a:r>
          </a:p>
          <a:p>
            <a:pPr marL="0" indent="0">
              <a:buNone/>
            </a:pPr>
            <a:r>
              <a:rPr lang="sk-SK" dirty="0" smtClean="0"/>
              <a:t>- Musí obsahovať </a:t>
            </a:r>
            <a:r>
              <a:rPr lang="sk-SK" dirty="0" err="1" smtClean="0"/>
              <a:t>pasportizačné</a:t>
            </a:r>
            <a:r>
              <a:rPr lang="sk-SK" dirty="0" smtClean="0"/>
              <a:t> údaje – vek, pohlavie, vzdelanie nositeľa/nositeľky (výška vzdelania, odbor, prípadne </a:t>
            </a:r>
            <a:r>
              <a:rPr lang="sk-SK" dirty="0" err="1" smtClean="0"/>
              <a:t>zamestanie</a:t>
            </a:r>
            <a:r>
              <a:rPr lang="sk-SK" dirty="0" smtClean="0"/>
              <a:t>), popis rozprávačskej príležitosti (kde, v akom kontexte, aké bolo publikum, ako reagovalo).</a:t>
            </a:r>
          </a:p>
          <a:p>
            <a:pPr marL="0" indent="0">
              <a:buNone/>
            </a:pPr>
            <a:r>
              <a:rPr lang="sk-SK" dirty="0" smtClean="0"/>
              <a:t>- Odovzdať v písomnej forme do </a:t>
            </a:r>
            <a:r>
              <a:rPr lang="sk-SK" dirty="0" err="1"/>
              <a:t>O</a:t>
            </a:r>
            <a:r>
              <a:rPr lang="sk-SK" dirty="0" err="1" smtClean="0"/>
              <a:t>devzdárny</a:t>
            </a:r>
            <a:r>
              <a:rPr lang="sk-SK" dirty="0" smtClean="0"/>
              <a:t> predmetu.</a:t>
            </a:r>
          </a:p>
          <a:p>
            <a:pPr marL="0" indent="0">
              <a:buNone/>
            </a:pPr>
            <a:r>
              <a:rPr lang="sk-SK" dirty="0" smtClean="0"/>
              <a:t>- Materiál z internetu, z tlačených zdrojov ani z vlastného repertoáru nebude akceptovaný!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822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sk-SK" b="1" dirty="0" smtClean="0"/>
              <a:t>Terminológia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45224"/>
          </a:xfrm>
        </p:spPr>
        <p:txBody>
          <a:bodyPr numCol="1"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sk-SK" dirty="0" smtClean="0"/>
              <a:t>V rôznych jazykoch iná situácia</a:t>
            </a:r>
          </a:p>
          <a:p>
            <a:pPr>
              <a:buFontTx/>
              <a:buChar char="-"/>
            </a:pPr>
            <a:r>
              <a:rPr lang="sk-SK" dirty="0" smtClean="0"/>
              <a:t>Dejiny ako minulosť, história ako písanie dejín</a:t>
            </a:r>
          </a:p>
          <a:p>
            <a:pPr>
              <a:buFontTx/>
              <a:buChar char="-"/>
            </a:pPr>
            <a:r>
              <a:rPr lang="sk-SK" dirty="0" err="1" smtClean="0"/>
              <a:t>Pierre</a:t>
            </a:r>
            <a:r>
              <a:rPr lang="sk-SK" dirty="0" smtClean="0"/>
              <a:t> Nora – „</a:t>
            </a:r>
            <a:r>
              <a:rPr lang="sk-SK" dirty="0" err="1" smtClean="0"/>
              <a:t>Pamět</a:t>
            </a:r>
            <a:r>
              <a:rPr lang="sk-SK" dirty="0" smtClean="0"/>
              <a:t> je život, </a:t>
            </a:r>
            <a:r>
              <a:rPr lang="sk-SK" dirty="0" err="1" smtClean="0"/>
              <a:t>který</a:t>
            </a:r>
            <a:r>
              <a:rPr lang="sk-SK" dirty="0" smtClean="0"/>
              <a:t> vždy </a:t>
            </a:r>
            <a:r>
              <a:rPr lang="sk-SK" dirty="0" err="1" smtClean="0"/>
              <a:t>nesou</a:t>
            </a:r>
            <a:r>
              <a:rPr lang="sk-SK" dirty="0" smtClean="0"/>
              <a:t> skupiny živých, a </a:t>
            </a:r>
            <a:r>
              <a:rPr lang="sk-SK" dirty="0" err="1" smtClean="0"/>
              <a:t>právě</a:t>
            </a:r>
            <a:r>
              <a:rPr lang="sk-SK" dirty="0" smtClean="0"/>
              <a:t> </a:t>
            </a:r>
            <a:r>
              <a:rPr lang="sk-SK" dirty="0" err="1" smtClean="0"/>
              <a:t>proto</a:t>
            </a:r>
            <a:r>
              <a:rPr lang="sk-SK" dirty="0" smtClean="0"/>
              <a:t> je v </a:t>
            </a:r>
            <a:r>
              <a:rPr lang="sk-SK" dirty="0" err="1" smtClean="0"/>
              <a:t>neustálém</a:t>
            </a:r>
            <a:r>
              <a:rPr lang="sk-SK" dirty="0" smtClean="0"/>
              <a:t> vývoji, </a:t>
            </a:r>
            <a:r>
              <a:rPr lang="sk-SK" dirty="0" err="1" smtClean="0"/>
              <a:t>otevřena</a:t>
            </a:r>
            <a:r>
              <a:rPr lang="sk-SK" dirty="0" smtClean="0"/>
              <a:t> </a:t>
            </a:r>
            <a:r>
              <a:rPr lang="sk-SK" dirty="0" err="1" smtClean="0"/>
              <a:t>dialektice</a:t>
            </a:r>
            <a:r>
              <a:rPr lang="sk-SK" dirty="0" smtClean="0"/>
              <a:t> </a:t>
            </a:r>
            <a:r>
              <a:rPr lang="sk-SK" dirty="0" err="1" smtClean="0"/>
              <a:t>vzpomínky</a:t>
            </a:r>
            <a:r>
              <a:rPr lang="sk-SK" dirty="0" smtClean="0"/>
              <a:t> a </a:t>
            </a:r>
            <a:r>
              <a:rPr lang="sk-SK" dirty="0" err="1" smtClean="0"/>
              <a:t>zapomnění</a:t>
            </a:r>
            <a:r>
              <a:rPr lang="sk-SK" dirty="0" smtClean="0"/>
              <a:t>, </a:t>
            </a:r>
            <a:r>
              <a:rPr lang="sk-SK" dirty="0" err="1" smtClean="0"/>
              <a:t>nevědomá</a:t>
            </a:r>
            <a:r>
              <a:rPr lang="sk-SK" dirty="0" smtClean="0"/>
              <a:t> </a:t>
            </a:r>
            <a:r>
              <a:rPr lang="sk-SK" dirty="0" err="1" smtClean="0"/>
              <a:t>ohledně</a:t>
            </a:r>
            <a:r>
              <a:rPr lang="sk-SK" dirty="0" smtClean="0"/>
              <a:t> </a:t>
            </a:r>
            <a:r>
              <a:rPr lang="sk-SK" dirty="0" err="1" smtClean="0"/>
              <a:t>svých</a:t>
            </a:r>
            <a:r>
              <a:rPr lang="sk-SK" dirty="0" smtClean="0"/>
              <a:t> postupných </a:t>
            </a:r>
            <a:r>
              <a:rPr lang="sk-SK" dirty="0" err="1" smtClean="0"/>
              <a:t>deformací</a:t>
            </a:r>
            <a:r>
              <a:rPr lang="sk-SK" dirty="0" smtClean="0"/>
              <a:t>, </a:t>
            </a:r>
            <a:r>
              <a:rPr lang="sk-SK" dirty="0" err="1" smtClean="0"/>
              <a:t>vydána</a:t>
            </a:r>
            <a:r>
              <a:rPr lang="sk-SK" dirty="0" smtClean="0"/>
              <a:t> každému uživí a zneužití, </a:t>
            </a:r>
            <a:r>
              <a:rPr lang="sk-SK" dirty="0" err="1" smtClean="0"/>
              <a:t>schopna</a:t>
            </a:r>
            <a:r>
              <a:rPr lang="sk-SK" dirty="0" smtClean="0"/>
              <a:t> </a:t>
            </a:r>
            <a:r>
              <a:rPr lang="sk-SK" dirty="0" err="1" smtClean="0"/>
              <a:t>dlouhých</a:t>
            </a:r>
            <a:r>
              <a:rPr lang="sk-SK" dirty="0" smtClean="0"/>
              <a:t> období </a:t>
            </a:r>
            <a:r>
              <a:rPr lang="sk-SK" dirty="0" err="1" smtClean="0"/>
              <a:t>skrytosi</a:t>
            </a:r>
            <a:r>
              <a:rPr lang="sk-SK" dirty="0" smtClean="0"/>
              <a:t> a </a:t>
            </a:r>
            <a:r>
              <a:rPr lang="sk-SK" dirty="0" err="1" smtClean="0"/>
              <a:t>náhlých</a:t>
            </a:r>
            <a:r>
              <a:rPr lang="sk-SK" dirty="0" smtClean="0"/>
              <a:t> </a:t>
            </a:r>
            <a:r>
              <a:rPr lang="sk-SK" dirty="0" err="1" smtClean="0"/>
              <a:t>znovuoživení</a:t>
            </a:r>
            <a:r>
              <a:rPr lang="sk-SK" dirty="0" smtClean="0"/>
              <a:t>. </a:t>
            </a:r>
            <a:r>
              <a:rPr lang="sk-SK" dirty="0" err="1" smtClean="0"/>
              <a:t>Historie</a:t>
            </a:r>
            <a:r>
              <a:rPr lang="sk-SK" dirty="0" smtClean="0"/>
              <a:t> je vždy problematickou a neúplnou </a:t>
            </a:r>
            <a:r>
              <a:rPr lang="sk-SK" dirty="0" err="1" smtClean="0"/>
              <a:t>rekonstrukcí</a:t>
            </a:r>
            <a:r>
              <a:rPr lang="sk-SK" dirty="0" smtClean="0"/>
              <a:t> toho, </a:t>
            </a:r>
            <a:r>
              <a:rPr lang="sk-SK" dirty="0" err="1" smtClean="0"/>
              <a:t>co</a:t>
            </a:r>
            <a:r>
              <a:rPr lang="sk-SK" dirty="0" smtClean="0"/>
              <a:t> už </a:t>
            </a:r>
            <a:r>
              <a:rPr lang="sk-SK" dirty="0" err="1" smtClean="0"/>
              <a:t>není</a:t>
            </a:r>
            <a:r>
              <a:rPr lang="sk-SK" dirty="0" smtClean="0"/>
              <a:t>. </a:t>
            </a:r>
            <a:r>
              <a:rPr lang="sk-SK" dirty="0" err="1" smtClean="0"/>
              <a:t>Paměť</a:t>
            </a:r>
            <a:r>
              <a:rPr lang="sk-SK" dirty="0" smtClean="0"/>
              <a:t> je </a:t>
            </a:r>
            <a:r>
              <a:rPr lang="sk-SK" dirty="0" err="1" smtClean="0"/>
              <a:t>fenoménem</a:t>
            </a:r>
            <a:r>
              <a:rPr lang="sk-SK" dirty="0" smtClean="0"/>
              <a:t> vždy </a:t>
            </a:r>
            <a:r>
              <a:rPr lang="sk-SK" dirty="0" err="1" smtClean="0"/>
              <a:t>aktuálním</a:t>
            </a:r>
            <a:r>
              <a:rPr lang="sk-SK" dirty="0" smtClean="0"/>
              <a:t>, </a:t>
            </a:r>
            <a:r>
              <a:rPr lang="sk-SK" dirty="0" err="1" smtClean="0"/>
              <a:t>poutem</a:t>
            </a:r>
            <a:r>
              <a:rPr lang="sk-SK" dirty="0" smtClean="0"/>
              <a:t> </a:t>
            </a:r>
            <a:r>
              <a:rPr lang="sk-SK" dirty="0" err="1" smtClean="0"/>
              <a:t>přežívaným</a:t>
            </a:r>
            <a:r>
              <a:rPr lang="sk-SK" dirty="0" smtClean="0"/>
              <a:t>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věčné</a:t>
            </a:r>
            <a:r>
              <a:rPr lang="sk-SK" dirty="0" smtClean="0"/>
              <a:t> </a:t>
            </a:r>
            <a:r>
              <a:rPr lang="sk-SK" dirty="0" err="1" smtClean="0"/>
              <a:t>přítomnosti</a:t>
            </a:r>
            <a:r>
              <a:rPr lang="sk-SK" dirty="0" smtClean="0"/>
              <a:t>; </a:t>
            </a:r>
            <a:r>
              <a:rPr lang="sk-SK" dirty="0" err="1" smtClean="0"/>
              <a:t>historie</a:t>
            </a:r>
            <a:r>
              <a:rPr lang="sk-SK" dirty="0" smtClean="0"/>
              <a:t> je zobrazením minulosti.“ </a:t>
            </a:r>
            <a:r>
              <a:rPr lang="sk-SK" sz="1700" dirty="0" smtClean="0"/>
              <a:t>Nora, </a:t>
            </a:r>
            <a:r>
              <a:rPr lang="sk-SK" sz="1700" dirty="0" err="1" smtClean="0"/>
              <a:t>Pierre</a:t>
            </a:r>
            <a:r>
              <a:rPr lang="sk-SK" sz="1700" dirty="0" smtClean="0"/>
              <a:t>: </a:t>
            </a:r>
            <a:r>
              <a:rPr lang="sk-SK" sz="1700" dirty="0" err="1" smtClean="0"/>
              <a:t>Mezi</a:t>
            </a:r>
            <a:r>
              <a:rPr lang="sk-SK" sz="1700" dirty="0" smtClean="0"/>
              <a:t> </a:t>
            </a:r>
            <a:r>
              <a:rPr lang="sk-SK" sz="1700" dirty="0" err="1" smtClean="0"/>
              <a:t>pamětí</a:t>
            </a:r>
            <a:r>
              <a:rPr lang="sk-SK" sz="1700" dirty="0" smtClean="0"/>
              <a:t> a </a:t>
            </a:r>
            <a:r>
              <a:rPr lang="sk-SK" sz="1700" dirty="0" err="1" smtClean="0"/>
              <a:t>historií</a:t>
            </a:r>
            <a:r>
              <a:rPr lang="sk-SK" sz="1700" dirty="0" smtClean="0"/>
              <a:t>. Problematika </a:t>
            </a:r>
            <a:r>
              <a:rPr lang="sk-SK" sz="1700" dirty="0" err="1" smtClean="0"/>
              <a:t>míst</a:t>
            </a:r>
            <a:r>
              <a:rPr lang="sk-SK" sz="1700" dirty="0" smtClean="0"/>
              <a:t>. In: Mayer, </a:t>
            </a:r>
            <a:r>
              <a:rPr lang="sk-SK" sz="1700" dirty="0" err="1" smtClean="0"/>
              <a:t>Fran</a:t>
            </a:r>
            <a:r>
              <a:rPr lang="sk-SK" sz="1700" dirty="0" err="1" smtClean="0">
                <a:latin typeface="Calibri"/>
              </a:rPr>
              <a:t>çoise</a:t>
            </a:r>
            <a:r>
              <a:rPr lang="sk-SK" sz="1700" dirty="0" smtClean="0">
                <a:latin typeface="Calibri"/>
              </a:rPr>
              <a:t>: Politika </a:t>
            </a:r>
            <a:r>
              <a:rPr lang="sk-SK" sz="1700" dirty="0" err="1" smtClean="0">
                <a:latin typeface="Calibri"/>
              </a:rPr>
              <a:t>paměti</a:t>
            </a:r>
            <a:r>
              <a:rPr lang="sk-SK" sz="1700" dirty="0" smtClean="0">
                <a:latin typeface="Calibri"/>
              </a:rPr>
              <a:t>. </a:t>
            </a:r>
            <a:r>
              <a:rPr lang="sk-SK" sz="1700" dirty="0" err="1" smtClean="0">
                <a:latin typeface="Calibri"/>
              </a:rPr>
              <a:t>Antologie</a:t>
            </a:r>
            <a:r>
              <a:rPr lang="sk-SK" sz="1700" dirty="0" smtClean="0">
                <a:latin typeface="Calibri"/>
              </a:rPr>
              <a:t> </a:t>
            </a:r>
            <a:r>
              <a:rPr lang="sk-SK" sz="1700" dirty="0" err="1" smtClean="0">
                <a:latin typeface="Calibri"/>
              </a:rPr>
              <a:t>francouzských</a:t>
            </a:r>
            <a:r>
              <a:rPr lang="sk-SK" sz="1700" dirty="0" smtClean="0">
                <a:latin typeface="Calibri"/>
              </a:rPr>
              <a:t> </a:t>
            </a:r>
            <a:r>
              <a:rPr lang="sk-SK" sz="1700" dirty="0" err="1" smtClean="0">
                <a:latin typeface="Calibri"/>
              </a:rPr>
              <a:t>společesnkých</a:t>
            </a:r>
            <a:r>
              <a:rPr lang="sk-SK" sz="1700" dirty="0" smtClean="0">
                <a:latin typeface="Calibri"/>
              </a:rPr>
              <a:t> </a:t>
            </a:r>
            <a:r>
              <a:rPr lang="sk-SK" sz="1700" dirty="0" err="1" smtClean="0">
                <a:latin typeface="Calibri"/>
              </a:rPr>
              <a:t>věd</a:t>
            </a:r>
            <a:r>
              <a:rPr lang="sk-SK" sz="1700" dirty="0" smtClean="0">
                <a:latin typeface="Calibri"/>
              </a:rPr>
              <a:t>. Praha: </a:t>
            </a:r>
            <a:r>
              <a:rPr lang="sk-SK" sz="1700" dirty="0" err="1" smtClean="0"/>
              <a:t>Francouzský</a:t>
            </a:r>
            <a:r>
              <a:rPr lang="sk-SK" sz="1700" dirty="0" smtClean="0"/>
              <a:t> ústav </a:t>
            </a:r>
            <a:r>
              <a:rPr lang="sk-SK" sz="1700" dirty="0" err="1" smtClean="0"/>
              <a:t>pro</a:t>
            </a:r>
            <a:r>
              <a:rPr lang="sk-SK" sz="1700" dirty="0" smtClean="0"/>
              <a:t> </a:t>
            </a:r>
            <a:r>
              <a:rPr lang="sk-SK" sz="1700" dirty="0" err="1" smtClean="0"/>
              <a:t>výzkum</a:t>
            </a:r>
            <a:r>
              <a:rPr lang="sk-SK" sz="1700" dirty="0" smtClean="0"/>
              <a:t> </a:t>
            </a:r>
            <a:r>
              <a:rPr lang="sk-SK" sz="1700" dirty="0" err="1" smtClean="0"/>
              <a:t>ve</a:t>
            </a:r>
            <a:r>
              <a:rPr lang="sk-SK" sz="1700" dirty="0" smtClean="0"/>
              <a:t> </a:t>
            </a:r>
            <a:r>
              <a:rPr lang="sk-SK" sz="1700" dirty="0" err="1" smtClean="0"/>
              <a:t>společenských</a:t>
            </a:r>
            <a:r>
              <a:rPr lang="sk-SK" sz="1700" dirty="0" smtClean="0"/>
              <a:t> </a:t>
            </a:r>
            <a:r>
              <a:rPr lang="sk-SK" sz="1700" dirty="0" err="1" smtClean="0"/>
              <a:t>vědách</a:t>
            </a:r>
            <a:r>
              <a:rPr lang="sk-SK" sz="1700" dirty="0" smtClean="0"/>
              <a:t>, </a:t>
            </a:r>
            <a:r>
              <a:rPr lang="sk-SK" sz="1700" dirty="0" smtClean="0">
                <a:latin typeface="Calibri"/>
              </a:rPr>
              <a:t>1998, s. 9.</a:t>
            </a:r>
          </a:p>
          <a:p>
            <a:pPr>
              <a:buFontTx/>
              <a:buChar char="-"/>
            </a:pPr>
            <a:r>
              <a:rPr lang="sk-SK" dirty="0" smtClean="0">
                <a:latin typeface="Calibri"/>
              </a:rPr>
              <a:t>Kritika  P. </a:t>
            </a:r>
            <a:r>
              <a:rPr lang="sk-SK" dirty="0" err="1" smtClean="0">
                <a:latin typeface="Calibri"/>
              </a:rPr>
              <a:t>Norau</a:t>
            </a:r>
            <a:r>
              <a:rPr lang="sk-SK" dirty="0" smtClean="0">
                <a:latin typeface="Calibri"/>
              </a:rPr>
              <a:t> – Romantizujúci a idealizujúci pohľad na pamäť</a:t>
            </a:r>
          </a:p>
          <a:p>
            <a:pPr>
              <a:buFontTx/>
              <a:buChar char="-"/>
            </a:pPr>
            <a:endParaRPr lang="sk-SK" sz="1700" dirty="0"/>
          </a:p>
        </p:txBody>
      </p:sp>
    </p:spTree>
    <p:extLst>
      <p:ext uri="{BB962C8B-B14F-4D97-AF65-F5344CB8AC3E}">
        <p14:creationId xmlns:p14="http://schemas.microsoft.com/office/powerpoint/2010/main" val="25893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43000"/>
          </a:xfrm>
        </p:spPr>
        <p:txBody>
          <a:bodyPr/>
          <a:lstStyle/>
          <a:p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23995"/>
              </p:ext>
            </p:extLst>
          </p:nvPr>
        </p:nvGraphicFramePr>
        <p:xfrm>
          <a:off x="395536" y="764704"/>
          <a:ext cx="8291264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51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Cesta k zmene paradigmy v písaní dejín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5069160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Písanie politických dejín – zmena panovníkov, územných celkov, vzťahov politických útvarov</a:t>
            </a:r>
          </a:p>
          <a:p>
            <a:r>
              <a:rPr lang="sk-SK" dirty="0" smtClean="0"/>
              <a:t>Cirkevné dejiny</a:t>
            </a:r>
          </a:p>
          <a:p>
            <a:endParaRPr lang="sk-SK" dirty="0" smtClean="0"/>
          </a:p>
          <a:p>
            <a:r>
              <a:rPr lang="sk-SK" dirty="0" smtClean="0"/>
              <a:t>Zmeny v dejepisectve pod vplyvom iných oborov</a:t>
            </a:r>
          </a:p>
          <a:p>
            <a:r>
              <a:rPr lang="sk-SK" dirty="0" smtClean="0"/>
              <a:t>Rozdielny vývoj v rôznych častiach Európy</a:t>
            </a:r>
          </a:p>
          <a:p>
            <a:endParaRPr lang="sk-SK" dirty="0"/>
          </a:p>
          <a:p>
            <a:r>
              <a:rPr lang="sk-SK" dirty="0" smtClean="0"/>
              <a:t>30. roky 20. storočia – oficiálne začiatky školy </a:t>
            </a:r>
            <a:r>
              <a:rPr lang="sk-SK" dirty="0" err="1" smtClean="0"/>
              <a:t>Annales</a:t>
            </a:r>
            <a:endParaRPr lang="sk-SK" dirty="0" smtClean="0"/>
          </a:p>
          <a:p>
            <a:pPr lvl="1"/>
            <a:r>
              <a:rPr lang="sk-SK" dirty="0" smtClean="0"/>
              <a:t>Francúzsko, zakladatelia </a:t>
            </a:r>
            <a:r>
              <a:rPr lang="sk-SK" dirty="0" err="1"/>
              <a:t>Lucien</a:t>
            </a:r>
            <a:r>
              <a:rPr lang="sk-SK" dirty="0"/>
              <a:t> </a:t>
            </a:r>
            <a:r>
              <a:rPr lang="sk-SK" dirty="0" err="1"/>
              <a:t>Febvre</a:t>
            </a:r>
            <a:r>
              <a:rPr lang="sk-SK" dirty="0"/>
              <a:t> a </a:t>
            </a:r>
            <a:r>
              <a:rPr lang="sk-SK" dirty="0" err="1"/>
              <a:t>Marc</a:t>
            </a:r>
            <a:r>
              <a:rPr lang="sk-SK" dirty="0"/>
              <a:t> </a:t>
            </a:r>
            <a:r>
              <a:rPr lang="sk-SK" dirty="0" err="1" smtClean="0"/>
              <a:t>Bloch</a:t>
            </a:r>
            <a:endParaRPr lang="sk-SK" dirty="0" smtClean="0"/>
          </a:p>
          <a:p>
            <a:pPr lvl="1"/>
            <a:r>
              <a:rPr lang="sk-SK" dirty="0" smtClean="0"/>
              <a:t>Tri fázy – počas druhej nastalo etablovanie v rámci historiografie; tretia široká, rozštiepená, mnoho rôznych prístupov</a:t>
            </a:r>
          </a:p>
          <a:p>
            <a:r>
              <a:rPr lang="sk-SK" dirty="0" smtClean="0"/>
              <a:t>Obdobný vývoj v ďalších krajinách</a:t>
            </a:r>
          </a:p>
          <a:p>
            <a:pPr marL="457200" lvl="1" indent="0">
              <a:buNone/>
            </a:pPr>
            <a:endParaRPr lang="sk-SK" dirty="0"/>
          </a:p>
          <a:p>
            <a:pPr marL="457200" lvl="1" indent="0">
              <a:buNone/>
            </a:pPr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30011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Dejiny zdola</a:t>
            </a:r>
          </a:p>
          <a:p>
            <a:r>
              <a:rPr lang="sk-SK" dirty="0" smtClean="0"/>
              <a:t>Nové témy, nová metodológia a teórie</a:t>
            </a:r>
          </a:p>
          <a:p>
            <a:r>
              <a:rPr lang="sk-SK" dirty="0" smtClean="0"/>
              <a:t>Spätné ovplyvnenie príbuzných oborov (</a:t>
            </a:r>
            <a:r>
              <a:rPr lang="sk-SK" dirty="0" err="1"/>
              <a:t>Halbwasche</a:t>
            </a:r>
            <a:r>
              <a:rPr lang="sk-SK" dirty="0"/>
              <a:t>, C. </a:t>
            </a:r>
            <a:r>
              <a:rPr lang="sk-SK" dirty="0" err="1"/>
              <a:t>Lévi-Strausse</a:t>
            </a:r>
            <a:r>
              <a:rPr lang="sk-SK" dirty="0"/>
              <a:t>, </a:t>
            </a:r>
            <a:r>
              <a:rPr lang="sk-SK" dirty="0" err="1"/>
              <a:t>Evan-Pritchard</a:t>
            </a:r>
            <a:r>
              <a:rPr lang="sk-SK" dirty="0"/>
              <a:t>, </a:t>
            </a:r>
            <a:r>
              <a:rPr lang="sk-SK" dirty="0" err="1" smtClean="0"/>
              <a:t>Foucault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r>
              <a:rPr lang="sk-SK" dirty="0" err="1" smtClean="0"/>
              <a:t>Lit</a:t>
            </a:r>
            <a:r>
              <a:rPr lang="sk-SK" dirty="0" smtClean="0"/>
              <a:t>: Peter </a:t>
            </a:r>
            <a:r>
              <a:rPr lang="sk-SK" dirty="0" err="1" smtClean="0"/>
              <a:t>Burke</a:t>
            </a:r>
            <a:endParaRPr lang="sk-SK" dirty="0" smtClean="0"/>
          </a:p>
          <a:p>
            <a:pPr lvl="1"/>
            <a:r>
              <a:rPr lang="sk-SK" i="1" dirty="0" err="1"/>
              <a:t>Co</a:t>
            </a:r>
            <a:r>
              <a:rPr lang="sk-SK" i="1" dirty="0"/>
              <a:t> je </a:t>
            </a:r>
            <a:r>
              <a:rPr lang="sk-SK" i="1" dirty="0" err="1"/>
              <a:t>kulturní</a:t>
            </a:r>
            <a:r>
              <a:rPr lang="sk-SK" i="1" dirty="0"/>
              <a:t> </a:t>
            </a:r>
            <a:r>
              <a:rPr lang="sk-SK" i="1" dirty="0" err="1" smtClean="0"/>
              <a:t>historie</a:t>
            </a:r>
            <a:r>
              <a:rPr lang="sk-SK" i="1" dirty="0" smtClean="0"/>
              <a:t>?</a:t>
            </a:r>
            <a:r>
              <a:rPr lang="sk-SK" dirty="0"/>
              <a:t> </a:t>
            </a:r>
            <a:r>
              <a:rPr lang="sk-SK" dirty="0" smtClean="0"/>
              <a:t>Praha</a:t>
            </a:r>
            <a:r>
              <a:rPr lang="sk-SK" dirty="0"/>
              <a:t>: </a:t>
            </a:r>
            <a:r>
              <a:rPr lang="sk-SK" dirty="0" err="1"/>
              <a:t>Dokořán</a:t>
            </a:r>
            <a:r>
              <a:rPr lang="sk-SK" dirty="0"/>
              <a:t>, </a:t>
            </a:r>
            <a:r>
              <a:rPr lang="sk-SK" dirty="0" smtClean="0"/>
              <a:t>2011.</a:t>
            </a:r>
          </a:p>
          <a:p>
            <a:pPr lvl="1"/>
            <a:r>
              <a:rPr lang="sk-SK" i="1" dirty="0" err="1"/>
              <a:t>Francouzská</a:t>
            </a:r>
            <a:r>
              <a:rPr lang="sk-SK" i="1" dirty="0"/>
              <a:t> </a:t>
            </a:r>
            <a:r>
              <a:rPr lang="sk-SK" i="1" dirty="0" err="1"/>
              <a:t>revoluce</a:t>
            </a:r>
            <a:r>
              <a:rPr lang="sk-SK" i="1" dirty="0"/>
              <a:t> v </a:t>
            </a:r>
            <a:r>
              <a:rPr lang="sk-SK" i="1" dirty="0" err="1"/>
              <a:t>dějepisectví</a:t>
            </a:r>
            <a:r>
              <a:rPr lang="sk-SK" i="1" dirty="0"/>
              <a:t>: škola </a:t>
            </a:r>
            <a:r>
              <a:rPr lang="sk-SK" i="1" dirty="0" err="1"/>
              <a:t>Annales</a:t>
            </a:r>
            <a:r>
              <a:rPr lang="sk-SK" i="1" dirty="0"/>
              <a:t> (1929-1989)</a:t>
            </a:r>
            <a:r>
              <a:rPr lang="sk-SK" dirty="0"/>
              <a:t>. Vyd. 1. Praha: </a:t>
            </a:r>
            <a:r>
              <a:rPr lang="sk-SK" dirty="0" err="1"/>
              <a:t>Lidové</a:t>
            </a:r>
            <a:r>
              <a:rPr lang="sk-SK" dirty="0"/>
              <a:t> noviny, </a:t>
            </a:r>
            <a:r>
              <a:rPr lang="sk-SK" dirty="0" smtClean="0"/>
              <a:t>2004.</a:t>
            </a:r>
          </a:p>
        </p:txBody>
      </p:sp>
    </p:spTree>
    <p:extLst>
      <p:ext uri="{BB962C8B-B14F-4D97-AF65-F5344CB8AC3E}">
        <p14:creationId xmlns:p14="http://schemas.microsoft.com/office/powerpoint/2010/main" val="8497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Pamäť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Široký a univerzálny pojem </a:t>
            </a:r>
          </a:p>
          <a:p>
            <a:r>
              <a:rPr lang="sk-SK" dirty="0" smtClean="0"/>
              <a:t>Psychologický a neurologický jav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err="1" smtClean="0"/>
              <a:t>Jacques</a:t>
            </a:r>
            <a:r>
              <a:rPr lang="sk-SK" dirty="0" smtClean="0"/>
              <a:t> </a:t>
            </a:r>
            <a:r>
              <a:rPr lang="sk-SK" dirty="0" err="1" smtClean="0"/>
              <a:t>Le</a:t>
            </a:r>
            <a:r>
              <a:rPr lang="sk-SK" dirty="0" smtClean="0"/>
              <a:t> </a:t>
            </a:r>
            <a:r>
              <a:rPr lang="sk-SK" dirty="0" err="1" smtClean="0"/>
              <a:t>Goff</a:t>
            </a:r>
            <a:r>
              <a:rPr lang="sk-SK" dirty="0" smtClean="0"/>
              <a:t> </a:t>
            </a:r>
            <a:r>
              <a:rPr lang="sk-SK" sz="2200" dirty="0" smtClean="0"/>
              <a:t>(druhá generácia školy </a:t>
            </a:r>
            <a:r>
              <a:rPr lang="sk-SK" sz="2200" dirty="0" err="1" smtClean="0"/>
              <a:t>Annales</a:t>
            </a:r>
            <a:r>
              <a:rPr lang="sk-SK" sz="2200" dirty="0" smtClean="0"/>
              <a:t>):</a:t>
            </a:r>
            <a:endParaRPr lang="sk-SK" sz="2200" dirty="0"/>
          </a:p>
          <a:p>
            <a:pPr marL="0" indent="0">
              <a:buNone/>
            </a:pPr>
            <a:r>
              <a:rPr lang="sk-SK" dirty="0" smtClean="0"/>
              <a:t>„...</a:t>
            </a:r>
            <a:r>
              <a:rPr lang="sk-SK" dirty="0" err="1" smtClean="0"/>
              <a:t>vlastnictví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uchovává</a:t>
            </a:r>
            <a:r>
              <a:rPr lang="sk-SK" dirty="0"/>
              <a:t> určité </a:t>
            </a:r>
            <a:r>
              <a:rPr lang="sk-SK" dirty="0" err="1"/>
              <a:t>informace</a:t>
            </a:r>
            <a:r>
              <a:rPr lang="sk-SK" dirty="0"/>
              <a:t>, odkazuje </a:t>
            </a:r>
            <a:r>
              <a:rPr lang="sk-SK" dirty="0" err="1"/>
              <a:t>tedy</a:t>
            </a:r>
            <a:r>
              <a:rPr lang="sk-SK" dirty="0"/>
              <a:t> k určitému </a:t>
            </a:r>
            <a:r>
              <a:rPr lang="sk-SK" dirty="0" err="1"/>
              <a:t>souboru</a:t>
            </a:r>
            <a:r>
              <a:rPr lang="sk-SK" dirty="0"/>
              <a:t> psychických </a:t>
            </a:r>
            <a:r>
              <a:rPr lang="sk-SK" dirty="0" err="1"/>
              <a:t>funkcí</a:t>
            </a:r>
            <a:r>
              <a:rPr lang="sk-SK" dirty="0"/>
              <a:t>, </a:t>
            </a:r>
            <a:r>
              <a:rPr lang="sk-SK" dirty="0" err="1"/>
              <a:t>díky</a:t>
            </a:r>
            <a:r>
              <a:rPr lang="sk-SK" dirty="0"/>
              <a:t> </a:t>
            </a:r>
            <a:r>
              <a:rPr lang="sk-SK" dirty="0" err="1"/>
              <a:t>kterým</a:t>
            </a:r>
            <a:r>
              <a:rPr lang="sk-SK" dirty="0"/>
              <a:t> je človek </a:t>
            </a:r>
            <a:r>
              <a:rPr lang="sk-SK" dirty="0" err="1"/>
              <a:t>schopen</a:t>
            </a:r>
            <a:r>
              <a:rPr lang="sk-SK" dirty="0"/>
              <a:t> </a:t>
            </a:r>
            <a:r>
              <a:rPr lang="sk-SK" dirty="0" err="1"/>
              <a:t>obnovovat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minulé pocity nebo </a:t>
            </a:r>
            <a:r>
              <a:rPr lang="sk-SK" dirty="0" err="1"/>
              <a:t>informace</a:t>
            </a:r>
            <a:r>
              <a:rPr lang="sk-SK" dirty="0"/>
              <a:t>...“ 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233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Psychoneurologické</a:t>
            </a:r>
            <a:r>
              <a:rPr lang="sk-SK" dirty="0" smtClean="0"/>
              <a:t> súvislosti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sk-SK" dirty="0" smtClean="0"/>
              <a:t>Pamäť je selektívna</a:t>
            </a:r>
          </a:p>
          <a:p>
            <a:r>
              <a:rPr lang="sk-SK" dirty="0" smtClean="0"/>
              <a:t>Dlhodobá pamäť</a:t>
            </a:r>
          </a:p>
          <a:p>
            <a:pPr lvl="1"/>
            <a:r>
              <a:rPr lang="sk-SK" dirty="0" smtClean="0"/>
              <a:t>Epizodická</a:t>
            </a:r>
          </a:p>
          <a:p>
            <a:pPr lvl="1"/>
            <a:r>
              <a:rPr lang="sk-SK" dirty="0" smtClean="0"/>
              <a:t>Sémantická </a:t>
            </a:r>
          </a:p>
          <a:p>
            <a:pPr marL="457200" lvl="1" indent="0">
              <a:buNone/>
            </a:pPr>
            <a:endParaRPr lang="sk-SK" dirty="0" smtClean="0"/>
          </a:p>
          <a:p>
            <a:r>
              <a:rPr lang="sk-SK" dirty="0" smtClean="0"/>
              <a:t>Procesy:</a:t>
            </a:r>
          </a:p>
          <a:p>
            <a:pPr lvl="1"/>
            <a:r>
              <a:rPr lang="sk-SK" dirty="0" smtClean="0"/>
              <a:t>Uchovávanie </a:t>
            </a:r>
            <a:endParaRPr lang="sk-SK" dirty="0"/>
          </a:p>
          <a:p>
            <a:pPr lvl="1"/>
            <a:r>
              <a:rPr lang="sk-SK" dirty="0" smtClean="0"/>
              <a:t>Zabúdanie</a:t>
            </a:r>
          </a:p>
          <a:p>
            <a:pPr lvl="1"/>
            <a:r>
              <a:rPr lang="sk-SK" dirty="0" smtClean="0"/>
              <a:t>Spomínanie </a:t>
            </a:r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0315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953</Words>
  <Application>Microsoft Office PowerPoint</Application>
  <PresentationFormat>Prezentácia na obrazovke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3" baseType="lpstr">
      <vt:lpstr>Motív Office</vt:lpstr>
      <vt:lpstr>Historická pamäť ETBB31, jaro 2014 </vt:lpstr>
      <vt:lpstr>Výuka a zakončenie</vt:lpstr>
      <vt:lpstr>Prvé zadanie</vt:lpstr>
      <vt:lpstr>Terminológia</vt:lpstr>
      <vt:lpstr>Prezentácia programu PowerPoint</vt:lpstr>
      <vt:lpstr>Cesta k zmene paradigmy v písaní dejín</vt:lpstr>
      <vt:lpstr>Prezentácia programu PowerPoint</vt:lpstr>
      <vt:lpstr>Pamäť</vt:lpstr>
      <vt:lpstr>Psychoneurologické súvislosti</vt:lpstr>
      <vt:lpstr>Prezentácia programu PowerPoint</vt:lpstr>
      <vt:lpstr>Historická pamäť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Formovanie historickej pamäte</vt:lpstr>
      <vt:lpstr>Nositeľ</vt:lpstr>
      <vt:lpstr>Procesy formovania</vt:lpstr>
      <vt:lpstr>Funkcie historickej pamäte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Historická paměť ETBB31, jaro 2014 </dc:title>
  <dc:creator>Evka</dc:creator>
  <cp:lastModifiedBy>EŠ</cp:lastModifiedBy>
  <cp:revision>86</cp:revision>
  <dcterms:created xsi:type="dcterms:W3CDTF">2013-12-30T14:04:22Z</dcterms:created>
  <dcterms:modified xsi:type="dcterms:W3CDTF">2014-03-11T09:45:53Z</dcterms:modified>
</cp:coreProperties>
</file>