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5" r:id="rId9"/>
    <p:sldId id="264" r:id="rId10"/>
    <p:sldId id="265" r:id="rId11"/>
    <p:sldId id="276" r:id="rId12"/>
    <p:sldId id="267" r:id="rId13"/>
    <p:sldId id="266" r:id="rId14"/>
    <p:sldId id="273" r:id="rId15"/>
    <p:sldId id="274" r:id="rId16"/>
    <p:sldId id="268" r:id="rId17"/>
    <p:sldId id="282" r:id="rId18"/>
    <p:sldId id="269" r:id="rId19"/>
    <p:sldId id="270" r:id="rId20"/>
    <p:sldId id="271" r:id="rId21"/>
    <p:sldId id="277" r:id="rId22"/>
    <p:sldId id="272" r:id="rId23"/>
    <p:sldId id="283" r:id="rId24"/>
    <p:sldId id="279" r:id="rId25"/>
    <p:sldId id="281" r:id="rId26"/>
    <p:sldId id="284" r:id="rId2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Š" initials="EŠ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1-13T15:10:45.545" idx="1">
    <p:pos x="10" y="10"/>
    <p:text>Nie radšej do úvodu????
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8890E-348A-456C-BC8A-745BC2AE89BE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37451-C298-4B91-BAC4-72D24905A1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963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24. 3. 2014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Kolektívna historická pamäť</a:t>
            </a:r>
            <a:br>
              <a:rPr lang="sk-SK" dirty="0" smtClean="0"/>
            </a:br>
            <a:r>
              <a:rPr lang="sk-SK" sz="3000" dirty="0" smtClean="0">
                <a:solidFill>
                  <a:schemeClr val="bg1">
                    <a:lumMod val="50000"/>
                  </a:schemeClr>
                </a:solidFill>
              </a:rPr>
              <a:t>s Cyrilom a Metodom</a:t>
            </a:r>
            <a:endParaRPr lang="sk-SK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737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Nositeľ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340768"/>
            <a:ext cx="4906888" cy="5400600"/>
          </a:xfrm>
        </p:spPr>
        <p:txBody>
          <a:bodyPr>
            <a:normAutofit fontScale="85000" lnSpcReduction="10000"/>
          </a:bodyPr>
          <a:lstStyle/>
          <a:p>
            <a:r>
              <a:rPr lang="sk-SK" dirty="0" smtClean="0"/>
              <a:t>Sociálne skupiny - ich členovia musia </a:t>
            </a:r>
            <a:r>
              <a:rPr lang="sk-SK" dirty="0"/>
              <a:t>s</a:t>
            </a:r>
            <a:r>
              <a:rPr lang="sk-SK" dirty="0" smtClean="0"/>
              <a:t>pĺňať </a:t>
            </a:r>
            <a:r>
              <a:rPr lang="sk-SK" dirty="0"/>
              <a:t>p</a:t>
            </a:r>
            <a:r>
              <a:rPr lang="sk-SK" dirty="0" smtClean="0"/>
              <a:t>odmienky:</a:t>
            </a:r>
          </a:p>
          <a:p>
            <a:pPr lvl="1"/>
            <a:r>
              <a:rPr lang="sk-SK" dirty="0" err="1" smtClean="0"/>
              <a:t>Medziosobná</a:t>
            </a:r>
            <a:r>
              <a:rPr lang="sk-SK" dirty="0" smtClean="0"/>
              <a:t> komunikácia</a:t>
            </a:r>
          </a:p>
          <a:p>
            <a:pPr lvl="1"/>
            <a:r>
              <a:rPr lang="sk-SK" dirty="0" smtClean="0"/>
              <a:t>Spoločné povedomie o skupine</a:t>
            </a:r>
          </a:p>
          <a:p>
            <a:pPr lvl="1"/>
            <a:r>
              <a:rPr lang="sk-SK" dirty="0" smtClean="0"/>
              <a:t>Vzájomné pozitívne emócie a dôvera</a:t>
            </a:r>
          </a:p>
          <a:p>
            <a:pPr lvl="1"/>
            <a:r>
              <a:rPr lang="sk-SK" dirty="0" smtClean="0"/>
              <a:t>Spoločný základný obsah/repertoár pamäte</a:t>
            </a:r>
          </a:p>
          <a:p>
            <a:pPr marL="57150" indent="0">
              <a:buNone/>
            </a:pPr>
            <a:endParaRPr lang="sk-SK" dirty="0" smtClean="0"/>
          </a:p>
          <a:p>
            <a:pPr marL="57150" indent="0">
              <a:buNone/>
            </a:pPr>
            <a:endParaRPr lang="sk-SK" dirty="0" smtClean="0"/>
          </a:p>
          <a:p>
            <a:pPr marL="57150" indent="0">
              <a:buNone/>
            </a:pPr>
            <a:endParaRPr lang="sk-SK" dirty="0" smtClean="0"/>
          </a:p>
          <a:p>
            <a:pPr marL="57150" indent="0">
              <a:buNone/>
            </a:pPr>
            <a:r>
              <a:rPr lang="sk-SK" sz="2200" dirty="0" err="1" smtClean="0"/>
              <a:t>Lit</a:t>
            </a:r>
            <a:r>
              <a:rPr lang="sk-SK" sz="2200" dirty="0" smtClean="0"/>
              <a:t>.: </a:t>
            </a:r>
            <a:r>
              <a:rPr lang="sk-SK" sz="2200" dirty="0" err="1" smtClean="0"/>
              <a:t>Hlôšková</a:t>
            </a:r>
            <a:r>
              <a:rPr lang="sk-SK" sz="2200" dirty="0"/>
              <a:t>, Hana: Individuálna a kolektívna historická pamäť. Bratislava: Ústav etnológie SAV, 2008</a:t>
            </a:r>
            <a:r>
              <a:rPr lang="sk-SK" sz="2200" dirty="0" smtClean="0"/>
              <a:t>. (ÚEE 1-1857)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75313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Môžeme príslušníkov jedného (moderného) národa pokladať za nositeľov spoločnej kolektívnej pamäte?</a:t>
            </a:r>
          </a:p>
          <a:p>
            <a:endParaRPr lang="sk-SK" dirty="0"/>
          </a:p>
          <a:p>
            <a:r>
              <a:rPr lang="sk-SK" dirty="0" smtClean="0"/>
              <a:t>Aké rozdiely/kontexty môžeme nájsť pri formovaní kolektívnej pamäte balkánskych národov a Spojených štátov amerických?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77311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Prenos sociálnej pamäte podľa              P. </a:t>
            </a:r>
            <a:r>
              <a:rPr lang="sk-SK" dirty="0" err="1" smtClean="0"/>
              <a:t>Burkeho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sk-SK" dirty="0" smtClean="0"/>
              <a:t>5 základných spôsobov prenosu:</a:t>
            </a:r>
          </a:p>
          <a:p>
            <a:pPr lvl="1"/>
            <a:r>
              <a:rPr lang="sk-SK" dirty="0" smtClean="0"/>
              <a:t>Ústna tradícia</a:t>
            </a:r>
          </a:p>
          <a:p>
            <a:pPr lvl="1"/>
            <a:r>
              <a:rPr lang="sk-SK" dirty="0" smtClean="0"/>
              <a:t>Tradičná historiografia</a:t>
            </a:r>
          </a:p>
          <a:p>
            <a:pPr lvl="1"/>
            <a:r>
              <a:rPr lang="sk-SK" dirty="0" smtClean="0"/>
              <a:t>Obraz – materiálne fixovanie spomienok</a:t>
            </a:r>
          </a:p>
          <a:p>
            <a:pPr lvl="1"/>
            <a:r>
              <a:rPr lang="sk-SK" dirty="0" smtClean="0"/>
              <a:t>Jednanie – napr. rituál</a:t>
            </a:r>
          </a:p>
          <a:p>
            <a:pPr lvl="1"/>
            <a:r>
              <a:rPr lang="sk-SK" dirty="0" smtClean="0"/>
              <a:t>Priestor</a:t>
            </a:r>
          </a:p>
        </p:txBody>
      </p:sp>
    </p:spTree>
    <p:extLst>
      <p:ext uri="{BB962C8B-B14F-4D97-AF65-F5344CB8AC3E}">
        <p14:creationId xmlns:p14="http://schemas.microsoft.com/office/powerpoint/2010/main" val="18726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 čom všetkom?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k-SK" b="1" u="sng" dirty="0" smtClean="0"/>
              <a:t>Kulty predkov, mytologické a náboženské systémy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/>
              <a:t>Pamäť spoločností bez písma </a:t>
            </a:r>
            <a:r>
              <a:rPr lang="sk-SK" dirty="0"/>
              <a:t>(podľa J. </a:t>
            </a:r>
            <a:r>
              <a:rPr lang="sk-SK" dirty="0" err="1"/>
              <a:t>Le</a:t>
            </a:r>
            <a:r>
              <a:rPr lang="sk-SK" dirty="0"/>
              <a:t> </a:t>
            </a:r>
            <a:r>
              <a:rPr lang="sk-SK" dirty="0" err="1"/>
              <a:t>Goffa</a:t>
            </a:r>
            <a:r>
              <a:rPr lang="sk-SK" dirty="0"/>
              <a:t>)</a:t>
            </a:r>
          </a:p>
          <a:p>
            <a:pPr marL="0" indent="0">
              <a:buNone/>
            </a:pPr>
            <a:r>
              <a:rPr lang="sk-SK" dirty="0"/>
              <a:t>Kolektívna pamäť sa utvára okolo troch okruhov</a:t>
            </a:r>
          </a:p>
          <a:p>
            <a:pPr>
              <a:buFontTx/>
              <a:buChar char="-"/>
            </a:pPr>
            <a:r>
              <a:rPr lang="sk-SK" dirty="0"/>
              <a:t>Mytológia</a:t>
            </a:r>
          </a:p>
          <a:p>
            <a:pPr>
              <a:buFontTx/>
              <a:buChar char="-"/>
            </a:pPr>
            <a:r>
              <a:rPr lang="sk-SK" dirty="0"/>
              <a:t>Prestíž vládnucich rodov (genealógie)</a:t>
            </a:r>
          </a:p>
          <a:p>
            <a:pPr>
              <a:buFontTx/>
              <a:buChar char="-"/>
            </a:pPr>
            <a:r>
              <a:rPr lang="sk-SK" dirty="0"/>
              <a:t>Technické vedomosti</a:t>
            </a:r>
          </a:p>
          <a:p>
            <a:pPr marL="0" indent="0">
              <a:buNone/>
            </a:pPr>
            <a:r>
              <a:rPr lang="sk-SK" dirty="0"/>
              <a:t>Medzigeneračný prenos</a:t>
            </a:r>
          </a:p>
          <a:p>
            <a:pPr marL="0" indent="0">
              <a:buNone/>
            </a:pPr>
            <a:r>
              <a:rPr lang="sk-SK" dirty="0"/>
              <a:t>Funkcia odborníka na pamäť</a:t>
            </a:r>
          </a:p>
          <a:p>
            <a:pPr marL="0" indent="0">
              <a:buNone/>
            </a:pPr>
            <a:endParaRPr lang="sk-SK" b="1" dirty="0" smtClean="0"/>
          </a:p>
        </p:txBody>
      </p:sp>
    </p:spTree>
    <p:extLst>
      <p:ext uri="{BB962C8B-B14F-4D97-AF65-F5344CB8AC3E}">
        <p14:creationId xmlns:p14="http://schemas.microsoft.com/office/powerpoint/2010/main" val="22143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45719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51920" y="1268760"/>
            <a:ext cx="5292080" cy="5773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Spoločnosti písma</a:t>
            </a:r>
          </a:p>
          <a:p>
            <a:pPr marL="0" indent="0">
              <a:buNone/>
            </a:pPr>
            <a:r>
              <a:rPr lang="sk-SK" dirty="0" smtClean="0"/>
              <a:t>- Písmo ako argument kultúrnej</a:t>
            </a:r>
          </a:p>
          <a:p>
            <a:pPr marL="0" indent="0">
              <a:buNone/>
            </a:pPr>
            <a:r>
              <a:rPr lang="sk-SK" dirty="0"/>
              <a:t>p</a:t>
            </a:r>
            <a:r>
              <a:rPr lang="sk-SK" dirty="0" smtClean="0"/>
              <a:t>revahy a nástroj tvorby pamäte</a:t>
            </a:r>
          </a:p>
          <a:p>
            <a:pPr marL="0" indent="0">
              <a:buNone/>
            </a:pPr>
            <a:r>
              <a:rPr lang="sk-SK" dirty="0"/>
              <a:t>- Elita ovládajúca písmo</a:t>
            </a:r>
          </a:p>
          <a:p>
            <a:pPr>
              <a:buFontTx/>
              <a:buChar char="-"/>
            </a:pPr>
            <a:r>
              <a:rPr lang="sk-SK" dirty="0" smtClean="0"/>
              <a:t>Autorita textu pred ústnu</a:t>
            </a:r>
          </a:p>
          <a:p>
            <a:pPr marL="0" indent="0">
              <a:buNone/>
            </a:pPr>
            <a:r>
              <a:rPr lang="sk-SK" dirty="0" smtClean="0"/>
              <a:t>tradíciou</a:t>
            </a:r>
            <a:endParaRPr lang="sk-SK" dirty="0"/>
          </a:p>
          <a:p>
            <a:pPr marL="5715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288663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3614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k-SK" b="1" u="sng" dirty="0" smtClean="0"/>
              <a:t>Náboženské systémy</a:t>
            </a:r>
          </a:p>
          <a:p>
            <a:pPr>
              <a:buFontTx/>
              <a:buChar char="-"/>
            </a:pPr>
            <a:r>
              <a:rPr lang="sk-SK" sz="3000" dirty="0" smtClean="0"/>
              <a:t>Vystavané ako doklad pôvodu – najstaršia minulosť (vznik človeka, krajina pôvodu), identifikačná funkcia</a:t>
            </a:r>
          </a:p>
          <a:p>
            <a:pPr>
              <a:buFontTx/>
              <a:buChar char="-"/>
            </a:pPr>
            <a:r>
              <a:rPr lang="sk-SK" sz="3000" dirty="0" smtClean="0"/>
              <a:t>Odvolávajú sa na historické obdobie, osobnosti, dianie, miesto (princ </a:t>
            </a:r>
            <a:r>
              <a:rPr lang="sk-SK" sz="3000" dirty="0" err="1" smtClean="0"/>
              <a:t>Siddhárta</a:t>
            </a:r>
            <a:r>
              <a:rPr lang="sk-SK" sz="3000" dirty="0" smtClean="0"/>
              <a:t>, Ježiš Kristus, Pilát </a:t>
            </a:r>
            <a:r>
              <a:rPr lang="sk-SK" sz="3000" dirty="0" err="1" smtClean="0"/>
              <a:t>Pondský</a:t>
            </a:r>
            <a:r>
              <a:rPr lang="sk-SK" sz="3000" dirty="0" smtClean="0"/>
              <a:t>, Mohamed, svätí, Mekka, Jeruzalem...)</a:t>
            </a:r>
          </a:p>
          <a:p>
            <a:pPr>
              <a:buFontTx/>
              <a:buChar char="-"/>
            </a:pPr>
            <a:r>
              <a:rPr lang="sk-SK" sz="3000" dirty="0" smtClean="0"/>
              <a:t>Dejiny jednotlivých náboženstiev a cirkví ako súčasť politickej histórie (križiacke výpravy, </a:t>
            </a:r>
            <a:r>
              <a:rPr lang="sk-SK" sz="3000" dirty="0" err="1" smtClean="0"/>
              <a:t>rekonkvista</a:t>
            </a:r>
            <a:r>
              <a:rPr lang="sk-SK" sz="3000" dirty="0" smtClean="0"/>
              <a:t>, obdobie reformácie...), vplyv viery na umenie, filozofiu, vzdelanie.</a:t>
            </a:r>
          </a:p>
          <a:p>
            <a:pPr marL="0" indent="0">
              <a:buNone/>
            </a:pP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179698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346050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b="1" u="sng" dirty="0"/>
              <a:t>T</a:t>
            </a:r>
            <a:r>
              <a:rPr lang="sk-SK" b="1" u="sng" dirty="0" smtClean="0"/>
              <a:t>radičná </a:t>
            </a:r>
            <a:r>
              <a:rPr lang="sk-SK" b="1" u="sng" dirty="0"/>
              <a:t>ľudová </a:t>
            </a:r>
            <a:r>
              <a:rPr lang="sk-SK" b="1" u="sng" dirty="0" smtClean="0"/>
              <a:t>kultúra, folklór</a:t>
            </a:r>
          </a:p>
          <a:p>
            <a:pPr marL="0" indent="0" algn="ctr">
              <a:buNone/>
            </a:pPr>
            <a:endParaRPr lang="sk-SK" b="1" u="sng" dirty="0"/>
          </a:p>
          <a:p>
            <a:pPr marL="457200" lvl="1" indent="0">
              <a:buNone/>
            </a:pPr>
            <a:r>
              <a:rPr lang="sk-SK" dirty="0" smtClean="0"/>
              <a:t>Obradný f., materiálne doklady – hlavne ako nástroj budovania identity; ale i sám o sebe nesie prvky kolektívnej (a individuálnej) pamäte</a:t>
            </a:r>
          </a:p>
        </p:txBody>
      </p:sp>
    </p:spTree>
    <p:extLst>
      <p:ext uri="{BB962C8B-B14F-4D97-AF65-F5344CB8AC3E}">
        <p14:creationId xmlns:p14="http://schemas.microsoft.com/office/powerpoint/2010/main" val="322552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" indent="0"/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sk-SK" b="1" dirty="0"/>
              <a:t>Rituál</a:t>
            </a:r>
            <a:r>
              <a:rPr lang="sk-SK" dirty="0"/>
              <a:t> ako figúra </a:t>
            </a:r>
            <a:r>
              <a:rPr lang="sk-SK" dirty="0" smtClean="0"/>
              <a:t>spomínania</a:t>
            </a:r>
          </a:p>
          <a:p>
            <a:pPr marL="514350" indent="-457200">
              <a:buFontTx/>
              <a:buChar char="-"/>
            </a:pPr>
            <a:r>
              <a:rPr lang="sk-SK" dirty="0" smtClean="0"/>
              <a:t>Cyklické opakovanie</a:t>
            </a:r>
          </a:p>
          <a:p>
            <a:pPr marL="514350" indent="-457200">
              <a:buFontTx/>
              <a:buChar char="-"/>
            </a:pPr>
            <a:r>
              <a:rPr lang="sk-SK" dirty="0" smtClean="0"/>
              <a:t>„</a:t>
            </a:r>
            <a:r>
              <a:rPr lang="sk-SK" dirty="0" err="1" smtClean="0"/>
              <a:t>sakralizácia</a:t>
            </a:r>
            <a:r>
              <a:rPr lang="sk-SK" dirty="0" smtClean="0"/>
              <a:t>“ priestoru</a:t>
            </a:r>
          </a:p>
          <a:p>
            <a:pPr marL="514350" indent="-457200">
              <a:buFontTx/>
              <a:buChar char="-"/>
            </a:pPr>
            <a:r>
              <a:rPr lang="sk-SK" dirty="0" smtClean="0"/>
              <a:t>Účastníci rituálu – špecifické úlohy, odev, stav...</a:t>
            </a:r>
          </a:p>
          <a:p>
            <a:pPr marL="57150" indent="0">
              <a:buNone/>
            </a:pPr>
            <a:endParaRPr lang="sk-SK" dirty="0"/>
          </a:p>
          <a:p>
            <a:pPr marL="0" indent="0">
              <a:buNone/>
            </a:pPr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34280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sk-SK" dirty="0" smtClean="0"/>
              <a:t>Slovesný folklór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err="1" smtClean="0"/>
              <a:t>Oldřich</a:t>
            </a:r>
            <a:r>
              <a:rPr lang="sk-SK" dirty="0" smtClean="0"/>
              <a:t> </a:t>
            </a:r>
            <a:r>
              <a:rPr lang="sk-SK" dirty="0" err="1" smtClean="0"/>
              <a:t>Sirovátka</a:t>
            </a:r>
            <a:endParaRPr lang="sk-SK" dirty="0" smtClean="0"/>
          </a:p>
          <a:p>
            <a:pPr marL="457200" lvl="1" indent="0">
              <a:buNone/>
            </a:pPr>
            <a:r>
              <a:rPr lang="sk-SK" dirty="0"/>
              <a:t>„...</a:t>
            </a:r>
            <a:r>
              <a:rPr lang="sk-SK" dirty="0" err="1"/>
              <a:t>lidové</a:t>
            </a:r>
            <a:r>
              <a:rPr lang="sk-SK" dirty="0"/>
              <a:t> </a:t>
            </a:r>
            <a:r>
              <a:rPr lang="sk-SK" dirty="0" err="1"/>
              <a:t>podání</a:t>
            </a:r>
            <a:r>
              <a:rPr lang="sk-SK" dirty="0"/>
              <a:t> </a:t>
            </a:r>
            <a:r>
              <a:rPr lang="sk-SK" dirty="0" err="1"/>
              <a:t>stylizuje</a:t>
            </a:r>
            <a:r>
              <a:rPr lang="sk-SK" dirty="0"/>
              <a:t> </a:t>
            </a:r>
            <a:r>
              <a:rPr lang="sk-SK" dirty="0" err="1"/>
              <a:t>dějinnou</a:t>
            </a:r>
            <a:r>
              <a:rPr lang="sk-SK" dirty="0"/>
              <a:t> realitu.“ </a:t>
            </a:r>
            <a:endParaRPr lang="sk-SK" dirty="0" smtClean="0"/>
          </a:p>
          <a:p>
            <a:pPr marL="457200" lvl="1" indent="0">
              <a:buNone/>
            </a:pPr>
            <a:endParaRPr lang="sk-SK" dirty="0" smtClean="0"/>
          </a:p>
          <a:p>
            <a:pPr marL="457200" lvl="1" indent="0">
              <a:buNone/>
            </a:pPr>
            <a:endParaRPr lang="sk-SK" dirty="0"/>
          </a:p>
          <a:p>
            <a:pPr marL="457200" lvl="1" indent="0">
              <a:buNone/>
            </a:pPr>
            <a:endParaRPr lang="sk-SK" dirty="0" smtClean="0"/>
          </a:p>
          <a:p>
            <a:pPr marL="457200" lvl="1" indent="0">
              <a:buNone/>
            </a:pPr>
            <a:endParaRPr lang="sk-SK" dirty="0" smtClean="0"/>
          </a:p>
          <a:p>
            <a:pPr marL="457200" lvl="1" indent="0">
              <a:buNone/>
            </a:pPr>
            <a:endParaRPr lang="sk-SK" dirty="0" smtClean="0"/>
          </a:p>
          <a:p>
            <a:pPr marL="457200" lvl="1" indent="0">
              <a:buNone/>
            </a:pPr>
            <a:endParaRPr lang="sk-SK" dirty="0"/>
          </a:p>
          <a:p>
            <a:pPr marL="457200" lvl="1" indent="0">
              <a:buNone/>
            </a:pPr>
            <a:endParaRPr lang="sk-SK" dirty="0" smtClean="0"/>
          </a:p>
          <a:p>
            <a:pPr marL="457200" lvl="1" indent="0">
              <a:buNone/>
            </a:pPr>
            <a:endParaRPr lang="sk-SK" dirty="0"/>
          </a:p>
          <a:p>
            <a:pPr marL="57150" indent="0">
              <a:buNone/>
            </a:pPr>
            <a:r>
              <a:rPr lang="sk-SK" sz="1900" dirty="0" err="1" smtClean="0"/>
              <a:t>Lit</a:t>
            </a:r>
            <a:r>
              <a:rPr lang="sk-SK" sz="1900" dirty="0" smtClean="0"/>
              <a:t>.: </a:t>
            </a:r>
            <a:r>
              <a:rPr lang="sk-SK" sz="1900" dirty="0" err="1" smtClean="0"/>
              <a:t>Sirovátka</a:t>
            </a:r>
            <a:r>
              <a:rPr lang="sk-SK" sz="1900" dirty="0"/>
              <a:t>, </a:t>
            </a:r>
            <a:r>
              <a:rPr lang="sk-SK" sz="1900" dirty="0" err="1"/>
              <a:t>Oldřich</a:t>
            </a:r>
            <a:r>
              <a:rPr lang="sk-SK" sz="1900" dirty="0"/>
              <a:t>: </a:t>
            </a:r>
            <a:r>
              <a:rPr lang="sk-SK" sz="1900" dirty="0" err="1"/>
              <a:t>Dějiny</a:t>
            </a:r>
            <a:r>
              <a:rPr lang="sk-SK" sz="1900" dirty="0"/>
              <a:t> a </a:t>
            </a:r>
            <a:r>
              <a:rPr lang="sk-SK" sz="1900" dirty="0" err="1"/>
              <a:t>lidové</a:t>
            </a:r>
            <a:r>
              <a:rPr lang="sk-SK" sz="1900" dirty="0"/>
              <a:t> </a:t>
            </a:r>
            <a:r>
              <a:rPr lang="sk-SK" sz="1900" dirty="0" err="1"/>
              <a:t>podání</a:t>
            </a:r>
            <a:r>
              <a:rPr lang="sk-SK" sz="1900" dirty="0"/>
              <a:t>. In: Pospíšilová, Jana – </a:t>
            </a:r>
            <a:r>
              <a:rPr lang="sk-SK" sz="1900" dirty="0" err="1"/>
              <a:t>Hlôšková</a:t>
            </a:r>
            <a:r>
              <a:rPr lang="sk-SK" sz="1900" dirty="0"/>
              <a:t>, Hana (</a:t>
            </a:r>
            <a:r>
              <a:rPr lang="sk-SK" sz="1900" dirty="0" err="1"/>
              <a:t>edts</a:t>
            </a:r>
            <a:r>
              <a:rPr lang="sk-SK" sz="1900" dirty="0"/>
              <a:t>.): </a:t>
            </a:r>
            <a:r>
              <a:rPr lang="sk-SK" sz="1900" i="1" dirty="0"/>
              <a:t>Folkloristické </a:t>
            </a:r>
            <a:r>
              <a:rPr lang="sk-SK" sz="1900" i="1" dirty="0" err="1"/>
              <a:t>studie</a:t>
            </a:r>
            <a:r>
              <a:rPr lang="sk-SK" sz="1900" i="1" dirty="0"/>
              <a:t>. </a:t>
            </a:r>
            <a:r>
              <a:rPr lang="sk-SK" sz="1900" dirty="0"/>
              <a:t>Brno: Etnologický ústav </a:t>
            </a:r>
            <a:r>
              <a:rPr lang="sk-SK" sz="1900" dirty="0" err="1"/>
              <a:t>Akademie</a:t>
            </a:r>
            <a:r>
              <a:rPr lang="sk-SK" sz="1900" dirty="0"/>
              <a:t> </a:t>
            </a:r>
            <a:r>
              <a:rPr lang="sk-SK" sz="1900" dirty="0" err="1"/>
              <a:t>věd</a:t>
            </a:r>
            <a:r>
              <a:rPr lang="sk-SK" sz="1900" dirty="0"/>
              <a:t> České republiky, 2002, s. 91-104.</a:t>
            </a:r>
          </a:p>
        </p:txBody>
      </p:sp>
      <p:sp>
        <p:nvSpPr>
          <p:cNvPr id="4" name="AutoShape 4" descr="http://i.sme.sk/cdata/1/49/4975061/jano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14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Štylizácia podľa O. </a:t>
            </a:r>
            <a:r>
              <a:rPr lang="sk-SK" dirty="0" err="1" smtClean="0"/>
              <a:t>Sirovátku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čase – upúšťa sa od konkretizácie doby</a:t>
            </a:r>
          </a:p>
          <a:p>
            <a:r>
              <a:rPr lang="sk-SK" dirty="0" smtClean="0"/>
              <a:t>V mieste – vzťahuje sa k domácemu prostrediu</a:t>
            </a:r>
          </a:p>
          <a:p>
            <a:r>
              <a:rPr lang="sk-SK" dirty="0" smtClean="0"/>
              <a:t>V obsahovej a ideovej koncepcii – odráža to, čo sa týkalo nositeľov, iné témy/inak spracované oproti „veľkým dejinám“</a:t>
            </a:r>
          </a:p>
          <a:p>
            <a:r>
              <a:rPr lang="sk-SK" dirty="0" err="1"/>
              <a:t>Z</a:t>
            </a:r>
            <a:r>
              <a:rPr lang="sk-SK" dirty="0" err="1" smtClean="0"/>
              <a:t>ľudštuje</a:t>
            </a:r>
            <a:r>
              <a:rPr lang="sk-SK" dirty="0" smtClean="0"/>
              <a:t> dejinné udalosti – osudy aktérov</a:t>
            </a:r>
          </a:p>
          <a:p>
            <a:r>
              <a:rPr lang="sk-SK" dirty="0" smtClean="0"/>
              <a:t>Pridáva estetické elementy</a:t>
            </a:r>
          </a:p>
        </p:txBody>
      </p:sp>
    </p:spTree>
    <p:extLst>
      <p:ext uri="{BB962C8B-B14F-4D97-AF65-F5344CB8AC3E}">
        <p14:creationId xmlns:p14="http://schemas.microsoft.com/office/powerpoint/2010/main" val="134579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Tretie zadanie – Individuálna historická pamäť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Urobte rozhovor s pamätníkom o udalostiach pred, počas a po 21. 8. 1968</a:t>
            </a:r>
          </a:p>
          <a:p>
            <a:pPr lvl="1"/>
            <a:r>
              <a:rPr lang="sk-SK" dirty="0" smtClean="0"/>
              <a:t>Ako udalosti vnímali, čo robili, aké bolo počasie, kde boli, ako sa cítili oni, ako vnímali atmosféru okolo seba, v rodine a pod. </a:t>
            </a:r>
          </a:p>
          <a:p>
            <a:pPr lvl="1"/>
            <a:r>
              <a:rPr lang="sk-SK" dirty="0" smtClean="0"/>
              <a:t>Výpoveď </a:t>
            </a:r>
            <a:r>
              <a:rPr lang="sk-SK" b="1" dirty="0" smtClean="0"/>
              <a:t>nemusí</a:t>
            </a:r>
            <a:r>
              <a:rPr lang="sk-SK" dirty="0" smtClean="0"/>
              <a:t> byť zaznamenaná na diktafón a prepísaná, zadanie stačí vypracovať </a:t>
            </a:r>
            <a:r>
              <a:rPr lang="sk-SK" b="1" dirty="0" smtClean="0"/>
              <a:t>ako správu </a:t>
            </a:r>
            <a:r>
              <a:rPr lang="sk-SK" dirty="0" smtClean="0"/>
              <a:t>– najmenej 2 normostrany súvislého textu.</a:t>
            </a:r>
          </a:p>
          <a:p>
            <a:pPr lvl="1"/>
            <a:r>
              <a:rPr lang="sk-SK" dirty="0" smtClean="0"/>
              <a:t>Do: 26. 3. 2014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783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Tradičné </a:t>
            </a:r>
            <a:r>
              <a:rPr lang="sk-SK" dirty="0" err="1" smtClean="0"/>
              <a:t>vs</a:t>
            </a:r>
            <a:r>
              <a:rPr lang="sk-SK" dirty="0" smtClean="0"/>
              <a:t>. súčasné </a:t>
            </a:r>
            <a:endParaRPr lang="sk-SK" dirty="0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8075240" cy="639762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Proces štylizácie obdobný, formálne rozdiely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038101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Povesť, legenda, pieseň, balada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sz="quarter" idx="3"/>
          </p:nvPr>
        </p:nvSpPr>
        <p:spPr>
          <a:xfrm>
            <a:off x="611560" y="4581128"/>
            <a:ext cx="7920880" cy="266429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dirty="0" smtClean="0"/>
              <a:t>pravdivosť/nepravdivosť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dirty="0" smtClean="0"/>
              <a:t>prispôsobovanie sa </a:t>
            </a:r>
            <a:r>
              <a:rPr lang="sk-SK" b="0" dirty="0"/>
              <a:t>prostrediu a situácii– </a:t>
            </a:r>
            <a:r>
              <a:rPr lang="sk-SK" b="0" dirty="0" smtClean="0"/>
              <a:t>migrujúci motív (stabilný motív, </a:t>
            </a:r>
            <a:r>
              <a:rPr lang="sk-SK" b="0" dirty="0" err="1" smtClean="0"/>
              <a:t>fabulát</a:t>
            </a:r>
            <a:r>
              <a:rPr lang="sk-SK" b="0" dirty="0" smtClean="0"/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dirty="0" smtClean="0"/>
              <a:t>funkcie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dirty="0" smtClean="0"/>
              <a:t>otázka „udržateľnosti“ a ustálenia nový tém (Hitler, Stalin, Somálsko... </a:t>
            </a:r>
            <a:r>
              <a:rPr lang="sk-SK" b="0" dirty="0"/>
              <a:t>d</a:t>
            </a:r>
            <a:r>
              <a:rPr lang="sk-SK" b="0" dirty="0" smtClean="0"/>
              <a:t>okedy sa udržia?)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0" dirty="0" smtClean="0"/>
              <a:t>Rozdielne folklórne príležitosti</a:t>
            </a:r>
          </a:p>
          <a:p>
            <a:pPr marL="342900" indent="-342900">
              <a:buFontTx/>
              <a:buChar char="-"/>
            </a:pPr>
            <a:endParaRPr lang="sk-SK" b="0" dirty="0" smtClean="0"/>
          </a:p>
          <a:p>
            <a:pPr marL="342900" indent="-342900">
              <a:buFontTx/>
              <a:buChar char="-"/>
            </a:pPr>
            <a:endParaRPr lang="sk-SK" b="0" dirty="0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038101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Anekdota, súčasná povesť, fáma, konšpiračná teória</a:t>
            </a:r>
          </a:p>
        </p:txBody>
      </p:sp>
    </p:spTree>
    <p:extLst>
      <p:ext uri="{BB962C8B-B14F-4D97-AF65-F5344CB8AC3E}">
        <p14:creationId xmlns:p14="http://schemas.microsoft.com/office/powerpoint/2010/main" val="229776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err="1" smtClean="0"/>
              <a:t>Mýtizácia</a:t>
            </a:r>
            <a:r>
              <a:rPr lang="sk-SK" dirty="0" smtClean="0"/>
              <a:t>/</a:t>
            </a:r>
            <a:r>
              <a:rPr lang="sk-SK" dirty="0" err="1" smtClean="0"/>
              <a:t>mytologizácia</a:t>
            </a:r>
            <a:r>
              <a:rPr lang="sk-SK" dirty="0" smtClean="0"/>
              <a:t> (M. </a:t>
            </a:r>
            <a:r>
              <a:rPr lang="sk-SK" dirty="0" err="1" smtClean="0"/>
              <a:t>Eliade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sk-SK" dirty="0"/>
              <a:t>zvláštny pôvod hrdinu</a:t>
            </a:r>
          </a:p>
          <a:p>
            <a:pPr lvl="0"/>
            <a:r>
              <a:rPr lang="sk-SK" dirty="0"/>
              <a:t>dieťa so zvláštnymi schopnosťami</a:t>
            </a:r>
          </a:p>
          <a:p>
            <a:pPr lvl="0"/>
            <a:r>
              <a:rPr lang="sk-SK" dirty="0"/>
              <a:t>nepriateľský/neschopnejší bratia</a:t>
            </a:r>
          </a:p>
          <a:p>
            <a:pPr lvl="0"/>
            <a:r>
              <a:rPr lang="sk-SK" dirty="0"/>
              <a:t>hrdinský boj</a:t>
            </a:r>
          </a:p>
          <a:p>
            <a:pPr lvl="0"/>
            <a:r>
              <a:rPr lang="sk-SK" dirty="0"/>
              <a:t>predvídanie smrti</a:t>
            </a:r>
          </a:p>
          <a:p>
            <a:pPr lvl="0"/>
            <a:r>
              <a:rPr lang="sk-SK" dirty="0"/>
              <a:t>družka alebo </a:t>
            </a:r>
            <a:r>
              <a:rPr lang="sk-SK" dirty="0" smtClean="0"/>
              <a:t>milenka</a:t>
            </a:r>
          </a:p>
          <a:p>
            <a:pPr lvl="0"/>
            <a:endParaRPr lang="sk-SK" dirty="0"/>
          </a:p>
          <a:p>
            <a:pPr marL="0" lvl="0" indent="0">
              <a:buNone/>
            </a:pPr>
            <a:r>
              <a:rPr lang="sk-SK" dirty="0" smtClean="0"/>
              <a:t>(Ďalšie folkloristické koncepty „mýtického hrdinu“)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4600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95536" y="466214"/>
            <a:ext cx="835292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Súčasná povesť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Odvolanie sa na autoritu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Prezentovaná ako pravdivá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Rozprávanie, príbeh, ktorý reflektuje súčasnosť (tabu, stereotypy, normy, hodnoty, vedecký a technický pokrok a pod.)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Hlavným aktérom je anonymní, ale sociálne a štatusovo identifikovaný hrdina (študent VŠ, nižšia stredná trieda, príslušník minority, cudzinec...)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Rozprávanie varuje, upozorňuje na „nesprávne,“ „neprijateľné“ jednanie.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Prispôsobenie sa domácemu prostrediu (miesto, čas, aktéri)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Relatívne ustálené, v povedomí a v rozprávaní sa udržujú dlhšie ako napr. fámy</a:t>
            </a:r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374969" y="4293096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Fáma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Krátke rozprávanie dopĺňajúce, vymedzujúce sa voči oficiálnej informácii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Reagujú na dianie (v malých skupinách a/alebo na úrovni politicko-spoločenských)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Vystupujú ako neoverená informácia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Kratšie trvanie (často po dobu aktuálnosti témy)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3198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95536" y="656689"/>
            <a:ext cx="83529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/>
              <a:t>Konšpiračná teória</a:t>
            </a:r>
          </a:p>
          <a:p>
            <a:pPr marL="285750" indent="-285750">
              <a:buFontTx/>
              <a:buChar char="-"/>
            </a:pPr>
            <a:r>
              <a:rPr lang="sk-SK" sz="2000" dirty="0"/>
              <a:t>Ustálené a komplexné rozprávanie prezentujúce sa zásadne ako pravdivé</a:t>
            </a:r>
          </a:p>
          <a:p>
            <a:pPr marL="285750" indent="-285750">
              <a:buFontTx/>
              <a:buChar char="-"/>
            </a:pPr>
            <a:r>
              <a:rPr lang="sk-SK" sz="2000" dirty="0"/>
              <a:t>Útočí na legitimitu oficiálne prezentovaných skutočností, diania, moci apod.</a:t>
            </a:r>
          </a:p>
          <a:p>
            <a:pPr marL="285750" indent="-285750">
              <a:buFontTx/>
              <a:buChar char="-"/>
            </a:pPr>
            <a:r>
              <a:rPr lang="sk-SK" sz="2000" dirty="0"/>
              <a:t>Na svoje obhájenie používajú relevantné zdroje, vyberajú z nich len to, čo im vyhovuje, kombinujú informácie podľa vlastnej potreby</a:t>
            </a:r>
          </a:p>
          <a:p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395536" y="2708920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err="1" smtClean="0"/>
              <a:t>Protofolklór</a:t>
            </a:r>
            <a:endParaRPr lang="sk-SK" sz="2000" b="1" dirty="0" smtClean="0"/>
          </a:p>
          <a:p>
            <a:pPr marL="285750" indent="-285750">
              <a:buFontTx/>
              <a:buChar char="-"/>
            </a:pPr>
            <a:r>
              <a:rPr lang="sk-SK" sz="2000" dirty="0" smtClean="0"/>
              <a:t>Naratívne útvary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S folklórnym potenciálom – spĺňajú niektoré folklórne kritéria (kolektívnosť, </a:t>
            </a:r>
            <a:r>
              <a:rPr lang="sk-SK" sz="2000" dirty="0" err="1" smtClean="0"/>
              <a:t>dialogičnosť</a:t>
            </a:r>
            <a:r>
              <a:rPr lang="sk-SK" sz="2000" dirty="0" smtClean="0"/>
              <a:t>, </a:t>
            </a:r>
            <a:r>
              <a:rPr lang="sk-SK" sz="2000" dirty="0" err="1" smtClean="0"/>
              <a:t>naratívnosť</a:t>
            </a:r>
            <a:r>
              <a:rPr lang="sk-SK" sz="2000" dirty="0" smtClean="0"/>
              <a:t>, komunikatívnosť a pod.)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Chýba ustálená forma (žáner)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67983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/>
              <a:t>Napríklad: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dirty="0" err="1">
                <a:latin typeface="Calibri (Text)"/>
              </a:rPr>
              <a:t>Johnson</a:t>
            </a:r>
            <a:r>
              <a:rPr lang="sk-SK" dirty="0">
                <a:latin typeface="Calibri (Text)"/>
              </a:rPr>
              <a:t> sa po zvolení za prezidenta Spojených štátov stretne s Novotným a okrem iného sa zhovárajú aj o volebných výsledkoch. Pri voľbách dostal </a:t>
            </a:r>
            <a:r>
              <a:rPr lang="sk-SK" dirty="0" err="1">
                <a:latin typeface="Calibri (Text)"/>
              </a:rPr>
              <a:t>Goldwater</a:t>
            </a:r>
            <a:r>
              <a:rPr lang="sk-SK" dirty="0">
                <a:latin typeface="Calibri (Text)"/>
              </a:rPr>
              <a:t> 14 miliónov hlasov. </a:t>
            </a:r>
          </a:p>
          <a:p>
            <a:pPr marL="0" indent="0">
              <a:buNone/>
            </a:pPr>
            <a:r>
              <a:rPr lang="sk-SK" dirty="0">
                <a:latin typeface="Calibri (Text)"/>
              </a:rPr>
              <a:t>-Teda proti mne bolo 14 miliónov ľudí, a predsa som bol zvolený za prezidenta,- hovorí </a:t>
            </a:r>
            <a:r>
              <a:rPr lang="sk-SK" dirty="0" err="1">
                <a:latin typeface="Calibri (Text)"/>
              </a:rPr>
              <a:t>Johnson</a:t>
            </a:r>
            <a:r>
              <a:rPr lang="sk-SK" dirty="0">
                <a:latin typeface="Calibri (Text)"/>
              </a:rPr>
              <a:t>.</a:t>
            </a:r>
          </a:p>
          <a:p>
            <a:pPr marL="0" indent="0">
              <a:buNone/>
            </a:pPr>
            <a:r>
              <a:rPr lang="sk-SK" dirty="0">
                <a:latin typeface="Calibri (Text)"/>
              </a:rPr>
              <a:t>Novotný chápavo pokývne hlavou: -Aj proti mne bolo 14 miliónov ľudí a tiež som sa stal prezidentom. (</a:t>
            </a:r>
            <a:r>
              <a:rPr lang="sk-SK" dirty="0" err="1">
                <a:latin typeface="Calibri (Text)"/>
              </a:rPr>
              <a:t>Dašková</a:t>
            </a:r>
            <a:r>
              <a:rPr lang="sk-SK" dirty="0">
                <a:latin typeface="Calibri (Text)"/>
              </a:rPr>
              <a:t> – Slamová – Steinerová 1991: 161</a:t>
            </a:r>
            <a:r>
              <a:rPr lang="sk-SK" dirty="0" smtClean="0">
                <a:latin typeface="Calibri (Text)"/>
              </a:rPr>
              <a:t>)</a:t>
            </a:r>
          </a:p>
          <a:p>
            <a:pPr marL="0" indent="0">
              <a:buNone/>
            </a:pPr>
            <a:endParaRPr lang="sk-SK" dirty="0">
              <a:latin typeface="Calibri (Text)"/>
            </a:endParaRPr>
          </a:p>
          <a:p>
            <a:pPr marL="0" indent="0">
              <a:buNone/>
            </a:pPr>
            <a:endParaRPr lang="sk-SK" dirty="0">
              <a:latin typeface="Calibri (Text)"/>
            </a:endParaRPr>
          </a:p>
          <a:p>
            <a:pPr marL="0" indent="0">
              <a:buNone/>
            </a:pPr>
            <a:r>
              <a:rPr lang="sk-SK" dirty="0" smtClean="0">
                <a:latin typeface="Calibri (Text)"/>
              </a:rPr>
              <a:t>Fico </a:t>
            </a:r>
            <a:r>
              <a:rPr lang="sk-SK" dirty="0">
                <a:latin typeface="Calibri (Text)"/>
              </a:rPr>
              <a:t>sa pýta </a:t>
            </a:r>
            <a:r>
              <a:rPr lang="sk-SK" dirty="0" err="1">
                <a:latin typeface="Calibri (Text)"/>
              </a:rPr>
              <a:t>Obamu</a:t>
            </a:r>
            <a:r>
              <a:rPr lang="sk-SK" dirty="0">
                <a:latin typeface="Calibri (Text)"/>
              </a:rPr>
              <a:t>: "Počuj, koľko </a:t>
            </a:r>
            <a:r>
              <a:rPr lang="sk-SK" dirty="0" err="1">
                <a:latin typeface="Calibri (Text)"/>
              </a:rPr>
              <a:t>ľudi</a:t>
            </a:r>
            <a:r>
              <a:rPr lang="sk-SK" dirty="0">
                <a:latin typeface="Calibri (Text)"/>
              </a:rPr>
              <a:t> Ťa u vás nenávidí?"</a:t>
            </a:r>
            <a:br>
              <a:rPr lang="sk-SK" dirty="0">
                <a:latin typeface="Calibri (Text)"/>
              </a:rPr>
            </a:br>
            <a:r>
              <a:rPr lang="sk-SK" dirty="0" err="1">
                <a:latin typeface="Calibri (Text)"/>
              </a:rPr>
              <a:t>Obama</a:t>
            </a:r>
            <a:r>
              <a:rPr lang="sk-SK" dirty="0">
                <a:latin typeface="Calibri (Text)"/>
              </a:rPr>
              <a:t> vraví: "Odhadom tak cca 5 miliónov…"</a:t>
            </a:r>
            <a:br>
              <a:rPr lang="sk-SK" dirty="0">
                <a:latin typeface="Calibri (Text)"/>
              </a:rPr>
            </a:br>
            <a:r>
              <a:rPr lang="sk-SK" dirty="0">
                <a:latin typeface="Calibri (Text)"/>
              </a:rPr>
              <a:t>Fico spokojne konštatuje: "Hm, tak to je všade zhruba rovnaké</a:t>
            </a:r>
            <a:r>
              <a:rPr lang="sk-SK" dirty="0" smtClean="0">
                <a:latin typeface="Calibri (Text)"/>
              </a:rPr>
              <a:t>…„</a:t>
            </a:r>
          </a:p>
          <a:p>
            <a:pPr marL="0" indent="0">
              <a:buNone/>
            </a:pPr>
            <a:r>
              <a:rPr lang="sk-SK" dirty="0" smtClean="0">
                <a:latin typeface="Calibri (Text)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906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Vtip?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038" y="1412776"/>
            <a:ext cx="6282306" cy="4525963"/>
          </a:xfrm>
        </p:spPr>
      </p:pic>
      <p:sp>
        <p:nvSpPr>
          <p:cNvPr id="5" name="Obdĺžnik 4"/>
          <p:cNvSpPr/>
          <p:nvPr/>
        </p:nvSpPr>
        <p:spPr>
          <a:xfrm>
            <a:off x="1403648" y="59346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smtClean="0"/>
              <a:t>Zo sociálnej siete, 22.10.2013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96404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Otázky?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b="1" dirty="0" smtClean="0"/>
              <a:t>Ďakujem za pozornosť.</a:t>
            </a:r>
          </a:p>
          <a:p>
            <a:pPr marL="0" indent="0" algn="ctr">
              <a:buNone/>
            </a:pPr>
            <a:r>
              <a:rPr lang="sk-SK" dirty="0" smtClean="0"/>
              <a:t>V treťom pokračovaní sa budeme venovať s „nám“ a „tým druhým.“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3991964" y="6065970"/>
            <a:ext cx="334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Opasok CZ/SK by Ľubica </a:t>
            </a:r>
            <a:r>
              <a:rPr lang="sk-SK" dirty="0" err="1" smtClean="0"/>
              <a:t>Segečová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128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Kolektívna?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3568" y="2276872"/>
            <a:ext cx="7848872" cy="2088232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Spoločne </a:t>
            </a:r>
            <a:r>
              <a:rPr lang="sk-SK" dirty="0" err="1" smtClean="0"/>
              <a:t>zdielané</a:t>
            </a:r>
            <a:r>
              <a:rPr lang="sk-SK" dirty="0" smtClean="0"/>
              <a:t> reprezentácie minulosti.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518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err="1"/>
              <a:t>Maurice</a:t>
            </a:r>
            <a:r>
              <a:rPr lang="sk-SK" dirty="0"/>
              <a:t> </a:t>
            </a:r>
            <a:r>
              <a:rPr lang="sk-SK" dirty="0" err="1"/>
              <a:t>Halbwachs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Vychádza z </a:t>
            </a:r>
            <a:r>
              <a:rPr lang="sk-SK" dirty="0" err="1"/>
              <a:t>durkheimovskej</a:t>
            </a:r>
            <a:r>
              <a:rPr lang="sk-SK" dirty="0" smtClean="0"/>
              <a:t> tradície</a:t>
            </a:r>
          </a:p>
          <a:p>
            <a:pPr lvl="1"/>
            <a:r>
              <a:rPr lang="sk-SK" dirty="0" smtClean="0"/>
              <a:t>Kolektívne reprezentácie</a:t>
            </a:r>
          </a:p>
          <a:p>
            <a:r>
              <a:rPr lang="sk-SK" dirty="0" smtClean="0"/>
              <a:t>Pamäť je spoločensky podmienená, vzniká v priebehu socializácie</a:t>
            </a:r>
          </a:p>
          <a:p>
            <a:r>
              <a:rPr lang="sk-SK" dirty="0" smtClean="0"/>
              <a:t>Nositeľom je jedinec, ale svoju existenciu získava výlučne v kolektíve, ktorý nesie rovnakú kol. pamäť</a:t>
            </a:r>
          </a:p>
          <a:p>
            <a:r>
              <a:rPr lang="sk-SK" dirty="0" smtClean="0"/>
              <a:t>Integračná funkcia</a:t>
            </a:r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5660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err="1"/>
              <a:t>Maurice</a:t>
            </a:r>
            <a:r>
              <a:rPr lang="sk-SK" dirty="0"/>
              <a:t> </a:t>
            </a:r>
            <a:r>
              <a:rPr lang="sk-SK" dirty="0" err="1"/>
              <a:t>Halbwachs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Kolektívnu pamäť delí na:</a:t>
            </a:r>
          </a:p>
          <a:p>
            <a:pPr lvl="1"/>
            <a:r>
              <a:rPr lang="sk-SK" dirty="0"/>
              <a:t>h</a:t>
            </a:r>
            <a:r>
              <a:rPr lang="sk-SK" dirty="0" smtClean="0"/>
              <a:t>istorickú – vzniká inštitucionálne (z vonku)</a:t>
            </a:r>
          </a:p>
          <a:p>
            <a:pPr lvl="1"/>
            <a:r>
              <a:rPr lang="sk-SK" dirty="0"/>
              <a:t>a</a:t>
            </a:r>
            <a:r>
              <a:rPr lang="sk-SK" dirty="0" smtClean="0"/>
              <a:t>utobiografickú – z vlastnej skúsenosti (z vnútra)</a:t>
            </a:r>
          </a:p>
          <a:p>
            <a:pPr lvl="1"/>
            <a:endParaRPr lang="sk-SK" dirty="0" smtClean="0"/>
          </a:p>
          <a:p>
            <a:pPr marL="457200" lvl="1" indent="0">
              <a:buNone/>
            </a:pPr>
            <a:r>
              <a:rPr lang="sk-SK" dirty="0"/>
              <a:t>„Autobiografická pamäť je vždy ukotvená v druhých ľuďoch práve v spoločnom </a:t>
            </a:r>
            <a:r>
              <a:rPr lang="sk-SK" dirty="0" err="1"/>
              <a:t>zdieľaním</a:t>
            </a:r>
            <a:r>
              <a:rPr lang="sk-SK" dirty="0"/>
              <a:t>, obnovovaní a </a:t>
            </a:r>
            <a:r>
              <a:rPr lang="sk-SK" dirty="0" err="1"/>
              <a:t>reinteretovaní</a:t>
            </a:r>
            <a:r>
              <a:rPr lang="sk-SK" dirty="0"/>
              <a:t> spomienok.“ </a:t>
            </a:r>
            <a:endParaRPr lang="sk-SK" dirty="0" smtClean="0"/>
          </a:p>
          <a:p>
            <a:pPr marL="457200" lvl="1" indent="0">
              <a:buNone/>
            </a:pPr>
            <a:endParaRPr lang="sk-SK" dirty="0" smtClean="0"/>
          </a:p>
          <a:p>
            <a:pPr marL="457200" lvl="1" indent="0">
              <a:buNone/>
            </a:pPr>
            <a:endParaRPr lang="sk-SK" dirty="0"/>
          </a:p>
          <a:p>
            <a:pPr marL="57150" indent="0">
              <a:buNone/>
            </a:pPr>
            <a:r>
              <a:rPr lang="sk-SK" sz="1900" dirty="0" err="1" smtClean="0"/>
              <a:t>Lit</a:t>
            </a:r>
            <a:r>
              <a:rPr lang="sk-SK" sz="1900" dirty="0"/>
              <a:t>: HALBWACHS, </a:t>
            </a:r>
            <a:r>
              <a:rPr lang="sk-SK" sz="1900" dirty="0" err="1"/>
              <a:t>Maurice</a:t>
            </a:r>
            <a:r>
              <a:rPr lang="sk-SK" sz="1900" dirty="0"/>
              <a:t>, </a:t>
            </a:r>
            <a:r>
              <a:rPr lang="sk-SK" sz="1900" dirty="0" err="1"/>
              <a:t>Gérard</a:t>
            </a:r>
            <a:r>
              <a:rPr lang="sk-SK" sz="1900" dirty="0"/>
              <a:t> NAMER a </a:t>
            </a:r>
            <a:r>
              <a:rPr lang="sk-SK" sz="1900" dirty="0" err="1"/>
              <a:t>Marie</a:t>
            </a:r>
            <a:r>
              <a:rPr lang="sk-SK" sz="1900" dirty="0"/>
              <a:t> JAISSON. </a:t>
            </a:r>
            <a:r>
              <a:rPr lang="sk-SK" sz="1900" i="1" dirty="0" err="1"/>
              <a:t>Kolektivní</a:t>
            </a:r>
            <a:r>
              <a:rPr lang="sk-SK" sz="1900" i="1" dirty="0"/>
              <a:t> </a:t>
            </a:r>
            <a:r>
              <a:rPr lang="sk-SK" sz="1900" i="1" dirty="0" err="1"/>
              <a:t>paměť</a:t>
            </a:r>
            <a:r>
              <a:rPr lang="sk-SK" sz="1900" dirty="0"/>
              <a:t>. </a:t>
            </a:r>
            <a:r>
              <a:rPr lang="sk-SK" sz="1900" dirty="0" smtClean="0"/>
              <a:t>Praha</a:t>
            </a:r>
            <a:r>
              <a:rPr lang="sk-SK" sz="1900" dirty="0"/>
              <a:t>: Sociologické </a:t>
            </a:r>
            <a:r>
              <a:rPr lang="sk-SK" sz="1900" dirty="0" err="1"/>
              <a:t>nakladatelství</a:t>
            </a:r>
            <a:r>
              <a:rPr lang="sk-SK" sz="1900" dirty="0"/>
              <a:t>, </a:t>
            </a:r>
            <a:r>
              <a:rPr lang="sk-SK" sz="1900" dirty="0" smtClean="0"/>
              <a:t>2009</a:t>
            </a:r>
            <a:r>
              <a:rPr lang="sk-SK" sz="1900" dirty="0"/>
              <a:t>.</a:t>
            </a:r>
            <a:r>
              <a:rPr lang="sk-SK" sz="1900" dirty="0" smtClean="0"/>
              <a:t> (ÚEE</a:t>
            </a:r>
            <a:r>
              <a:rPr lang="sk-SK" sz="1900" dirty="0"/>
              <a:t>: </a:t>
            </a:r>
            <a:r>
              <a:rPr lang="sk-SK" sz="1900" dirty="0" smtClean="0"/>
              <a:t>1-1789)</a:t>
            </a:r>
            <a:endParaRPr lang="sk-SK" sz="1900" dirty="0"/>
          </a:p>
        </p:txBody>
      </p:sp>
    </p:spTree>
    <p:extLst>
      <p:ext uri="{BB962C8B-B14F-4D97-AF65-F5344CB8AC3E}">
        <p14:creationId xmlns:p14="http://schemas.microsoft.com/office/powerpoint/2010/main" val="86059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err="1" smtClean="0"/>
              <a:t>Jan</a:t>
            </a:r>
            <a:r>
              <a:rPr lang="sk-SK" dirty="0" smtClean="0"/>
              <a:t> </a:t>
            </a:r>
            <a:r>
              <a:rPr lang="sk-SK" dirty="0" err="1" smtClean="0"/>
              <a:t>Assmann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Figúry spomínania</a:t>
            </a:r>
          </a:p>
          <a:p>
            <a:pPr lvl="1"/>
            <a:r>
              <a:rPr lang="sk-SK" dirty="0" smtClean="0"/>
              <a:t>Ucelené časti minulosti, ktoré získali </a:t>
            </a:r>
            <a:r>
              <a:rPr lang="sk-SK" dirty="0"/>
              <a:t>charakter pojmu, symbolu, </a:t>
            </a:r>
            <a:r>
              <a:rPr lang="sk-SK" dirty="0" smtClean="0"/>
              <a:t>náuky</a:t>
            </a:r>
          </a:p>
          <a:p>
            <a:pPr lvl="1"/>
            <a:r>
              <a:rPr lang="sk-SK" dirty="0" smtClean="0"/>
              <a:t>Sú objektom </a:t>
            </a:r>
            <a:r>
              <a:rPr lang="sk-SK" dirty="0"/>
              <a:t>spomínania, kolektívnej historickej pamäte, </a:t>
            </a:r>
            <a:r>
              <a:rPr lang="sk-SK" dirty="0" smtClean="0"/>
              <a:t>identity</a:t>
            </a:r>
          </a:p>
          <a:p>
            <a:pPr lvl="1"/>
            <a:endParaRPr lang="sk-SK" dirty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marL="57150" indent="0">
              <a:buNone/>
            </a:pPr>
            <a:r>
              <a:rPr lang="sk-SK" sz="1900" dirty="0" err="1" smtClean="0"/>
              <a:t>Lit</a:t>
            </a:r>
            <a:r>
              <a:rPr lang="sk-SK" sz="1900" dirty="0" smtClean="0"/>
              <a:t>.: </a:t>
            </a:r>
            <a:r>
              <a:rPr lang="sk-SK" sz="1900" dirty="0" err="1" smtClean="0"/>
              <a:t>Assmann</a:t>
            </a:r>
            <a:r>
              <a:rPr lang="sk-SK" sz="1900" dirty="0" smtClean="0"/>
              <a:t>, </a:t>
            </a:r>
            <a:r>
              <a:rPr lang="sk-SK" sz="1900" dirty="0" err="1" smtClean="0"/>
              <a:t>Jan</a:t>
            </a:r>
            <a:r>
              <a:rPr lang="sk-SK" sz="1900" dirty="0" smtClean="0"/>
              <a:t>: </a:t>
            </a:r>
            <a:r>
              <a:rPr lang="sk-SK" sz="1900" i="1" dirty="0" err="1"/>
              <a:t>Kultura</a:t>
            </a:r>
            <a:r>
              <a:rPr lang="sk-SK" sz="1900" i="1" dirty="0"/>
              <a:t> a </a:t>
            </a:r>
            <a:r>
              <a:rPr lang="sk-SK" sz="1900" i="1" dirty="0" err="1"/>
              <a:t>paměť</a:t>
            </a:r>
            <a:r>
              <a:rPr lang="sk-SK" sz="1900" i="1" dirty="0"/>
              <a:t> </a:t>
            </a:r>
            <a:r>
              <a:rPr lang="sk-SK" sz="1900" i="1" dirty="0" smtClean="0"/>
              <a:t>. Písmo</a:t>
            </a:r>
            <a:r>
              <a:rPr lang="sk-SK" sz="1900" i="1" dirty="0"/>
              <a:t>, </a:t>
            </a:r>
            <a:r>
              <a:rPr lang="sk-SK" sz="1900" i="1" dirty="0" err="1"/>
              <a:t>vzpomínka</a:t>
            </a:r>
            <a:r>
              <a:rPr lang="sk-SK" sz="1900" i="1" dirty="0"/>
              <a:t> a politická identita v rozvinutých </a:t>
            </a:r>
            <a:r>
              <a:rPr lang="sk-SK" sz="1900" i="1" dirty="0" err="1"/>
              <a:t>kulturách</a:t>
            </a:r>
            <a:r>
              <a:rPr lang="sk-SK" sz="1900" i="1" dirty="0"/>
              <a:t> </a:t>
            </a:r>
            <a:r>
              <a:rPr lang="sk-SK" sz="1900" i="1" dirty="0" err="1"/>
              <a:t>starověku</a:t>
            </a:r>
            <a:r>
              <a:rPr lang="sk-SK" sz="1900" dirty="0"/>
              <a:t>. </a:t>
            </a:r>
            <a:r>
              <a:rPr lang="sk-SK" sz="1900" dirty="0" smtClean="0"/>
              <a:t>Praha</a:t>
            </a:r>
            <a:r>
              <a:rPr lang="sk-SK" sz="1900" dirty="0"/>
              <a:t>: </a:t>
            </a:r>
            <a:r>
              <a:rPr lang="sk-SK" sz="1900" dirty="0" err="1"/>
              <a:t>Prostor</a:t>
            </a:r>
            <a:r>
              <a:rPr lang="sk-SK" sz="1900" dirty="0"/>
              <a:t>, 2001</a:t>
            </a:r>
            <a:r>
              <a:rPr lang="sk-SK" sz="1900" dirty="0" smtClean="0"/>
              <a:t>. (ÚEE 1-1341)</a:t>
            </a:r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54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Rysy figúr spomínania: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Čas</a:t>
            </a:r>
          </a:p>
          <a:p>
            <a:pPr lvl="1"/>
            <a:r>
              <a:rPr lang="sk-SK" dirty="0" smtClean="0"/>
              <a:t>Viazanosť na konkrétny čas v minulosti (deň, rok, obdobie)</a:t>
            </a:r>
          </a:p>
          <a:p>
            <a:pPr lvl="1"/>
            <a:r>
              <a:rPr lang="sk-SK" dirty="0" smtClean="0"/>
              <a:t>Periodické pripomínanie minulosti</a:t>
            </a:r>
          </a:p>
          <a:p>
            <a:r>
              <a:rPr lang="sk-SK" dirty="0" smtClean="0"/>
              <a:t>Priestor</a:t>
            </a:r>
          </a:p>
          <a:p>
            <a:pPr lvl="1"/>
            <a:r>
              <a:rPr lang="sk-SK" dirty="0" smtClean="0"/>
              <a:t>Na ktorý sa reprezentácia minulosti viaže</a:t>
            </a:r>
          </a:p>
          <a:p>
            <a:r>
              <a:rPr lang="sk-SK" dirty="0" smtClean="0"/>
              <a:t>Skupina</a:t>
            </a:r>
          </a:p>
          <a:p>
            <a:pPr lvl="1"/>
            <a:r>
              <a:rPr lang="sk-SK" dirty="0" smtClean="0"/>
              <a:t>Nositelia spoločne </a:t>
            </a:r>
            <a:r>
              <a:rPr lang="sk-SK" dirty="0" err="1" smtClean="0"/>
              <a:t>zdielanej</a:t>
            </a:r>
            <a:r>
              <a:rPr lang="sk-SK" dirty="0" smtClean="0"/>
              <a:t> reprezentácie minulosti</a:t>
            </a:r>
          </a:p>
          <a:p>
            <a:pPr marL="457200" lvl="1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864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611560" y="4823419"/>
            <a:ext cx="5099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Lit</a:t>
            </a:r>
            <a:r>
              <a:rPr lang="sk-SK" dirty="0" smtClean="0"/>
              <a:t>: Beneš, </a:t>
            </a:r>
            <a:r>
              <a:rPr lang="sk-SK" dirty="0"/>
              <a:t>Bohuslav </a:t>
            </a:r>
            <a:r>
              <a:rPr lang="sk-SK" dirty="0" smtClean="0"/>
              <a:t>– </a:t>
            </a:r>
            <a:r>
              <a:rPr lang="sk-SK" dirty="0" err="1" smtClean="0"/>
              <a:t>Hrníčko</a:t>
            </a:r>
            <a:r>
              <a:rPr lang="sk-SK" dirty="0" smtClean="0"/>
              <a:t>, Václav: </a:t>
            </a:r>
            <a:r>
              <a:rPr lang="sk-SK" i="1" dirty="0"/>
              <a:t>Nápisy v </a:t>
            </a:r>
            <a:r>
              <a:rPr lang="sk-SK" i="1" dirty="0" err="1" smtClean="0"/>
              <a:t>ulicích</a:t>
            </a:r>
            <a:r>
              <a:rPr lang="sk-SK" dirty="0" smtClean="0"/>
              <a:t>. </a:t>
            </a:r>
            <a:r>
              <a:rPr lang="sk-SK" dirty="0"/>
              <a:t>Brno: Masarykova univerzita, </a:t>
            </a:r>
            <a:r>
              <a:rPr lang="sk-SK" dirty="0" smtClean="0"/>
              <a:t>1993.</a:t>
            </a:r>
          </a:p>
          <a:p>
            <a:r>
              <a:rPr lang="sk-SK" dirty="0" smtClean="0"/>
              <a:t>Beneš</a:t>
            </a:r>
            <a:r>
              <a:rPr lang="sk-SK" dirty="0"/>
              <a:t>, Bohuslav: Folklór a </a:t>
            </a:r>
            <a:r>
              <a:rPr lang="sk-SK" dirty="0" err="1"/>
              <a:t>protofolklór</a:t>
            </a:r>
            <a:r>
              <a:rPr lang="sk-SK" dirty="0"/>
              <a:t> v politické </a:t>
            </a:r>
            <a:r>
              <a:rPr lang="sk-SK" dirty="0" err="1"/>
              <a:t>renesanci</a:t>
            </a:r>
            <a:r>
              <a:rPr lang="sk-SK" dirty="0"/>
              <a:t>. Národopisné aktuality 27, 1990, s. 73 – 80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223218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584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0026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764705"/>
            <a:ext cx="8219256" cy="4032448"/>
          </a:xfrm>
        </p:spPr>
        <p:txBody>
          <a:bodyPr/>
          <a:lstStyle/>
          <a:p>
            <a:r>
              <a:rPr lang="sk-SK" dirty="0" err="1" smtClean="0"/>
              <a:t>Rekonštruktivita</a:t>
            </a:r>
            <a:endParaRPr lang="sk-SK" dirty="0" smtClean="0"/>
          </a:p>
          <a:p>
            <a:pPr lvl="1" algn="just"/>
            <a:r>
              <a:rPr lang="sk-SK" sz="2500" dirty="0" smtClean="0"/>
              <a:t>Minulosť sa spätne rekonštruuje – znovu vytvára - na základe dostupných prameňov. Čím hlbšie sa do minulosti ide, tým je (objektívnejšia) rekonštrukcia komplikovanejšia. </a:t>
            </a:r>
          </a:p>
          <a:p>
            <a:pPr lvl="1" algn="just"/>
            <a:r>
              <a:rPr lang="sk-SK" sz="2500" dirty="0" smtClean="0"/>
              <a:t>Rekonštrukcia </a:t>
            </a:r>
            <a:r>
              <a:rPr lang="sk-SK" sz="2500" dirty="0"/>
              <a:t>na základe výpovedí priamych účastníkov (individuálna historická pamäť)</a:t>
            </a:r>
          </a:p>
          <a:p>
            <a:pPr lvl="1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04305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1155</Words>
  <Application>Microsoft Office PowerPoint</Application>
  <PresentationFormat>Prezentácia na obrazovke (4:3)</PresentationFormat>
  <Paragraphs>163</Paragraphs>
  <Slides>26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27" baseType="lpstr">
      <vt:lpstr>Motív Office</vt:lpstr>
      <vt:lpstr>Kolektívna historická pamäť s Cyrilom a Metodom</vt:lpstr>
      <vt:lpstr>Tretie zadanie – Individuálna historická pamäť</vt:lpstr>
      <vt:lpstr>Kolektívna? </vt:lpstr>
      <vt:lpstr>Maurice Halbwachs</vt:lpstr>
      <vt:lpstr>Maurice Halbwachs</vt:lpstr>
      <vt:lpstr>Jan Assmann</vt:lpstr>
      <vt:lpstr>Rysy figúr spomínania:</vt:lpstr>
      <vt:lpstr>Prezentácia programu PowerPoint</vt:lpstr>
      <vt:lpstr>Prezentácia programu PowerPoint</vt:lpstr>
      <vt:lpstr>Nositeľ</vt:lpstr>
      <vt:lpstr>Prezentácia programu PowerPoint</vt:lpstr>
      <vt:lpstr>Prenos sociálnej pamäte podľa              P. Burkeho</vt:lpstr>
      <vt:lpstr>V čom všetkom?</vt:lpstr>
      <vt:lpstr>Prezentácia programu PowerPoint</vt:lpstr>
      <vt:lpstr>Prezentácia programu PowerPoint</vt:lpstr>
      <vt:lpstr>Prezentácia programu PowerPoint</vt:lpstr>
      <vt:lpstr>Prezentácia programu PowerPoint</vt:lpstr>
      <vt:lpstr>Slovesný folklór</vt:lpstr>
      <vt:lpstr>Štylizácia podľa O. Sirovátku</vt:lpstr>
      <vt:lpstr>Tradičné vs. súčasné </vt:lpstr>
      <vt:lpstr>Mýtizácia/mytologizácia (M. Eliade)</vt:lpstr>
      <vt:lpstr>Prezentácia programu PowerPoint</vt:lpstr>
      <vt:lpstr>Prezentácia programu PowerPoint</vt:lpstr>
      <vt:lpstr>Napríklad:</vt:lpstr>
      <vt:lpstr>Vtip?</vt:lpstr>
      <vt:lpstr>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Evka</dc:creator>
  <cp:lastModifiedBy>EŠ</cp:lastModifiedBy>
  <cp:revision>89</cp:revision>
  <dcterms:created xsi:type="dcterms:W3CDTF">2014-01-09T17:44:56Z</dcterms:created>
  <dcterms:modified xsi:type="dcterms:W3CDTF">2014-03-24T15:50:27Z</dcterms:modified>
</cp:coreProperties>
</file>