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4" autoAdjust="0"/>
  </p:normalViewPr>
  <p:slideViewPr>
    <p:cSldViewPr>
      <p:cViewPr>
        <p:scale>
          <a:sx n="110" d="100"/>
          <a:sy n="110" d="100"/>
        </p:scale>
        <p:origin x="-21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854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844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23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723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23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84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51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759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39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150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764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29. 3. 2014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079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4. zadanie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 smtClean="0">
                <a:latin typeface="Calibri" panose="020F0502020204030204" pitchFamily="34" charset="0"/>
              </a:rPr>
              <a:t>Pamäť v Brne, pamäť Brna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- do 26.3.2014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Nájdite a do mapy zakreslite 15 miest, kde sa nachádzajú pamätné tabule, sochy, pamätníky historických udalostí, alebo osobností.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Chronologicky ich zoraďte a napíšte akým udalostiam/osobnostiam sú venované.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- Ktorému obdobiu sa venujú najčastejšie? 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- Koľko sa vzťahuje k Brnu a koľko všeobecne k </a:t>
            </a:r>
            <a:r>
              <a:rPr lang="sk-SK" dirty="0" err="1" smtClean="0">
                <a:latin typeface="Calibri" panose="020F0502020204030204" pitchFamily="34" charset="0"/>
              </a:rPr>
              <a:t>hist</a:t>
            </a:r>
            <a:r>
              <a:rPr lang="sk-SK" dirty="0" smtClean="0">
                <a:latin typeface="Calibri" panose="020F0502020204030204" pitchFamily="34" charset="0"/>
              </a:rPr>
              <a:t>. Českej republiky? </a:t>
            </a:r>
          </a:p>
          <a:p>
            <a:pPr marL="0" indent="0">
              <a:buNone/>
            </a:pPr>
            <a:r>
              <a:rPr lang="sk-SK" dirty="0" err="1" smtClean="0">
                <a:latin typeface="Calibri" panose="020F0502020204030204" pitchFamily="34" charset="0"/>
              </a:rPr>
              <a:t>Sken</a:t>
            </a:r>
            <a:r>
              <a:rPr lang="sk-SK" dirty="0" smtClean="0">
                <a:latin typeface="Calibri" panose="020F0502020204030204" pitchFamily="34" charset="0"/>
              </a:rPr>
              <a:t> mapy vložte do </a:t>
            </a:r>
            <a:r>
              <a:rPr lang="sk-SK" dirty="0" err="1" smtClean="0">
                <a:latin typeface="Calibri" panose="020F0502020204030204" pitchFamily="34" charset="0"/>
              </a:rPr>
              <a:t>odevzdárny</a:t>
            </a:r>
            <a:r>
              <a:rPr lang="sk-SK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(Vyhnite sa „veľkým“ pomníkom ako napr. obelisk v Denisových </a:t>
            </a:r>
            <a:r>
              <a:rPr lang="sk-SK" dirty="0" err="1" smtClean="0">
                <a:latin typeface="Calibri" panose="020F0502020204030204" pitchFamily="34" charset="0"/>
              </a:rPr>
              <a:t>sadech</a:t>
            </a:r>
            <a:r>
              <a:rPr lang="sk-SK" dirty="0" smtClean="0">
                <a:latin typeface="Calibri" panose="020F0502020204030204" pitchFamily="34" charset="0"/>
              </a:rPr>
              <a:t>)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8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Nacionalizmus 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Delenie na základe národnosti, obhajuje legitimitu národnej vlády v národnom štáte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Čo bolo skôr? Nacionalizmus alebo národ?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Hodnotový význam pojmu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Pozitívny – patriotizmus, hrdosť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Neutrálny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Negatívny – národný egoizmus (patologické formy)</a:t>
            </a:r>
            <a:endParaRPr lang="sk-SK" dirty="0">
              <a:latin typeface="Calibri" panose="020F0502020204030204" pitchFamily="34" charset="0"/>
            </a:endParaRPr>
          </a:p>
          <a:p>
            <a:pPr marL="57150" indent="0">
              <a:buNone/>
            </a:pPr>
            <a:endParaRPr lang="sk-SK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5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Protikladné predstavy české minulosti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Nacionalistické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Národ je subjektom dejín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Diskontinuálne dejiny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Dejiny sa dajú odčiniť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Národ pykal za to, že bol na svoju dobu progresívny a zostal nepochopený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err="1" smtClean="0">
                <a:latin typeface="Calibri" panose="020F0502020204030204" pitchFamily="34" charset="0"/>
              </a:rPr>
              <a:t>Ne-nacionalistické</a:t>
            </a:r>
            <a:endParaRPr lang="sk-SK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Národ je objektom dejín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Historická kontinuita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Prijatie celej minulosti ako národných dejín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Národ pykal za to, že nedoceňoval svet, v ktorom žil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611560" y="604144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Calibri" panose="020F0502020204030204" pitchFamily="34" charset="0"/>
              </a:rPr>
              <a:t>Citované z: Holý, L.: Malý český </a:t>
            </a:r>
            <a:r>
              <a:rPr lang="sk-SK" dirty="0" err="1" smtClean="0">
                <a:latin typeface="Calibri" panose="020F0502020204030204" pitchFamily="34" charset="0"/>
              </a:rPr>
              <a:t>člověk</a:t>
            </a:r>
            <a:r>
              <a:rPr lang="sk-SK" dirty="0" smtClean="0">
                <a:latin typeface="Calibri" panose="020F0502020204030204" pitchFamily="34" charset="0"/>
              </a:rPr>
              <a:t> a </a:t>
            </a:r>
            <a:r>
              <a:rPr lang="sk-SK" dirty="0" err="1" smtClean="0">
                <a:latin typeface="Calibri" panose="020F0502020204030204" pitchFamily="34" charset="0"/>
              </a:rPr>
              <a:t>skvělý</a:t>
            </a:r>
            <a:r>
              <a:rPr lang="sk-SK" dirty="0" smtClean="0">
                <a:latin typeface="Calibri" panose="020F0502020204030204" pitchFamily="34" charset="0"/>
              </a:rPr>
              <a:t> český národ... Praha: Slon, 2010, s. 129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18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Nacionalizmus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latin typeface="Calibri" panose="020F0502020204030204" pitchFamily="34" charset="0"/>
              </a:rPr>
              <a:t>GELLNER, Ernest </a:t>
            </a:r>
            <a:r>
              <a:rPr lang="sk-SK" dirty="0" err="1">
                <a:latin typeface="Calibri" panose="020F0502020204030204" pitchFamily="34" charset="0"/>
              </a:rPr>
              <a:t>André</a:t>
            </a:r>
            <a:r>
              <a:rPr lang="sk-SK" dirty="0">
                <a:latin typeface="Calibri" panose="020F0502020204030204" pitchFamily="34" charset="0"/>
              </a:rPr>
              <a:t>. </a:t>
            </a:r>
            <a:r>
              <a:rPr lang="sk-SK" i="1" dirty="0">
                <a:latin typeface="Calibri" panose="020F0502020204030204" pitchFamily="34" charset="0"/>
              </a:rPr>
              <a:t>Národy a </a:t>
            </a:r>
            <a:r>
              <a:rPr lang="sk-SK" i="1" dirty="0" err="1">
                <a:latin typeface="Calibri" panose="020F0502020204030204" pitchFamily="34" charset="0"/>
              </a:rPr>
              <a:t>nacionalismus</a:t>
            </a:r>
            <a:r>
              <a:rPr lang="sk-SK" dirty="0">
                <a:latin typeface="Calibri" panose="020F0502020204030204" pitchFamily="34" charset="0"/>
              </a:rPr>
              <a:t>. Praha: </a:t>
            </a:r>
            <a:r>
              <a:rPr lang="sk-SK" dirty="0" err="1">
                <a:latin typeface="Calibri" panose="020F0502020204030204" pitchFamily="34" charset="0"/>
              </a:rPr>
              <a:t>Josef</a:t>
            </a:r>
            <a:r>
              <a:rPr lang="sk-SK" dirty="0">
                <a:latin typeface="Calibri" panose="020F0502020204030204" pitchFamily="34" charset="0"/>
              </a:rPr>
              <a:t> </a:t>
            </a:r>
            <a:r>
              <a:rPr lang="sk-SK" dirty="0" err="1">
                <a:latin typeface="Calibri" panose="020F0502020204030204" pitchFamily="34" charset="0"/>
              </a:rPr>
              <a:t>Hříbal</a:t>
            </a:r>
            <a:r>
              <a:rPr lang="sk-SK" dirty="0">
                <a:latin typeface="Calibri" panose="020F0502020204030204" pitchFamily="34" charset="0"/>
              </a:rPr>
              <a:t>, </a:t>
            </a:r>
            <a:r>
              <a:rPr lang="sk-SK" dirty="0" smtClean="0">
                <a:latin typeface="Calibri" panose="020F0502020204030204" pitchFamily="34" charset="0"/>
              </a:rPr>
              <a:t>1993. (ÚEE 2-1112)</a:t>
            </a:r>
          </a:p>
          <a:p>
            <a:pPr marL="0" indent="0">
              <a:buNone/>
            </a:pPr>
            <a:endParaRPr lang="sk-SK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HROCH</a:t>
            </a:r>
            <a:r>
              <a:rPr lang="sk-SK" dirty="0">
                <a:latin typeface="Calibri" panose="020F0502020204030204" pitchFamily="34" charset="0"/>
              </a:rPr>
              <a:t>, Miroslav. </a:t>
            </a:r>
            <a:r>
              <a:rPr lang="sk-SK" i="1" dirty="0">
                <a:latin typeface="Calibri" panose="020F0502020204030204" pitchFamily="34" charset="0"/>
              </a:rPr>
              <a:t>Národy </a:t>
            </a:r>
            <a:r>
              <a:rPr lang="sk-SK" i="1" dirty="0" err="1">
                <a:latin typeface="Calibri" panose="020F0502020204030204" pitchFamily="34" charset="0"/>
              </a:rPr>
              <a:t>nejsou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dílem</a:t>
            </a:r>
            <a:r>
              <a:rPr lang="sk-SK" i="1" dirty="0">
                <a:latin typeface="Calibri" panose="020F0502020204030204" pitchFamily="34" charset="0"/>
              </a:rPr>
              <a:t> náhody: </a:t>
            </a:r>
            <a:r>
              <a:rPr lang="sk-SK" i="1" dirty="0" err="1">
                <a:latin typeface="Calibri" panose="020F0502020204030204" pitchFamily="34" charset="0"/>
              </a:rPr>
              <a:t>příčiny</a:t>
            </a:r>
            <a:r>
              <a:rPr lang="sk-SK" i="1" dirty="0">
                <a:latin typeface="Calibri" panose="020F0502020204030204" pitchFamily="34" charset="0"/>
              </a:rPr>
              <a:t> a </a:t>
            </a:r>
            <a:r>
              <a:rPr lang="sk-SK" i="1" dirty="0" err="1">
                <a:latin typeface="Calibri" panose="020F0502020204030204" pitchFamily="34" charset="0"/>
              </a:rPr>
              <a:t>předpoklady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utváření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moderních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evropských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národů</a:t>
            </a:r>
            <a:r>
              <a:rPr lang="sk-SK" dirty="0">
                <a:latin typeface="Calibri" panose="020F0502020204030204" pitchFamily="34" charset="0"/>
              </a:rPr>
              <a:t>. Vyd. 1. Praha: Sociologické </a:t>
            </a:r>
            <a:r>
              <a:rPr lang="sk-SK" dirty="0" err="1">
                <a:latin typeface="Calibri" panose="020F0502020204030204" pitchFamily="34" charset="0"/>
              </a:rPr>
              <a:t>nakladatelství</a:t>
            </a:r>
            <a:r>
              <a:rPr lang="sk-SK" dirty="0">
                <a:latin typeface="Calibri" panose="020F0502020204030204" pitchFamily="34" charset="0"/>
              </a:rPr>
              <a:t> (SLON), </a:t>
            </a:r>
            <a:r>
              <a:rPr lang="sk-SK" dirty="0" smtClean="0">
                <a:latin typeface="Calibri" panose="020F0502020204030204" pitchFamily="34" charset="0"/>
              </a:rPr>
              <a:t>2009 (ÚEE 1-1695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626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Národná identita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Najvýznamnejšia funkcia - identifikácia jedinca v skupine i mimo nej (priradenie ku kolektívnej entite)</a:t>
            </a:r>
          </a:p>
          <a:p>
            <a:pPr marL="0" indent="0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Historická pamäť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Národná identita odvodená od historickej skúsenosti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Dialóg medzi minulosťou a prítomnosťou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 panose="020F0502020204030204" pitchFamily="34" charset="0"/>
              </a:rPr>
              <a:t>Nár. identita a </a:t>
            </a:r>
            <a:r>
              <a:rPr lang="sk-SK" dirty="0" err="1" smtClean="0">
                <a:latin typeface="Calibri" panose="020F0502020204030204" pitchFamily="34" charset="0"/>
              </a:rPr>
              <a:t>hist</a:t>
            </a:r>
            <a:r>
              <a:rPr lang="sk-SK" dirty="0" smtClean="0">
                <a:latin typeface="Calibri" panose="020F0502020204030204" pitchFamily="34" charset="0"/>
              </a:rPr>
              <a:t>. pamäť závisia od vzájomného prepojenia a intenzity</a:t>
            </a:r>
          </a:p>
        </p:txBody>
      </p:sp>
    </p:spTree>
    <p:extLst>
      <p:ext uri="{BB962C8B-B14F-4D97-AF65-F5344CB8AC3E}">
        <p14:creationId xmlns:p14="http://schemas.microsoft.com/office/powerpoint/2010/main" val="246252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Mentálne obrazy a stereotypy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Mentálne obrazy – ucelené a komplexné, pozostávajú z časom navrstvených stereotypov a ďalších atribútov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Stereotyp – nekritické zjednodušenie, kt. sa nedá kriticky overiť, emocionálne, </a:t>
            </a:r>
          </a:p>
          <a:p>
            <a:pPr marL="0" indent="0">
              <a:buNone/>
            </a:pPr>
            <a:endParaRPr lang="sk-SK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- Pozitívne, neutrálne, negatívne</a:t>
            </a: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- Vymedzovanie na „my“ a „oni“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92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Auto- a </a:t>
            </a:r>
            <a:r>
              <a:rPr lang="sk-SK" dirty="0" err="1" smtClean="0">
                <a:latin typeface="Calibri" panose="020F0502020204030204" pitchFamily="34" charset="0"/>
              </a:rPr>
              <a:t>heterostereotypy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latin typeface="Calibri" panose="020F0502020204030204" pitchFamily="34" charset="0"/>
              </a:rPr>
              <a:t>Autostereotyp</a:t>
            </a:r>
            <a:r>
              <a:rPr lang="sk-SK" dirty="0" smtClean="0">
                <a:latin typeface="Calibri" panose="020F0502020204030204" pitchFamily="34" charset="0"/>
              </a:rPr>
              <a:t> – o vlastnej skupine (prevažne pozitívne)</a:t>
            </a:r>
          </a:p>
          <a:p>
            <a:r>
              <a:rPr lang="sk-SK" dirty="0" err="1" smtClean="0">
                <a:latin typeface="Calibri" panose="020F0502020204030204" pitchFamily="34" charset="0"/>
              </a:rPr>
              <a:t>Heterostereotyp</a:t>
            </a:r>
            <a:r>
              <a:rPr lang="sk-SK" dirty="0" smtClean="0">
                <a:latin typeface="Calibri" panose="020F0502020204030204" pitchFamily="34" charset="0"/>
              </a:rPr>
              <a:t> – o „tých  druhých“ (prevažne negatívne)</a:t>
            </a:r>
          </a:p>
          <a:p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S minulosťou a historickou pamäťou sú prepojené najmä etnické a národné stereotypy</a:t>
            </a:r>
          </a:p>
        </p:txBody>
      </p:sp>
    </p:spTree>
    <p:extLst>
      <p:ext uri="{BB962C8B-B14F-4D97-AF65-F5344CB8AC3E}">
        <p14:creationId xmlns:p14="http://schemas.microsoft.com/office/powerpoint/2010/main" val="243122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Konflikt </a:t>
            </a:r>
            <a:r>
              <a:rPr lang="sk-SK" dirty="0" err="1" smtClean="0">
                <a:latin typeface="Calibri" panose="020F0502020204030204" pitchFamily="34" charset="0"/>
              </a:rPr>
              <a:t>autostereotypov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Aký je typický Čech? </a:t>
            </a:r>
            <a:r>
              <a:rPr lang="sk-SK" dirty="0" err="1" smtClean="0">
                <a:latin typeface="Calibri" panose="020F0502020204030204" pitchFamily="34" charset="0"/>
              </a:rPr>
              <a:t>vs</a:t>
            </a:r>
            <a:r>
              <a:rPr lang="sk-SK" dirty="0" smtClean="0">
                <a:latin typeface="Calibri" panose="020F0502020204030204" pitchFamily="34" charset="0"/>
              </a:rPr>
              <a:t>. Aký je český národ?</a:t>
            </a:r>
          </a:p>
          <a:p>
            <a:pPr marL="0" indent="0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Odpovede na otázky si vzájomne protirečia. 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Konflikt žitej skúsenosti a národnej tradície.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547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Národné symboly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>
                <a:latin typeface="Calibri" panose="020F0502020204030204" pitchFamily="34" charset="0"/>
              </a:rPr>
              <a:t>Max Weber</a:t>
            </a:r>
          </a:p>
          <a:p>
            <a:pPr lvl="1"/>
            <a:r>
              <a:rPr lang="sk-SK" dirty="0" smtClean="0">
                <a:latin typeface="Calibri" panose="020F0502020204030204" pitchFamily="34" charset="0"/>
              </a:rPr>
              <a:t>Predpoklad sociálnej interakcie</a:t>
            </a:r>
          </a:p>
          <a:p>
            <a:pPr lvl="1"/>
            <a:r>
              <a:rPr lang="sk-SK" dirty="0" smtClean="0">
                <a:latin typeface="Calibri" panose="020F0502020204030204" pitchFamily="34" charset="0"/>
              </a:rPr>
              <a:t>Symbolické obsadenie verejného priestoru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Iracionálny (emocionálny) jav oproti racionálnemu jednaniu</a:t>
            </a:r>
          </a:p>
          <a:p>
            <a:endParaRPr lang="sk-SK" dirty="0">
              <a:latin typeface="Calibri" panose="020F0502020204030204" pitchFamily="34" charset="0"/>
            </a:endParaRPr>
          </a:p>
          <a:p>
            <a:r>
              <a:rPr lang="sk-SK" dirty="0" smtClean="0">
                <a:latin typeface="Calibri" panose="020F0502020204030204" pitchFamily="34" charset="0"/>
              </a:rPr>
              <a:t>Prijatie historických symbolov podmienené historickým vedomím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Teórie utvárania – tvorba zdola, alebo tvorba z hora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14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Kategorizácia symbolov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>
                <a:latin typeface="Calibri" panose="020F0502020204030204" pitchFamily="34" charset="0"/>
              </a:rPr>
              <a:t>verejné aktivity (sprievody, pohreby, slávnosti)</a:t>
            </a:r>
          </a:p>
          <a:p>
            <a:pPr lvl="0"/>
            <a:r>
              <a:rPr lang="sk-SK" dirty="0">
                <a:latin typeface="Calibri" panose="020F0502020204030204" pitchFamily="34" charset="0"/>
              </a:rPr>
              <a:t>verbálne prejavy (heslá, príhovory, hymny)</a:t>
            </a:r>
          </a:p>
          <a:p>
            <a:pPr lvl="0"/>
            <a:r>
              <a:rPr lang="sk-SK" dirty="0">
                <a:latin typeface="Calibri" panose="020F0502020204030204" pitchFamily="34" charset="0"/>
              </a:rPr>
              <a:t>ikonografické </a:t>
            </a:r>
            <a:r>
              <a:rPr lang="sk-SK" dirty="0" smtClean="0">
                <a:latin typeface="Calibri" panose="020F0502020204030204" pitchFamily="34" charset="0"/>
              </a:rPr>
              <a:t>prejavy </a:t>
            </a:r>
            <a:r>
              <a:rPr lang="sk-SK" dirty="0">
                <a:latin typeface="Calibri" panose="020F0502020204030204" pitchFamily="34" charset="0"/>
              </a:rPr>
              <a:t>(znak, zástava, známky, historická maľba, portréty)</a:t>
            </a:r>
          </a:p>
          <a:p>
            <a:pPr lvl="0"/>
            <a:r>
              <a:rPr lang="sk-SK" dirty="0">
                <a:latin typeface="Calibri" panose="020F0502020204030204" pitchFamily="34" charset="0"/>
              </a:rPr>
              <a:t>pomníky</a:t>
            </a:r>
          </a:p>
          <a:p>
            <a:pPr lvl="0"/>
            <a:r>
              <a:rPr lang="sk-SK" dirty="0">
                <a:latin typeface="Calibri" panose="020F0502020204030204" pitchFamily="34" charset="0"/>
              </a:rPr>
              <a:t>krajina a jej zložky – územie, pohoria, rieky, charakter</a:t>
            </a:r>
          </a:p>
          <a:p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427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 smtClean="0">
                <a:latin typeface="Calibri" panose="020F0502020204030204" pitchFamily="34" charset="0"/>
              </a:rPr>
              <a:t>The</a:t>
            </a:r>
            <a:r>
              <a:rPr lang="sk-SK" dirty="0" smtClean="0">
                <a:latin typeface="Calibri" panose="020F0502020204030204" pitchFamily="34" charset="0"/>
              </a:rPr>
              <a:t> End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Calibri" panose="020F0502020204030204" pitchFamily="34" charset="0"/>
              </a:rPr>
              <a:t>Otázky?</a:t>
            </a:r>
          </a:p>
          <a:p>
            <a:pPr marL="0" indent="0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k-SK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k-SK" dirty="0" smtClean="0">
                <a:latin typeface="Calibri" panose="020F0502020204030204" pitchFamily="34" charset="0"/>
              </a:rPr>
              <a:t>Ďakujem za pozornosť!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2619723"/>
          </a:xfrm>
        </p:spPr>
        <p:txBody>
          <a:bodyPr>
            <a:normAutofit/>
          </a:bodyPr>
          <a:lstStyle/>
          <a:p>
            <a:pPr algn="ctr"/>
            <a:r>
              <a:rPr lang="sk-SK" sz="3800" b="1" dirty="0" smtClean="0">
                <a:latin typeface="Calibri" panose="020F0502020204030204" pitchFamily="34" charset="0"/>
              </a:rPr>
              <a:t>Formovanie moderných </a:t>
            </a:r>
            <a:r>
              <a:rPr lang="sk-SK" sz="3800" b="1" dirty="0">
                <a:latin typeface="Calibri" panose="020F0502020204030204" pitchFamily="34" charset="0"/>
              </a:rPr>
              <a:t>národov, nacionalizmus, identita, mentálne </a:t>
            </a:r>
            <a:r>
              <a:rPr lang="sk-SK" sz="3800" b="1" dirty="0" smtClean="0">
                <a:latin typeface="Calibri" panose="020F0502020204030204" pitchFamily="34" charset="0"/>
              </a:rPr>
              <a:t>obrazy a stereotypy, symboly</a:t>
            </a:r>
            <a:endParaRPr lang="sk-SK" sz="3800" dirty="0">
              <a:latin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4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sz="3500" dirty="0">
                <a:latin typeface="Calibri" panose="020F0502020204030204" pitchFamily="34" charset="0"/>
              </a:rPr>
              <a:t>„</a:t>
            </a:r>
            <a:r>
              <a:rPr lang="sk-SK" sz="3500" dirty="0" err="1">
                <a:latin typeface="Calibri" panose="020F0502020204030204" pitchFamily="34" charset="0"/>
              </a:rPr>
              <a:t>Historie</a:t>
            </a:r>
            <a:r>
              <a:rPr lang="sk-SK" sz="3500" dirty="0">
                <a:latin typeface="Calibri" panose="020F0502020204030204" pitchFamily="34" charset="0"/>
              </a:rPr>
              <a:t> je </a:t>
            </a:r>
            <a:r>
              <a:rPr lang="sk-SK" sz="3500" dirty="0" err="1">
                <a:latin typeface="Calibri" panose="020F0502020204030204" pitchFamily="34" charset="0"/>
              </a:rPr>
              <a:t>posvátná</a:t>
            </a:r>
            <a:r>
              <a:rPr lang="sk-SK" sz="3500" dirty="0">
                <a:latin typeface="Calibri" panose="020F0502020204030204" pitchFamily="34" charset="0"/>
              </a:rPr>
              <a:t>, </a:t>
            </a:r>
            <a:r>
              <a:rPr lang="sk-SK" sz="3500" dirty="0" err="1">
                <a:latin typeface="Calibri" panose="020F0502020204030204" pitchFamily="34" charset="0"/>
              </a:rPr>
              <a:t>protože</a:t>
            </a:r>
            <a:r>
              <a:rPr lang="sk-SK" sz="3500" dirty="0">
                <a:latin typeface="Calibri" panose="020F0502020204030204" pitchFamily="34" charset="0"/>
              </a:rPr>
              <a:t> národ je </a:t>
            </a:r>
            <a:r>
              <a:rPr lang="sk-SK" sz="3500" dirty="0" err="1">
                <a:latin typeface="Calibri" panose="020F0502020204030204" pitchFamily="34" charset="0"/>
              </a:rPr>
              <a:t>posvátný</a:t>
            </a:r>
            <a:r>
              <a:rPr lang="sk-SK" sz="3500" dirty="0">
                <a:latin typeface="Calibri" panose="020F0502020204030204" pitchFamily="34" charset="0"/>
              </a:rPr>
              <a:t>. </a:t>
            </a:r>
            <a:r>
              <a:rPr lang="sk-SK" sz="3500" dirty="0" err="1">
                <a:latin typeface="Calibri" panose="020F0502020204030204" pitchFamily="34" charset="0"/>
              </a:rPr>
              <a:t>Prostřednictvím</a:t>
            </a:r>
            <a:r>
              <a:rPr lang="sk-SK" sz="3500" dirty="0">
                <a:latin typeface="Calibri" panose="020F0502020204030204" pitchFamily="34" charset="0"/>
              </a:rPr>
              <a:t> národa </a:t>
            </a:r>
            <a:r>
              <a:rPr lang="sk-SK" sz="3500" dirty="0" err="1">
                <a:latin typeface="Calibri" panose="020F0502020204030204" pitchFamily="34" charset="0"/>
              </a:rPr>
              <a:t>se</a:t>
            </a:r>
            <a:r>
              <a:rPr lang="sk-SK" sz="3500" dirty="0">
                <a:latin typeface="Calibri" panose="020F0502020204030204" pitchFamily="34" charset="0"/>
              </a:rPr>
              <a:t> naše </a:t>
            </a:r>
            <a:r>
              <a:rPr lang="sk-SK" sz="3500" dirty="0" err="1" smtClean="0">
                <a:latin typeface="Calibri" panose="020F0502020204030204" pitchFamily="34" charset="0"/>
              </a:rPr>
              <a:t>paměť</a:t>
            </a:r>
            <a:r>
              <a:rPr lang="sk-SK" sz="3500" dirty="0" smtClean="0">
                <a:latin typeface="Calibri" panose="020F0502020204030204" pitchFamily="34" charset="0"/>
              </a:rPr>
              <a:t> </a:t>
            </a:r>
            <a:r>
              <a:rPr lang="sk-SK" sz="3500" dirty="0" err="1">
                <a:latin typeface="Calibri" panose="020F0502020204030204" pitchFamily="34" charset="0"/>
              </a:rPr>
              <a:t>udržela</a:t>
            </a:r>
            <a:r>
              <a:rPr lang="sk-SK" sz="3500" dirty="0">
                <a:latin typeface="Calibri" panose="020F0502020204030204" pitchFamily="34" charset="0"/>
              </a:rPr>
              <a:t> v oblasti </a:t>
            </a:r>
            <a:r>
              <a:rPr lang="sk-SK" sz="3500" dirty="0" err="1">
                <a:latin typeface="Calibri" panose="020F0502020204030204" pitchFamily="34" charset="0"/>
              </a:rPr>
              <a:t>posvátna</a:t>
            </a:r>
            <a:r>
              <a:rPr lang="sk-SK" sz="3500" dirty="0" smtClean="0">
                <a:latin typeface="Calibri" panose="020F0502020204030204" pitchFamily="34" charset="0"/>
              </a:rPr>
              <a:t>.“</a:t>
            </a:r>
          </a:p>
          <a:p>
            <a:pPr marL="0" indent="0" algn="ctr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k-SK" dirty="0" err="1" smtClean="0">
                <a:latin typeface="Calibri" panose="020F0502020204030204" pitchFamily="34" charset="0"/>
              </a:rPr>
              <a:t>Pierre</a:t>
            </a:r>
            <a:r>
              <a:rPr lang="sk-SK" dirty="0" smtClean="0">
                <a:latin typeface="Calibri" panose="020F0502020204030204" pitchFamily="34" charset="0"/>
              </a:rPr>
              <a:t> Nora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0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dirty="0" smtClean="0">
                <a:latin typeface="Calibri" panose="020F0502020204030204" pitchFamily="34" charset="0"/>
              </a:rPr>
              <a:t>Formovanie moderných národov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latin typeface="Calibri" panose="020F0502020204030204" pitchFamily="34" charset="0"/>
              </a:rPr>
              <a:t>+/- 19. storočie – historické súvislosti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Francúzska revolúcia a </a:t>
            </a:r>
            <a:r>
              <a:rPr lang="sk-SK" dirty="0" err="1" smtClean="0">
                <a:latin typeface="Calibri" panose="020F0502020204030204" pitchFamily="34" charset="0"/>
              </a:rPr>
              <a:t>osvietenectvo</a:t>
            </a:r>
            <a:r>
              <a:rPr lang="sk-SK" dirty="0" smtClean="0">
                <a:latin typeface="Calibri" panose="020F0502020204030204" pitchFamily="34" charset="0"/>
              </a:rPr>
              <a:t> ako myšlienkový základ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Zvyšujúci politický význam Ruského impéria – podnet k vzniku slavistických vied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Vplyv filozofie J.G. </a:t>
            </a:r>
            <a:r>
              <a:rPr lang="sk-SK" dirty="0" err="1" smtClean="0">
                <a:latin typeface="Calibri" panose="020F0502020204030204" pitchFamily="34" charset="0"/>
              </a:rPr>
              <a:t>Herdra</a:t>
            </a:r>
            <a:r>
              <a:rPr lang="sk-SK" dirty="0" smtClean="0">
                <a:latin typeface="Calibri" panose="020F0502020204030204" pitchFamily="34" charset="0"/>
              </a:rPr>
              <a:t> na obrodenecké hnutia v stred. Európe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Mnohonárodnostné politické celky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8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>
                <a:latin typeface="Calibri" panose="020F0502020204030204" pitchFamily="34" charset="0"/>
              </a:rPr>
              <a:t>19. </a:t>
            </a:r>
            <a:r>
              <a:rPr lang="sk-SK" b="1" dirty="0">
                <a:latin typeface="Calibri" panose="020F0502020204030204" pitchFamily="34" charset="0"/>
              </a:rPr>
              <a:t>s</a:t>
            </a:r>
            <a:r>
              <a:rPr lang="sk-SK" b="1" dirty="0" smtClean="0">
                <a:latin typeface="Calibri" panose="020F0502020204030204" pitchFamily="34" charset="0"/>
              </a:rPr>
              <a:t>toročie – výsledky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Národné hnutia a nacionalizmus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Národné obrodenia</a:t>
            </a:r>
            <a:endParaRPr lang="sk-SK" dirty="0">
              <a:latin typeface="Calibri" panose="020F0502020204030204" pitchFamily="34" charset="0"/>
            </a:endParaRPr>
          </a:p>
          <a:p>
            <a:r>
              <a:rPr lang="sk-SK" dirty="0" smtClean="0">
                <a:latin typeface="Calibri" panose="020F0502020204030204" pitchFamily="34" charset="0"/>
              </a:rPr>
              <a:t>Dokladanie svojbytnosti a jedinečnosti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Storočie rozvoja histórie</a:t>
            </a:r>
          </a:p>
          <a:p>
            <a:r>
              <a:rPr lang="sk-SK" dirty="0" err="1" smtClean="0">
                <a:latin typeface="Calibri" panose="020F0502020204030204" pitchFamily="34" charset="0"/>
              </a:rPr>
              <a:t>Primordialistické</a:t>
            </a:r>
            <a:r>
              <a:rPr lang="sk-SK" dirty="0" smtClean="0">
                <a:latin typeface="Calibri" panose="020F0502020204030204" pitchFamily="34" charset="0"/>
              </a:rPr>
              <a:t> poňatie národnosti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Vznik moderných národov po I. svetovej vojne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3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Miroslav Hroch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sk-SK" dirty="0" smtClean="0">
                <a:latin typeface="Calibri" panose="020F0502020204030204" pitchFamily="34" charset="0"/>
              </a:rPr>
              <a:t>Historické národy</a:t>
            </a:r>
          </a:p>
          <a:p>
            <a:endParaRPr lang="sk-SK" dirty="0">
              <a:latin typeface="Calibri" panose="020F0502020204030204" pitchFamily="34" charset="0"/>
            </a:endParaRPr>
          </a:p>
          <a:p>
            <a:endParaRPr lang="sk-SK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k-SK" dirty="0" smtClean="0">
              <a:latin typeface="Calibri" panose="020F0502020204030204" pitchFamily="34" charset="0"/>
            </a:endParaRPr>
          </a:p>
          <a:p>
            <a:r>
              <a:rPr lang="sk-SK" dirty="0" smtClean="0">
                <a:latin typeface="Calibri" panose="020F0502020204030204" pitchFamily="34" charset="0"/>
              </a:rPr>
              <a:t>Nehistorické národy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8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Miroslav Hroch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Základné a najčastejšie </a:t>
            </a:r>
            <a:r>
              <a:rPr lang="sk-SK" dirty="0" err="1" smtClean="0">
                <a:latin typeface="Calibri" panose="020F0502020204030204" pitchFamily="34" charset="0"/>
              </a:rPr>
              <a:t>národotvorné</a:t>
            </a:r>
            <a:r>
              <a:rPr lang="sk-SK" dirty="0" smtClean="0">
                <a:latin typeface="Calibri" panose="020F0502020204030204" pitchFamily="34" charset="0"/>
              </a:rPr>
              <a:t> argumenty: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odvolávanie </a:t>
            </a:r>
            <a:r>
              <a:rPr lang="sk-SK" dirty="0">
                <a:latin typeface="Calibri" panose="020F0502020204030204" pitchFamily="34" charset="0"/>
              </a:rPr>
              <a:t>sa na politickú tradíciu, pretrvávajúcu, alebo </a:t>
            </a:r>
            <a:r>
              <a:rPr lang="sk-SK" dirty="0" smtClean="0">
                <a:latin typeface="Calibri" panose="020F0502020204030204" pitchFamily="34" charset="0"/>
              </a:rPr>
              <a:t>prerušenú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vyzdvihovanie </a:t>
            </a:r>
            <a:r>
              <a:rPr lang="sk-SK" dirty="0">
                <a:latin typeface="Calibri" panose="020F0502020204030204" pitchFamily="34" charset="0"/>
              </a:rPr>
              <a:t>víťazstiev a </a:t>
            </a:r>
            <a:r>
              <a:rPr lang="sk-SK" dirty="0" smtClean="0">
                <a:latin typeface="Calibri" panose="020F0502020204030204" pitchFamily="34" charset="0"/>
              </a:rPr>
              <a:t>pokroku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pozícia </a:t>
            </a:r>
            <a:r>
              <a:rPr lang="sk-SK" dirty="0">
                <a:latin typeface="Calibri" panose="020F0502020204030204" pitchFamily="34" charset="0"/>
              </a:rPr>
              <a:t>„porazeného“ ale „spiaceho“ národa, ktorý čaká na svoju </a:t>
            </a:r>
            <a:r>
              <a:rPr lang="sk-SK" dirty="0" smtClean="0">
                <a:latin typeface="Calibri" panose="020F0502020204030204" pitchFamily="34" charset="0"/>
              </a:rPr>
              <a:t>príležitosť</a:t>
            </a:r>
            <a:endParaRPr lang="sk-SK" dirty="0">
              <a:latin typeface="Calibri" panose="020F0502020204030204" pitchFamily="34" charset="0"/>
            </a:endParaRPr>
          </a:p>
          <a:p>
            <a:r>
              <a:rPr lang="sk-SK" dirty="0" smtClean="0">
                <a:latin typeface="Calibri" panose="020F0502020204030204" pitchFamily="34" charset="0"/>
              </a:rPr>
              <a:t>kultúrne </a:t>
            </a:r>
            <a:r>
              <a:rPr lang="sk-SK" dirty="0">
                <a:latin typeface="Calibri" panose="020F0502020204030204" pitchFamily="34" charset="0"/>
              </a:rPr>
              <a:t>špecifiká v rámci mnohonárodnostných polit. celkov </a:t>
            </a:r>
          </a:p>
        </p:txBody>
      </p:sp>
    </p:spTree>
    <p:extLst>
      <p:ext uri="{BB962C8B-B14F-4D97-AF65-F5344CB8AC3E}">
        <p14:creationId xmlns:p14="http://schemas.microsoft.com/office/powerpoint/2010/main" val="216437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i="1" dirty="0" err="1">
                <a:latin typeface="Calibri" panose="020F0502020204030204" pitchFamily="34" charset="0"/>
              </a:rPr>
              <a:t>I</a:t>
            </a:r>
            <a:r>
              <a:rPr lang="sk-SK" i="1" dirty="0" err="1" smtClean="0">
                <a:latin typeface="Calibri" panose="020F0502020204030204" pitchFamily="34" charset="0"/>
              </a:rPr>
              <a:t>nvented</a:t>
            </a:r>
            <a:r>
              <a:rPr lang="sk-SK" i="1" dirty="0" smtClean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tradition</a:t>
            </a:r>
            <a:endParaRPr lang="sk-SK" i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Autori pojmu - </a:t>
            </a:r>
            <a:r>
              <a:rPr lang="sk-SK" dirty="0" err="1" smtClean="0">
                <a:latin typeface="Calibri" panose="020F0502020204030204" pitchFamily="34" charset="0"/>
              </a:rPr>
              <a:t>Eric</a:t>
            </a:r>
            <a:r>
              <a:rPr lang="sk-SK" dirty="0" smtClean="0">
                <a:latin typeface="Calibri" panose="020F0502020204030204" pitchFamily="34" charset="0"/>
              </a:rPr>
              <a:t> </a:t>
            </a:r>
            <a:r>
              <a:rPr lang="sk-SK" dirty="0" err="1">
                <a:latin typeface="Calibri" panose="020F0502020204030204" pitchFamily="34" charset="0"/>
              </a:rPr>
              <a:t>Hobsbawm</a:t>
            </a:r>
            <a:r>
              <a:rPr lang="sk-SK" dirty="0">
                <a:latin typeface="Calibri" panose="020F0502020204030204" pitchFamily="34" charset="0"/>
              </a:rPr>
              <a:t> a </a:t>
            </a:r>
            <a:r>
              <a:rPr lang="sk-SK" dirty="0" err="1">
                <a:latin typeface="Calibri" panose="020F0502020204030204" pitchFamily="34" charset="0"/>
              </a:rPr>
              <a:t>Terence</a:t>
            </a:r>
            <a:r>
              <a:rPr lang="sk-SK" dirty="0">
                <a:latin typeface="Calibri" panose="020F0502020204030204" pitchFamily="34" charset="0"/>
              </a:rPr>
              <a:t> </a:t>
            </a:r>
            <a:r>
              <a:rPr lang="sk-SK" dirty="0" err="1" smtClean="0">
                <a:latin typeface="Calibri" panose="020F0502020204030204" pitchFamily="34" charset="0"/>
              </a:rPr>
              <a:t>Ranger</a:t>
            </a:r>
            <a:r>
              <a:rPr lang="sk-SK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Prvýkrát </a:t>
            </a:r>
            <a:r>
              <a:rPr lang="sk-SK" dirty="0">
                <a:latin typeface="Calibri" panose="020F0502020204030204" pitchFamily="34" charset="0"/>
              </a:rPr>
              <a:t>sa objavuje v roku 1983 v ich knihe </a:t>
            </a:r>
            <a:r>
              <a:rPr lang="sk-SK" i="1" dirty="0" err="1">
                <a:latin typeface="Calibri" panose="020F0502020204030204" pitchFamily="34" charset="0"/>
              </a:rPr>
              <a:t>The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Invention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of</a:t>
            </a:r>
            <a:r>
              <a:rPr lang="sk-SK" i="1" dirty="0">
                <a:latin typeface="Calibri" panose="020F0502020204030204" pitchFamily="34" charset="0"/>
              </a:rPr>
              <a:t> </a:t>
            </a:r>
            <a:r>
              <a:rPr lang="sk-SK" i="1" dirty="0" err="1">
                <a:latin typeface="Calibri" panose="020F0502020204030204" pitchFamily="34" charset="0"/>
              </a:rPr>
              <a:t>Tradition</a:t>
            </a:r>
            <a:r>
              <a:rPr lang="sk-SK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Niektoré tradície boli úplne, alebo čiastočne umelo a účelovo vytvorené.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dirty="0" smtClean="0">
                <a:latin typeface="Calibri" panose="020F0502020204030204" pitchFamily="34" charset="0"/>
              </a:rPr>
              <a:t>Základné dôvody vynaliezania tradícií</a:t>
            </a:r>
            <a:endParaRPr lang="sk-SK" dirty="0">
              <a:latin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Ustanovujú a legitimizujú status novej autority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Vplývajú (symbolizujú) na sociálnu súdržnosť a príslušnosť skutočných alebo vytvorených skupín</a:t>
            </a:r>
          </a:p>
          <a:p>
            <a:r>
              <a:rPr lang="sk-SK" dirty="0" smtClean="0">
                <a:latin typeface="Calibri" panose="020F0502020204030204" pitchFamily="34" charset="0"/>
              </a:rPr>
              <a:t>Socializujú člena skupiny, vštepujú názory a hodnoty, vzťah k vlastnej skupine a „iným“</a:t>
            </a:r>
            <a:endParaRPr lang="sk-SK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678</Words>
  <Application>Microsoft Office PowerPoint</Application>
  <PresentationFormat>Prezentácia na obrazovke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Motív Office</vt:lpstr>
      <vt:lpstr>4. zadanie</vt:lpstr>
      <vt:lpstr>Formovanie moderných národov, nacionalizmus, identita, mentálne obrazy a stereotypy, symboly</vt:lpstr>
      <vt:lpstr>Prezentácia programu PowerPoint</vt:lpstr>
      <vt:lpstr>Formovanie moderných národov</vt:lpstr>
      <vt:lpstr>Prezentácia programu PowerPoint</vt:lpstr>
      <vt:lpstr>Miroslav Hroch</vt:lpstr>
      <vt:lpstr>Miroslav Hroch</vt:lpstr>
      <vt:lpstr>Invented tradition</vt:lpstr>
      <vt:lpstr>Základné dôvody vynaliezania tradícií</vt:lpstr>
      <vt:lpstr>Nacionalizmus </vt:lpstr>
      <vt:lpstr>Protikladné predstavy české minulosti</vt:lpstr>
      <vt:lpstr>Nacionalizmus</vt:lpstr>
      <vt:lpstr>Národná identita</vt:lpstr>
      <vt:lpstr>Mentálne obrazy a stereotypy</vt:lpstr>
      <vt:lpstr>Auto- a heterostereotypy</vt:lpstr>
      <vt:lpstr>Konflikt autostereotypov</vt:lpstr>
      <vt:lpstr>Národné symboly</vt:lpstr>
      <vt:lpstr>Kategorizácia symbolov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Formovanie národov, nacionalizmus, identita, mentálne obrazy a stereotypy  ETBB31, jaro 2014</dc:title>
  <dc:creator>Evka</dc:creator>
  <cp:lastModifiedBy>EŠ</cp:lastModifiedBy>
  <cp:revision>41</cp:revision>
  <dcterms:created xsi:type="dcterms:W3CDTF">2014-01-09T17:10:01Z</dcterms:created>
  <dcterms:modified xsi:type="dcterms:W3CDTF">2014-03-29T09:16:58Z</dcterms:modified>
</cp:coreProperties>
</file>