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  <p:sldId id="268" r:id="rId14"/>
    <p:sldId id="269" r:id="rId15"/>
    <p:sldId id="270" r:id="rId16"/>
    <p:sldId id="271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84" autoAdjust="0"/>
  </p:normalViewPr>
  <p:slideViewPr>
    <p:cSldViewPr>
      <p:cViewPr>
        <p:scale>
          <a:sx n="110" d="100"/>
          <a:sy n="110" d="100"/>
        </p:scale>
        <p:origin x="-216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91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29. 3. 2014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8543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29. 3. 2014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844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29. 3. 2014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239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29. 3. 2014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7231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29. 3. 2014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232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29. 3. 2014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8472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29. 3. 2014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513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29. 3. 2014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759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29. 3. 2014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39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29. 3. 2014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150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29. 3. 2014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7645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29. 3. 2014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079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ctr"/>
            <a:r>
              <a:rPr lang="sk-SK" dirty="0" smtClean="0">
                <a:latin typeface="Calibri" panose="020F0502020204030204" pitchFamily="34" charset="0"/>
              </a:rPr>
              <a:t>4. zadanie</a:t>
            </a:r>
            <a:endParaRPr lang="sk-SK" dirty="0"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b="1" dirty="0" smtClean="0">
                <a:latin typeface="Calibri" panose="020F0502020204030204" pitchFamily="34" charset="0"/>
              </a:rPr>
              <a:t>Pamäť v Brne, pamäť Brna</a:t>
            </a:r>
          </a:p>
          <a:p>
            <a:pPr marL="0" indent="0">
              <a:buNone/>
            </a:pPr>
            <a:r>
              <a:rPr lang="sk-SK" dirty="0" smtClean="0">
                <a:latin typeface="Calibri" panose="020F0502020204030204" pitchFamily="34" charset="0"/>
              </a:rPr>
              <a:t>- do 26.3.2014</a:t>
            </a:r>
          </a:p>
          <a:p>
            <a:pPr marL="0" indent="0">
              <a:buNone/>
            </a:pPr>
            <a:r>
              <a:rPr lang="sk-SK" dirty="0" smtClean="0">
                <a:latin typeface="Calibri" panose="020F0502020204030204" pitchFamily="34" charset="0"/>
              </a:rPr>
              <a:t>Nájdite a do mapy zakreslite 15 miest, kde sa nachádzajú pamätné tabule, sochy, pamätníky historických udalostí, alebo osobností.</a:t>
            </a:r>
          </a:p>
          <a:p>
            <a:pPr marL="0" indent="0">
              <a:buNone/>
            </a:pPr>
            <a:r>
              <a:rPr lang="sk-SK" dirty="0" smtClean="0">
                <a:latin typeface="Calibri" panose="020F0502020204030204" pitchFamily="34" charset="0"/>
              </a:rPr>
              <a:t>Chronologicky ich zoraďte a napíšte akým udalostiam/osobnostiam sú venované.</a:t>
            </a:r>
          </a:p>
          <a:p>
            <a:pPr marL="0" indent="0">
              <a:buNone/>
            </a:pPr>
            <a:r>
              <a:rPr lang="sk-SK" dirty="0" smtClean="0">
                <a:latin typeface="Calibri" panose="020F0502020204030204" pitchFamily="34" charset="0"/>
              </a:rPr>
              <a:t>- Ktorému obdobiu sa venujú najčastejšie? </a:t>
            </a:r>
          </a:p>
          <a:p>
            <a:pPr marL="0" indent="0">
              <a:buNone/>
            </a:pPr>
            <a:r>
              <a:rPr lang="sk-SK" dirty="0" smtClean="0">
                <a:latin typeface="Calibri" panose="020F0502020204030204" pitchFamily="34" charset="0"/>
              </a:rPr>
              <a:t>- Koľko sa vzťahuje k Brnu a koľko všeobecne k </a:t>
            </a:r>
            <a:r>
              <a:rPr lang="sk-SK" dirty="0" err="1" smtClean="0">
                <a:latin typeface="Calibri" panose="020F0502020204030204" pitchFamily="34" charset="0"/>
              </a:rPr>
              <a:t>hist</a:t>
            </a:r>
            <a:r>
              <a:rPr lang="sk-SK" dirty="0" smtClean="0">
                <a:latin typeface="Calibri" panose="020F0502020204030204" pitchFamily="34" charset="0"/>
              </a:rPr>
              <a:t>. Českej republiky? </a:t>
            </a:r>
          </a:p>
          <a:p>
            <a:pPr marL="0" indent="0">
              <a:buNone/>
            </a:pPr>
            <a:r>
              <a:rPr lang="sk-SK" dirty="0" err="1" smtClean="0">
                <a:latin typeface="Calibri" panose="020F0502020204030204" pitchFamily="34" charset="0"/>
              </a:rPr>
              <a:t>Sken</a:t>
            </a:r>
            <a:r>
              <a:rPr lang="sk-SK" dirty="0" smtClean="0">
                <a:latin typeface="Calibri" panose="020F0502020204030204" pitchFamily="34" charset="0"/>
              </a:rPr>
              <a:t> mapy vložte do </a:t>
            </a:r>
            <a:r>
              <a:rPr lang="sk-SK" dirty="0" err="1" smtClean="0">
                <a:latin typeface="Calibri" panose="020F0502020204030204" pitchFamily="34" charset="0"/>
              </a:rPr>
              <a:t>odevzdárny</a:t>
            </a:r>
            <a:r>
              <a:rPr lang="sk-SK" dirty="0" smtClean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sk-SK" dirty="0" smtClean="0">
                <a:latin typeface="Calibri" panose="020F0502020204030204" pitchFamily="34" charset="0"/>
              </a:rPr>
              <a:t>(Vyhnite sa „veľkým“ pomníkom ako napr. obelisk v Denisových </a:t>
            </a:r>
            <a:r>
              <a:rPr lang="sk-SK" dirty="0" err="1" smtClean="0">
                <a:latin typeface="Calibri" panose="020F0502020204030204" pitchFamily="34" charset="0"/>
              </a:rPr>
              <a:t>sadech</a:t>
            </a:r>
            <a:r>
              <a:rPr lang="sk-SK" dirty="0" smtClean="0">
                <a:latin typeface="Calibri" panose="020F0502020204030204" pitchFamily="34" charset="0"/>
              </a:rPr>
              <a:t>)</a:t>
            </a:r>
            <a:endParaRPr lang="sk-SK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82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latin typeface="Calibri" panose="020F0502020204030204" pitchFamily="34" charset="0"/>
              </a:rPr>
              <a:t>Nacionalizmus </a:t>
            </a:r>
            <a:endParaRPr lang="sk-SK" dirty="0"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Calibri" panose="020F0502020204030204" pitchFamily="34" charset="0"/>
              </a:rPr>
              <a:t>Delenie na základe národnosti, obhajuje legitimitu národnej vlády v národnom štáte</a:t>
            </a:r>
          </a:p>
          <a:p>
            <a:r>
              <a:rPr lang="sk-SK" dirty="0" smtClean="0">
                <a:latin typeface="Calibri" panose="020F0502020204030204" pitchFamily="34" charset="0"/>
              </a:rPr>
              <a:t>Čo bolo skôr? Nacionalizmus alebo národ?</a:t>
            </a:r>
          </a:p>
          <a:p>
            <a:r>
              <a:rPr lang="sk-SK" dirty="0" smtClean="0">
                <a:latin typeface="Calibri" panose="020F0502020204030204" pitchFamily="34" charset="0"/>
              </a:rPr>
              <a:t>Hodnotový význam pojmu</a:t>
            </a:r>
          </a:p>
          <a:p>
            <a:pPr lvl="1">
              <a:buFontTx/>
              <a:buChar char="-"/>
            </a:pPr>
            <a:r>
              <a:rPr lang="sk-SK" dirty="0" smtClean="0">
                <a:latin typeface="Calibri" panose="020F0502020204030204" pitchFamily="34" charset="0"/>
              </a:rPr>
              <a:t>Pozitívny – patriotizmus, hrdosť</a:t>
            </a:r>
          </a:p>
          <a:p>
            <a:pPr lvl="1">
              <a:buFontTx/>
              <a:buChar char="-"/>
            </a:pPr>
            <a:r>
              <a:rPr lang="sk-SK" dirty="0" smtClean="0">
                <a:latin typeface="Calibri" panose="020F0502020204030204" pitchFamily="34" charset="0"/>
              </a:rPr>
              <a:t>Neutrálny</a:t>
            </a:r>
          </a:p>
          <a:p>
            <a:pPr lvl="1">
              <a:buFontTx/>
              <a:buChar char="-"/>
            </a:pPr>
            <a:r>
              <a:rPr lang="sk-SK" dirty="0" smtClean="0">
                <a:latin typeface="Calibri" panose="020F0502020204030204" pitchFamily="34" charset="0"/>
              </a:rPr>
              <a:t>Negatívny – národný egoizmus (patologické formy)</a:t>
            </a:r>
            <a:endParaRPr lang="sk-SK" dirty="0">
              <a:latin typeface="Calibri" panose="020F0502020204030204" pitchFamily="34" charset="0"/>
            </a:endParaRPr>
          </a:p>
          <a:p>
            <a:pPr marL="57150" indent="0">
              <a:buNone/>
            </a:pPr>
            <a:endParaRPr lang="sk-SK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750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k-SK" dirty="0" smtClean="0">
                <a:latin typeface="Calibri" panose="020F0502020204030204" pitchFamily="34" charset="0"/>
              </a:rPr>
              <a:t>Protikladné predstavy české minulosti</a:t>
            </a:r>
            <a:endParaRPr lang="sk-SK" dirty="0">
              <a:latin typeface="Calibri" panose="020F0502020204030204" pitchFamily="34" charset="0"/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dirty="0" smtClean="0">
                <a:latin typeface="Calibri" panose="020F0502020204030204" pitchFamily="34" charset="0"/>
              </a:rPr>
              <a:t>Nacionalistické</a:t>
            </a:r>
          </a:p>
          <a:p>
            <a:pPr>
              <a:buFontTx/>
              <a:buChar char="-"/>
            </a:pPr>
            <a:r>
              <a:rPr lang="sk-SK" dirty="0" smtClean="0">
                <a:latin typeface="Calibri" panose="020F0502020204030204" pitchFamily="34" charset="0"/>
              </a:rPr>
              <a:t>Národ je subjektom dejín</a:t>
            </a:r>
          </a:p>
          <a:p>
            <a:pPr>
              <a:buFontTx/>
              <a:buChar char="-"/>
            </a:pPr>
            <a:r>
              <a:rPr lang="sk-SK" dirty="0" smtClean="0">
                <a:latin typeface="Calibri" panose="020F0502020204030204" pitchFamily="34" charset="0"/>
              </a:rPr>
              <a:t>Diskontinuálne dejiny</a:t>
            </a:r>
          </a:p>
          <a:p>
            <a:pPr>
              <a:buFontTx/>
              <a:buChar char="-"/>
            </a:pPr>
            <a:r>
              <a:rPr lang="sk-SK" dirty="0" smtClean="0">
                <a:latin typeface="Calibri" panose="020F0502020204030204" pitchFamily="34" charset="0"/>
              </a:rPr>
              <a:t>Dejiny sa dajú odčiniť</a:t>
            </a:r>
          </a:p>
          <a:p>
            <a:pPr>
              <a:buFontTx/>
              <a:buChar char="-"/>
            </a:pPr>
            <a:r>
              <a:rPr lang="sk-SK" dirty="0" smtClean="0">
                <a:latin typeface="Calibri" panose="020F0502020204030204" pitchFamily="34" charset="0"/>
              </a:rPr>
              <a:t>Národ pykal za to, že bol na svoju dobu progresívny a zostal nepochopený</a:t>
            </a:r>
            <a:endParaRPr lang="sk-SK" dirty="0">
              <a:latin typeface="Calibri" panose="020F0502020204030204" pitchFamily="34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err="1" smtClean="0">
                <a:latin typeface="Calibri" panose="020F0502020204030204" pitchFamily="34" charset="0"/>
              </a:rPr>
              <a:t>Ne-nacionalistické</a:t>
            </a:r>
            <a:endParaRPr lang="sk-SK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sk-SK" dirty="0" smtClean="0">
                <a:latin typeface="Calibri" panose="020F0502020204030204" pitchFamily="34" charset="0"/>
              </a:rPr>
              <a:t>Národ je objektom dejín</a:t>
            </a:r>
          </a:p>
          <a:p>
            <a:pPr>
              <a:buFontTx/>
              <a:buChar char="-"/>
            </a:pPr>
            <a:r>
              <a:rPr lang="sk-SK" dirty="0" smtClean="0">
                <a:latin typeface="Calibri" panose="020F0502020204030204" pitchFamily="34" charset="0"/>
              </a:rPr>
              <a:t>Historická kontinuita</a:t>
            </a:r>
          </a:p>
          <a:p>
            <a:pPr>
              <a:buFontTx/>
              <a:buChar char="-"/>
            </a:pPr>
            <a:r>
              <a:rPr lang="sk-SK" dirty="0" smtClean="0">
                <a:latin typeface="Calibri" panose="020F0502020204030204" pitchFamily="34" charset="0"/>
              </a:rPr>
              <a:t>Prijatie celej minulosti ako národných dejín</a:t>
            </a:r>
          </a:p>
          <a:p>
            <a:pPr>
              <a:buFontTx/>
              <a:buChar char="-"/>
            </a:pPr>
            <a:r>
              <a:rPr lang="sk-SK" dirty="0" smtClean="0">
                <a:latin typeface="Calibri" panose="020F0502020204030204" pitchFamily="34" charset="0"/>
              </a:rPr>
              <a:t>Národ pykal za to, že nedoceňoval svet, v ktorom žil</a:t>
            </a:r>
            <a:endParaRPr lang="sk-SK" dirty="0">
              <a:latin typeface="Calibri" panose="020F0502020204030204" pitchFamily="34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611560" y="6041448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latin typeface="Calibri" panose="020F0502020204030204" pitchFamily="34" charset="0"/>
              </a:rPr>
              <a:t>Citované z: Holý, L.: Malý český </a:t>
            </a:r>
            <a:r>
              <a:rPr lang="sk-SK" dirty="0" err="1" smtClean="0">
                <a:latin typeface="Calibri" panose="020F0502020204030204" pitchFamily="34" charset="0"/>
              </a:rPr>
              <a:t>člověk</a:t>
            </a:r>
            <a:r>
              <a:rPr lang="sk-SK" dirty="0" smtClean="0">
                <a:latin typeface="Calibri" panose="020F0502020204030204" pitchFamily="34" charset="0"/>
              </a:rPr>
              <a:t> a </a:t>
            </a:r>
            <a:r>
              <a:rPr lang="sk-SK" dirty="0" err="1" smtClean="0">
                <a:latin typeface="Calibri" panose="020F0502020204030204" pitchFamily="34" charset="0"/>
              </a:rPr>
              <a:t>skvělý</a:t>
            </a:r>
            <a:r>
              <a:rPr lang="sk-SK" dirty="0" smtClean="0">
                <a:latin typeface="Calibri" panose="020F0502020204030204" pitchFamily="34" charset="0"/>
              </a:rPr>
              <a:t> český národ... Praha: Slon, 2010, s. 129</a:t>
            </a:r>
            <a:endParaRPr lang="sk-SK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918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>
                <a:latin typeface="Calibri" panose="020F0502020204030204" pitchFamily="34" charset="0"/>
              </a:rPr>
              <a:t>Nacionalizmus</a:t>
            </a:r>
            <a:endParaRPr lang="sk-SK" dirty="0"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>
                <a:latin typeface="Calibri" panose="020F0502020204030204" pitchFamily="34" charset="0"/>
              </a:rPr>
              <a:t>GELLNER, Ernest </a:t>
            </a:r>
            <a:r>
              <a:rPr lang="sk-SK" dirty="0" err="1">
                <a:latin typeface="Calibri" panose="020F0502020204030204" pitchFamily="34" charset="0"/>
              </a:rPr>
              <a:t>André</a:t>
            </a:r>
            <a:r>
              <a:rPr lang="sk-SK" dirty="0">
                <a:latin typeface="Calibri" panose="020F0502020204030204" pitchFamily="34" charset="0"/>
              </a:rPr>
              <a:t>. </a:t>
            </a:r>
            <a:r>
              <a:rPr lang="sk-SK" i="1" dirty="0">
                <a:latin typeface="Calibri" panose="020F0502020204030204" pitchFamily="34" charset="0"/>
              </a:rPr>
              <a:t>Národy a </a:t>
            </a:r>
            <a:r>
              <a:rPr lang="sk-SK" i="1" dirty="0" err="1">
                <a:latin typeface="Calibri" panose="020F0502020204030204" pitchFamily="34" charset="0"/>
              </a:rPr>
              <a:t>nacionalismus</a:t>
            </a:r>
            <a:r>
              <a:rPr lang="sk-SK" dirty="0">
                <a:latin typeface="Calibri" panose="020F0502020204030204" pitchFamily="34" charset="0"/>
              </a:rPr>
              <a:t>. Praha: </a:t>
            </a:r>
            <a:r>
              <a:rPr lang="sk-SK" dirty="0" err="1">
                <a:latin typeface="Calibri" panose="020F0502020204030204" pitchFamily="34" charset="0"/>
              </a:rPr>
              <a:t>Josef</a:t>
            </a:r>
            <a:r>
              <a:rPr lang="sk-SK" dirty="0">
                <a:latin typeface="Calibri" panose="020F0502020204030204" pitchFamily="34" charset="0"/>
              </a:rPr>
              <a:t> </a:t>
            </a:r>
            <a:r>
              <a:rPr lang="sk-SK" dirty="0" err="1">
                <a:latin typeface="Calibri" panose="020F0502020204030204" pitchFamily="34" charset="0"/>
              </a:rPr>
              <a:t>Hříbal</a:t>
            </a:r>
            <a:r>
              <a:rPr lang="sk-SK" dirty="0">
                <a:latin typeface="Calibri" panose="020F0502020204030204" pitchFamily="34" charset="0"/>
              </a:rPr>
              <a:t>, </a:t>
            </a:r>
            <a:r>
              <a:rPr lang="sk-SK" dirty="0" smtClean="0">
                <a:latin typeface="Calibri" panose="020F0502020204030204" pitchFamily="34" charset="0"/>
              </a:rPr>
              <a:t>1993. (ÚEE 2-1112)</a:t>
            </a:r>
          </a:p>
          <a:p>
            <a:pPr marL="0" indent="0">
              <a:buNone/>
            </a:pPr>
            <a:endParaRPr lang="sk-SK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dirty="0" smtClean="0">
                <a:latin typeface="Calibri" panose="020F0502020204030204" pitchFamily="34" charset="0"/>
              </a:rPr>
              <a:t>HROCH</a:t>
            </a:r>
            <a:r>
              <a:rPr lang="sk-SK" dirty="0">
                <a:latin typeface="Calibri" panose="020F0502020204030204" pitchFamily="34" charset="0"/>
              </a:rPr>
              <a:t>, Miroslav. </a:t>
            </a:r>
            <a:r>
              <a:rPr lang="sk-SK" i="1" dirty="0">
                <a:latin typeface="Calibri" panose="020F0502020204030204" pitchFamily="34" charset="0"/>
              </a:rPr>
              <a:t>Národy </a:t>
            </a:r>
            <a:r>
              <a:rPr lang="sk-SK" i="1" dirty="0" err="1">
                <a:latin typeface="Calibri" panose="020F0502020204030204" pitchFamily="34" charset="0"/>
              </a:rPr>
              <a:t>nejsou</a:t>
            </a:r>
            <a:r>
              <a:rPr lang="sk-SK" i="1" dirty="0">
                <a:latin typeface="Calibri" panose="020F0502020204030204" pitchFamily="34" charset="0"/>
              </a:rPr>
              <a:t> </a:t>
            </a:r>
            <a:r>
              <a:rPr lang="sk-SK" i="1" dirty="0" err="1">
                <a:latin typeface="Calibri" panose="020F0502020204030204" pitchFamily="34" charset="0"/>
              </a:rPr>
              <a:t>dílem</a:t>
            </a:r>
            <a:r>
              <a:rPr lang="sk-SK" i="1" dirty="0">
                <a:latin typeface="Calibri" panose="020F0502020204030204" pitchFamily="34" charset="0"/>
              </a:rPr>
              <a:t> náhody: </a:t>
            </a:r>
            <a:r>
              <a:rPr lang="sk-SK" i="1" dirty="0" err="1">
                <a:latin typeface="Calibri" panose="020F0502020204030204" pitchFamily="34" charset="0"/>
              </a:rPr>
              <a:t>příčiny</a:t>
            </a:r>
            <a:r>
              <a:rPr lang="sk-SK" i="1" dirty="0">
                <a:latin typeface="Calibri" panose="020F0502020204030204" pitchFamily="34" charset="0"/>
              </a:rPr>
              <a:t> a </a:t>
            </a:r>
            <a:r>
              <a:rPr lang="sk-SK" i="1" dirty="0" err="1">
                <a:latin typeface="Calibri" panose="020F0502020204030204" pitchFamily="34" charset="0"/>
              </a:rPr>
              <a:t>předpoklady</a:t>
            </a:r>
            <a:r>
              <a:rPr lang="sk-SK" i="1" dirty="0">
                <a:latin typeface="Calibri" panose="020F0502020204030204" pitchFamily="34" charset="0"/>
              </a:rPr>
              <a:t> </a:t>
            </a:r>
            <a:r>
              <a:rPr lang="sk-SK" i="1" dirty="0" err="1">
                <a:latin typeface="Calibri" panose="020F0502020204030204" pitchFamily="34" charset="0"/>
              </a:rPr>
              <a:t>utváření</a:t>
            </a:r>
            <a:r>
              <a:rPr lang="sk-SK" i="1" dirty="0">
                <a:latin typeface="Calibri" panose="020F0502020204030204" pitchFamily="34" charset="0"/>
              </a:rPr>
              <a:t> </a:t>
            </a:r>
            <a:r>
              <a:rPr lang="sk-SK" i="1" dirty="0" err="1">
                <a:latin typeface="Calibri" panose="020F0502020204030204" pitchFamily="34" charset="0"/>
              </a:rPr>
              <a:t>moderních</a:t>
            </a:r>
            <a:r>
              <a:rPr lang="sk-SK" i="1" dirty="0">
                <a:latin typeface="Calibri" panose="020F0502020204030204" pitchFamily="34" charset="0"/>
              </a:rPr>
              <a:t> </a:t>
            </a:r>
            <a:r>
              <a:rPr lang="sk-SK" i="1" dirty="0" err="1">
                <a:latin typeface="Calibri" panose="020F0502020204030204" pitchFamily="34" charset="0"/>
              </a:rPr>
              <a:t>evropských</a:t>
            </a:r>
            <a:r>
              <a:rPr lang="sk-SK" i="1" dirty="0">
                <a:latin typeface="Calibri" panose="020F0502020204030204" pitchFamily="34" charset="0"/>
              </a:rPr>
              <a:t> </a:t>
            </a:r>
            <a:r>
              <a:rPr lang="sk-SK" i="1" dirty="0" err="1">
                <a:latin typeface="Calibri" panose="020F0502020204030204" pitchFamily="34" charset="0"/>
              </a:rPr>
              <a:t>národů</a:t>
            </a:r>
            <a:r>
              <a:rPr lang="sk-SK" dirty="0">
                <a:latin typeface="Calibri" panose="020F0502020204030204" pitchFamily="34" charset="0"/>
              </a:rPr>
              <a:t>. Vyd. 1. Praha: Sociologické </a:t>
            </a:r>
            <a:r>
              <a:rPr lang="sk-SK" dirty="0" err="1">
                <a:latin typeface="Calibri" panose="020F0502020204030204" pitchFamily="34" charset="0"/>
              </a:rPr>
              <a:t>nakladatelství</a:t>
            </a:r>
            <a:r>
              <a:rPr lang="sk-SK" dirty="0">
                <a:latin typeface="Calibri" panose="020F0502020204030204" pitchFamily="34" charset="0"/>
              </a:rPr>
              <a:t> (SLON), </a:t>
            </a:r>
            <a:r>
              <a:rPr lang="sk-SK" dirty="0" smtClean="0">
                <a:latin typeface="Calibri" panose="020F0502020204030204" pitchFamily="34" charset="0"/>
              </a:rPr>
              <a:t>2009 (ÚEE 1-1695</a:t>
            </a:r>
            <a:endParaRPr lang="sk-SK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626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latin typeface="Calibri" panose="020F0502020204030204" pitchFamily="34" charset="0"/>
              </a:rPr>
              <a:t>Národná identita</a:t>
            </a:r>
            <a:endParaRPr lang="sk-SK" dirty="0">
              <a:latin typeface="Calibri" panose="020F0502020204030204" pitchFamily="34" charset="0"/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dirty="0" smtClean="0">
                <a:latin typeface="Calibri" panose="020F0502020204030204" pitchFamily="34" charset="0"/>
              </a:rPr>
              <a:t>Najvýznamnejšia funkcia - identifikácia jedinca v skupine i mimo nej (priradenie ku kolektívnej entite)</a:t>
            </a:r>
          </a:p>
          <a:p>
            <a:pPr marL="0" indent="0">
              <a:buNone/>
            </a:pPr>
            <a:endParaRPr lang="sk-SK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dirty="0" smtClean="0">
                <a:latin typeface="Calibri" panose="020F0502020204030204" pitchFamily="34" charset="0"/>
              </a:rPr>
              <a:t>Historická pamäť</a:t>
            </a:r>
          </a:p>
          <a:p>
            <a:pPr>
              <a:buFontTx/>
              <a:buChar char="-"/>
            </a:pPr>
            <a:r>
              <a:rPr lang="sk-SK" dirty="0" smtClean="0">
                <a:latin typeface="Calibri" panose="020F0502020204030204" pitchFamily="34" charset="0"/>
              </a:rPr>
              <a:t>Národná identita odvodená od historickej skúsenosti</a:t>
            </a:r>
          </a:p>
          <a:p>
            <a:pPr>
              <a:buFontTx/>
              <a:buChar char="-"/>
            </a:pPr>
            <a:r>
              <a:rPr lang="sk-SK" dirty="0" smtClean="0">
                <a:latin typeface="Calibri" panose="020F0502020204030204" pitchFamily="34" charset="0"/>
              </a:rPr>
              <a:t>Dialóg medzi minulosťou a prítomnosťou</a:t>
            </a:r>
          </a:p>
          <a:p>
            <a:pPr>
              <a:buFontTx/>
              <a:buChar char="-"/>
            </a:pPr>
            <a:r>
              <a:rPr lang="sk-SK" dirty="0" smtClean="0">
                <a:latin typeface="Calibri" panose="020F0502020204030204" pitchFamily="34" charset="0"/>
              </a:rPr>
              <a:t>Nár. identita a </a:t>
            </a:r>
            <a:r>
              <a:rPr lang="sk-SK" dirty="0" err="1" smtClean="0">
                <a:latin typeface="Calibri" panose="020F0502020204030204" pitchFamily="34" charset="0"/>
              </a:rPr>
              <a:t>hist</a:t>
            </a:r>
            <a:r>
              <a:rPr lang="sk-SK" dirty="0" smtClean="0">
                <a:latin typeface="Calibri" panose="020F0502020204030204" pitchFamily="34" charset="0"/>
              </a:rPr>
              <a:t>. pamäť závisia od vzájomného prepojenia a intenzity</a:t>
            </a:r>
          </a:p>
        </p:txBody>
      </p:sp>
    </p:spTree>
    <p:extLst>
      <p:ext uri="{BB962C8B-B14F-4D97-AF65-F5344CB8AC3E}">
        <p14:creationId xmlns:p14="http://schemas.microsoft.com/office/powerpoint/2010/main" val="246252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latin typeface="Calibri" panose="020F0502020204030204" pitchFamily="34" charset="0"/>
              </a:rPr>
              <a:t>Mentálne obrazy a stereotypy</a:t>
            </a:r>
            <a:endParaRPr lang="sk-SK" dirty="0"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Calibri" panose="020F0502020204030204" pitchFamily="34" charset="0"/>
              </a:rPr>
              <a:t>Mentálne obrazy – ucelené a komplexné, pozostávajú z časom navrstvených stereotypov a ďalších atribútov</a:t>
            </a:r>
          </a:p>
          <a:p>
            <a:r>
              <a:rPr lang="sk-SK" dirty="0" smtClean="0">
                <a:latin typeface="Calibri" panose="020F0502020204030204" pitchFamily="34" charset="0"/>
              </a:rPr>
              <a:t>Stereotyp – nekritické zjednodušenie, kt. sa nedá kriticky overiť, emocionálne, </a:t>
            </a:r>
          </a:p>
          <a:p>
            <a:pPr marL="0" indent="0">
              <a:buNone/>
            </a:pPr>
            <a:endParaRPr lang="sk-SK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dirty="0" smtClean="0">
                <a:latin typeface="Calibri" panose="020F0502020204030204" pitchFamily="34" charset="0"/>
              </a:rPr>
              <a:t>- Pozitívne, neutrálne, negatívne</a:t>
            </a:r>
            <a:endParaRPr lang="sk-SK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dirty="0" smtClean="0">
                <a:latin typeface="Calibri" panose="020F0502020204030204" pitchFamily="34" charset="0"/>
              </a:rPr>
              <a:t>- Vymedzovanie na „my“ a „oni“</a:t>
            </a:r>
            <a:endParaRPr lang="sk-SK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923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>
                <a:latin typeface="Calibri" panose="020F0502020204030204" pitchFamily="34" charset="0"/>
              </a:rPr>
              <a:t>Auto- a </a:t>
            </a:r>
            <a:r>
              <a:rPr lang="sk-SK" dirty="0" err="1" smtClean="0">
                <a:latin typeface="Calibri" panose="020F0502020204030204" pitchFamily="34" charset="0"/>
              </a:rPr>
              <a:t>heterostereotypy</a:t>
            </a:r>
            <a:endParaRPr lang="sk-SK" dirty="0"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>
                <a:latin typeface="Calibri" panose="020F0502020204030204" pitchFamily="34" charset="0"/>
              </a:rPr>
              <a:t>Autostereotyp</a:t>
            </a:r>
            <a:r>
              <a:rPr lang="sk-SK" dirty="0" smtClean="0">
                <a:latin typeface="Calibri" panose="020F0502020204030204" pitchFamily="34" charset="0"/>
              </a:rPr>
              <a:t> – o vlastnej skupine (prevažne pozitívne)</a:t>
            </a:r>
          </a:p>
          <a:p>
            <a:r>
              <a:rPr lang="sk-SK" dirty="0" err="1" smtClean="0">
                <a:latin typeface="Calibri" panose="020F0502020204030204" pitchFamily="34" charset="0"/>
              </a:rPr>
              <a:t>Heterostereotyp</a:t>
            </a:r>
            <a:r>
              <a:rPr lang="sk-SK" dirty="0" smtClean="0">
                <a:latin typeface="Calibri" panose="020F0502020204030204" pitchFamily="34" charset="0"/>
              </a:rPr>
              <a:t> – o „tých  druhých“ (prevažne negatívne)</a:t>
            </a:r>
          </a:p>
          <a:p>
            <a:endParaRPr lang="sk-SK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dirty="0" smtClean="0">
                <a:latin typeface="Calibri" panose="020F0502020204030204" pitchFamily="34" charset="0"/>
              </a:rPr>
              <a:t>S minulosťou a historickou pamäťou sú prepojené najmä etnické a národné stereotypy</a:t>
            </a:r>
          </a:p>
        </p:txBody>
      </p:sp>
    </p:spTree>
    <p:extLst>
      <p:ext uri="{BB962C8B-B14F-4D97-AF65-F5344CB8AC3E}">
        <p14:creationId xmlns:p14="http://schemas.microsoft.com/office/powerpoint/2010/main" val="2431222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>
                <a:latin typeface="Calibri" panose="020F0502020204030204" pitchFamily="34" charset="0"/>
              </a:rPr>
              <a:t>Konflikt </a:t>
            </a:r>
            <a:r>
              <a:rPr lang="sk-SK" dirty="0" err="1" smtClean="0">
                <a:latin typeface="Calibri" panose="020F0502020204030204" pitchFamily="34" charset="0"/>
              </a:rPr>
              <a:t>autostereotypov</a:t>
            </a:r>
            <a:endParaRPr lang="sk-SK" dirty="0"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>
                <a:latin typeface="Calibri" panose="020F0502020204030204" pitchFamily="34" charset="0"/>
              </a:rPr>
              <a:t>Aký je typický Čech? </a:t>
            </a:r>
            <a:r>
              <a:rPr lang="sk-SK" dirty="0" err="1" smtClean="0">
                <a:latin typeface="Calibri" panose="020F0502020204030204" pitchFamily="34" charset="0"/>
              </a:rPr>
              <a:t>vs</a:t>
            </a:r>
            <a:r>
              <a:rPr lang="sk-SK" dirty="0" smtClean="0">
                <a:latin typeface="Calibri" panose="020F0502020204030204" pitchFamily="34" charset="0"/>
              </a:rPr>
              <a:t>. Aký je český národ?</a:t>
            </a:r>
          </a:p>
          <a:p>
            <a:pPr marL="0" indent="0">
              <a:buNone/>
            </a:pPr>
            <a:endParaRPr lang="sk-SK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dirty="0" smtClean="0">
                <a:latin typeface="Calibri" panose="020F0502020204030204" pitchFamily="34" charset="0"/>
              </a:rPr>
              <a:t>Odpovede na otázky si vzájomne protirečia. </a:t>
            </a:r>
          </a:p>
          <a:p>
            <a:pPr marL="0" indent="0">
              <a:buNone/>
            </a:pPr>
            <a:r>
              <a:rPr lang="sk-SK" dirty="0" smtClean="0">
                <a:latin typeface="Calibri" panose="020F0502020204030204" pitchFamily="34" charset="0"/>
              </a:rPr>
              <a:t>Konflikt žitej skúsenosti a národnej tradície.</a:t>
            </a:r>
            <a:endParaRPr lang="sk-SK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547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latin typeface="Calibri" panose="020F0502020204030204" pitchFamily="34" charset="0"/>
              </a:rPr>
              <a:t>Národné symboly</a:t>
            </a:r>
            <a:endParaRPr lang="sk-SK" dirty="0"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>
                <a:latin typeface="Calibri" panose="020F0502020204030204" pitchFamily="34" charset="0"/>
              </a:rPr>
              <a:t>Max Weber</a:t>
            </a:r>
          </a:p>
          <a:p>
            <a:pPr lvl="1"/>
            <a:r>
              <a:rPr lang="sk-SK" dirty="0" smtClean="0">
                <a:latin typeface="Calibri" panose="020F0502020204030204" pitchFamily="34" charset="0"/>
              </a:rPr>
              <a:t>Predpoklad sociálnej interakcie</a:t>
            </a:r>
          </a:p>
          <a:p>
            <a:pPr lvl="1"/>
            <a:r>
              <a:rPr lang="sk-SK" dirty="0" smtClean="0">
                <a:latin typeface="Calibri" panose="020F0502020204030204" pitchFamily="34" charset="0"/>
              </a:rPr>
              <a:t>Symbolické obsadenie verejného priestoru</a:t>
            </a:r>
          </a:p>
          <a:p>
            <a:r>
              <a:rPr lang="sk-SK" dirty="0" smtClean="0">
                <a:latin typeface="Calibri" panose="020F0502020204030204" pitchFamily="34" charset="0"/>
              </a:rPr>
              <a:t>Iracionálny (emocionálny) jav oproti racionálnemu jednaniu</a:t>
            </a:r>
          </a:p>
          <a:p>
            <a:endParaRPr lang="sk-SK" dirty="0">
              <a:latin typeface="Calibri" panose="020F0502020204030204" pitchFamily="34" charset="0"/>
            </a:endParaRPr>
          </a:p>
          <a:p>
            <a:r>
              <a:rPr lang="sk-SK" dirty="0" smtClean="0">
                <a:latin typeface="Calibri" panose="020F0502020204030204" pitchFamily="34" charset="0"/>
              </a:rPr>
              <a:t>Prijatie historických symbolov podmienené historickým vedomím</a:t>
            </a:r>
          </a:p>
          <a:p>
            <a:r>
              <a:rPr lang="sk-SK" dirty="0" smtClean="0">
                <a:latin typeface="Calibri" panose="020F0502020204030204" pitchFamily="34" charset="0"/>
              </a:rPr>
              <a:t>Teórie utvárania – tvorba zdola, alebo tvorba z hora</a:t>
            </a:r>
            <a:endParaRPr lang="sk-SK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014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>
                <a:latin typeface="Calibri" panose="020F0502020204030204" pitchFamily="34" charset="0"/>
              </a:rPr>
              <a:t>Kategorizácia symbolov</a:t>
            </a:r>
            <a:endParaRPr lang="sk-SK" dirty="0"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>
                <a:latin typeface="Calibri" panose="020F0502020204030204" pitchFamily="34" charset="0"/>
              </a:rPr>
              <a:t>verejné aktivity (sprievody, pohreby, slávnosti)</a:t>
            </a:r>
          </a:p>
          <a:p>
            <a:pPr lvl="0"/>
            <a:r>
              <a:rPr lang="sk-SK" dirty="0">
                <a:latin typeface="Calibri" panose="020F0502020204030204" pitchFamily="34" charset="0"/>
              </a:rPr>
              <a:t>verbálne prejavy (heslá, príhovory, hymny)</a:t>
            </a:r>
          </a:p>
          <a:p>
            <a:pPr lvl="0"/>
            <a:r>
              <a:rPr lang="sk-SK" dirty="0">
                <a:latin typeface="Calibri" panose="020F0502020204030204" pitchFamily="34" charset="0"/>
              </a:rPr>
              <a:t>ikonografické </a:t>
            </a:r>
            <a:r>
              <a:rPr lang="sk-SK" dirty="0" smtClean="0">
                <a:latin typeface="Calibri" panose="020F0502020204030204" pitchFamily="34" charset="0"/>
              </a:rPr>
              <a:t>prejavy </a:t>
            </a:r>
            <a:r>
              <a:rPr lang="sk-SK" dirty="0">
                <a:latin typeface="Calibri" panose="020F0502020204030204" pitchFamily="34" charset="0"/>
              </a:rPr>
              <a:t>(znak, zástava, známky, historická maľba, portréty)</a:t>
            </a:r>
          </a:p>
          <a:p>
            <a:pPr lvl="0"/>
            <a:r>
              <a:rPr lang="sk-SK" dirty="0">
                <a:latin typeface="Calibri" panose="020F0502020204030204" pitchFamily="34" charset="0"/>
              </a:rPr>
              <a:t>pomníky</a:t>
            </a:r>
          </a:p>
          <a:p>
            <a:pPr lvl="0"/>
            <a:r>
              <a:rPr lang="sk-SK" dirty="0">
                <a:latin typeface="Calibri" panose="020F0502020204030204" pitchFamily="34" charset="0"/>
              </a:rPr>
              <a:t>krajina a jej zložky – územie, pohoria, rieky, charakter</a:t>
            </a:r>
          </a:p>
          <a:p>
            <a:endParaRPr lang="sk-SK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427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 smtClean="0">
                <a:latin typeface="Calibri" panose="020F0502020204030204" pitchFamily="34" charset="0"/>
              </a:rPr>
              <a:t>The</a:t>
            </a:r>
            <a:r>
              <a:rPr lang="sk-SK" dirty="0" smtClean="0">
                <a:latin typeface="Calibri" panose="020F0502020204030204" pitchFamily="34" charset="0"/>
              </a:rPr>
              <a:t> End</a:t>
            </a:r>
            <a:endParaRPr lang="sk-SK" dirty="0"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k-SK" dirty="0" smtClean="0">
                <a:latin typeface="Calibri" panose="020F0502020204030204" pitchFamily="34" charset="0"/>
              </a:rPr>
              <a:t>Otázky?</a:t>
            </a:r>
          </a:p>
          <a:p>
            <a:pPr marL="0" indent="0">
              <a:buNone/>
            </a:pPr>
            <a:endParaRPr lang="sk-SK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sk-SK" dirty="0" smtClean="0">
                <a:latin typeface="Calibri" panose="020F0502020204030204" pitchFamily="34" charset="0"/>
              </a:rPr>
              <a:t>Ďakujem za pozornosť!</a:t>
            </a:r>
            <a:endParaRPr lang="sk-SK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034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2619723"/>
          </a:xfrm>
        </p:spPr>
        <p:txBody>
          <a:bodyPr>
            <a:normAutofit/>
          </a:bodyPr>
          <a:lstStyle/>
          <a:p>
            <a:pPr algn="ctr"/>
            <a:r>
              <a:rPr lang="sk-SK" sz="3800" b="1" dirty="0" smtClean="0">
                <a:latin typeface="Calibri" panose="020F0502020204030204" pitchFamily="34" charset="0"/>
              </a:rPr>
              <a:t>Formovanie moderných </a:t>
            </a:r>
            <a:r>
              <a:rPr lang="sk-SK" sz="3800" b="1" dirty="0">
                <a:latin typeface="Calibri" panose="020F0502020204030204" pitchFamily="34" charset="0"/>
              </a:rPr>
              <a:t>národov, nacionalizmus, identita, mentálne </a:t>
            </a:r>
            <a:r>
              <a:rPr lang="sk-SK" sz="3800" b="1" dirty="0" smtClean="0">
                <a:latin typeface="Calibri" panose="020F0502020204030204" pitchFamily="34" charset="0"/>
              </a:rPr>
              <a:t>obrazy a stereotypy, symboly</a:t>
            </a:r>
            <a:endParaRPr lang="sk-SK" sz="3800" dirty="0">
              <a:latin typeface="Calibri" panose="020F050202020403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447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k-SK" sz="3500" dirty="0">
                <a:latin typeface="Calibri" panose="020F0502020204030204" pitchFamily="34" charset="0"/>
              </a:rPr>
              <a:t>„</a:t>
            </a:r>
            <a:r>
              <a:rPr lang="sk-SK" sz="3500" dirty="0" err="1">
                <a:latin typeface="Calibri" panose="020F0502020204030204" pitchFamily="34" charset="0"/>
              </a:rPr>
              <a:t>Historie</a:t>
            </a:r>
            <a:r>
              <a:rPr lang="sk-SK" sz="3500" dirty="0">
                <a:latin typeface="Calibri" panose="020F0502020204030204" pitchFamily="34" charset="0"/>
              </a:rPr>
              <a:t> je </a:t>
            </a:r>
            <a:r>
              <a:rPr lang="sk-SK" sz="3500" dirty="0" err="1">
                <a:latin typeface="Calibri" panose="020F0502020204030204" pitchFamily="34" charset="0"/>
              </a:rPr>
              <a:t>posvátná</a:t>
            </a:r>
            <a:r>
              <a:rPr lang="sk-SK" sz="3500" dirty="0">
                <a:latin typeface="Calibri" panose="020F0502020204030204" pitchFamily="34" charset="0"/>
              </a:rPr>
              <a:t>, </a:t>
            </a:r>
            <a:r>
              <a:rPr lang="sk-SK" sz="3500" dirty="0" err="1">
                <a:latin typeface="Calibri" panose="020F0502020204030204" pitchFamily="34" charset="0"/>
              </a:rPr>
              <a:t>protože</a:t>
            </a:r>
            <a:r>
              <a:rPr lang="sk-SK" sz="3500" dirty="0">
                <a:latin typeface="Calibri" panose="020F0502020204030204" pitchFamily="34" charset="0"/>
              </a:rPr>
              <a:t> národ je </a:t>
            </a:r>
            <a:r>
              <a:rPr lang="sk-SK" sz="3500" dirty="0" err="1">
                <a:latin typeface="Calibri" panose="020F0502020204030204" pitchFamily="34" charset="0"/>
              </a:rPr>
              <a:t>posvátný</a:t>
            </a:r>
            <a:r>
              <a:rPr lang="sk-SK" sz="3500" dirty="0">
                <a:latin typeface="Calibri" panose="020F0502020204030204" pitchFamily="34" charset="0"/>
              </a:rPr>
              <a:t>. </a:t>
            </a:r>
            <a:r>
              <a:rPr lang="sk-SK" sz="3500" dirty="0" err="1">
                <a:latin typeface="Calibri" panose="020F0502020204030204" pitchFamily="34" charset="0"/>
              </a:rPr>
              <a:t>Prostřednictvím</a:t>
            </a:r>
            <a:r>
              <a:rPr lang="sk-SK" sz="3500" dirty="0">
                <a:latin typeface="Calibri" panose="020F0502020204030204" pitchFamily="34" charset="0"/>
              </a:rPr>
              <a:t> národa </a:t>
            </a:r>
            <a:r>
              <a:rPr lang="sk-SK" sz="3500" dirty="0" err="1">
                <a:latin typeface="Calibri" panose="020F0502020204030204" pitchFamily="34" charset="0"/>
              </a:rPr>
              <a:t>se</a:t>
            </a:r>
            <a:r>
              <a:rPr lang="sk-SK" sz="3500" dirty="0">
                <a:latin typeface="Calibri" panose="020F0502020204030204" pitchFamily="34" charset="0"/>
              </a:rPr>
              <a:t> naše </a:t>
            </a:r>
            <a:r>
              <a:rPr lang="sk-SK" sz="3500" dirty="0" err="1" smtClean="0">
                <a:latin typeface="Calibri" panose="020F0502020204030204" pitchFamily="34" charset="0"/>
              </a:rPr>
              <a:t>paměť</a:t>
            </a:r>
            <a:r>
              <a:rPr lang="sk-SK" sz="3500" dirty="0" smtClean="0">
                <a:latin typeface="Calibri" panose="020F0502020204030204" pitchFamily="34" charset="0"/>
              </a:rPr>
              <a:t> </a:t>
            </a:r>
            <a:r>
              <a:rPr lang="sk-SK" sz="3500" dirty="0" err="1">
                <a:latin typeface="Calibri" panose="020F0502020204030204" pitchFamily="34" charset="0"/>
              </a:rPr>
              <a:t>udržela</a:t>
            </a:r>
            <a:r>
              <a:rPr lang="sk-SK" sz="3500" dirty="0">
                <a:latin typeface="Calibri" panose="020F0502020204030204" pitchFamily="34" charset="0"/>
              </a:rPr>
              <a:t> v oblasti </a:t>
            </a:r>
            <a:r>
              <a:rPr lang="sk-SK" sz="3500" dirty="0" err="1">
                <a:latin typeface="Calibri" panose="020F0502020204030204" pitchFamily="34" charset="0"/>
              </a:rPr>
              <a:t>posvátna</a:t>
            </a:r>
            <a:r>
              <a:rPr lang="sk-SK" sz="3500" dirty="0" smtClean="0">
                <a:latin typeface="Calibri" panose="020F0502020204030204" pitchFamily="34" charset="0"/>
              </a:rPr>
              <a:t>.“</a:t>
            </a:r>
          </a:p>
          <a:p>
            <a:pPr marL="0" indent="0" algn="ctr">
              <a:buNone/>
            </a:pPr>
            <a:endParaRPr lang="sk-SK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sk-SK" dirty="0" err="1" smtClean="0">
                <a:latin typeface="Calibri" panose="020F0502020204030204" pitchFamily="34" charset="0"/>
              </a:rPr>
              <a:t>Pierre</a:t>
            </a:r>
            <a:r>
              <a:rPr lang="sk-SK" dirty="0" smtClean="0">
                <a:latin typeface="Calibri" panose="020F0502020204030204" pitchFamily="34" charset="0"/>
              </a:rPr>
              <a:t> Nora</a:t>
            </a:r>
            <a:endParaRPr lang="sk-SK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05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dirty="0" smtClean="0">
                <a:latin typeface="Calibri" panose="020F0502020204030204" pitchFamily="34" charset="0"/>
              </a:rPr>
              <a:t>Formovanie moderných národov</a:t>
            </a:r>
            <a:endParaRPr lang="sk-SK" dirty="0"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>
                <a:latin typeface="Calibri" panose="020F0502020204030204" pitchFamily="34" charset="0"/>
              </a:rPr>
              <a:t>+/- 19. storočie – historické súvislosti</a:t>
            </a:r>
          </a:p>
          <a:p>
            <a:r>
              <a:rPr lang="sk-SK" dirty="0" smtClean="0">
                <a:latin typeface="Calibri" panose="020F0502020204030204" pitchFamily="34" charset="0"/>
              </a:rPr>
              <a:t>Francúzska revolúcia a </a:t>
            </a:r>
            <a:r>
              <a:rPr lang="sk-SK" dirty="0" err="1" smtClean="0">
                <a:latin typeface="Calibri" panose="020F0502020204030204" pitchFamily="34" charset="0"/>
              </a:rPr>
              <a:t>osvietenectvo</a:t>
            </a:r>
            <a:r>
              <a:rPr lang="sk-SK" dirty="0" smtClean="0">
                <a:latin typeface="Calibri" panose="020F0502020204030204" pitchFamily="34" charset="0"/>
              </a:rPr>
              <a:t> ako myšlienkový základ</a:t>
            </a:r>
          </a:p>
          <a:p>
            <a:r>
              <a:rPr lang="sk-SK" dirty="0" smtClean="0">
                <a:latin typeface="Calibri" panose="020F0502020204030204" pitchFamily="34" charset="0"/>
              </a:rPr>
              <a:t>Zvyšujúci politický význam Ruského impéria – podnet k vzniku slavistických vied</a:t>
            </a:r>
          </a:p>
          <a:p>
            <a:r>
              <a:rPr lang="sk-SK" dirty="0" smtClean="0">
                <a:latin typeface="Calibri" panose="020F0502020204030204" pitchFamily="34" charset="0"/>
              </a:rPr>
              <a:t>Vplyv filozofie J.G. </a:t>
            </a:r>
            <a:r>
              <a:rPr lang="sk-SK" dirty="0" err="1" smtClean="0">
                <a:latin typeface="Calibri" panose="020F0502020204030204" pitchFamily="34" charset="0"/>
              </a:rPr>
              <a:t>Herdra</a:t>
            </a:r>
            <a:r>
              <a:rPr lang="sk-SK" dirty="0" smtClean="0">
                <a:latin typeface="Calibri" panose="020F0502020204030204" pitchFamily="34" charset="0"/>
              </a:rPr>
              <a:t> na obrodenecké hnutia v stred. Európe</a:t>
            </a:r>
          </a:p>
          <a:p>
            <a:r>
              <a:rPr lang="sk-SK" dirty="0" smtClean="0">
                <a:latin typeface="Calibri" panose="020F0502020204030204" pitchFamily="34" charset="0"/>
              </a:rPr>
              <a:t>Mnohonárodnostné politické celky</a:t>
            </a:r>
            <a:endParaRPr lang="sk-SK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86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sk-SK" dirty="0"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sk-SK" b="1" dirty="0" smtClean="0">
                <a:latin typeface="Calibri" panose="020F0502020204030204" pitchFamily="34" charset="0"/>
              </a:rPr>
              <a:t>19. </a:t>
            </a:r>
            <a:r>
              <a:rPr lang="sk-SK" b="1" dirty="0">
                <a:latin typeface="Calibri" panose="020F0502020204030204" pitchFamily="34" charset="0"/>
              </a:rPr>
              <a:t>s</a:t>
            </a:r>
            <a:r>
              <a:rPr lang="sk-SK" b="1" dirty="0" smtClean="0">
                <a:latin typeface="Calibri" panose="020F0502020204030204" pitchFamily="34" charset="0"/>
              </a:rPr>
              <a:t>toročie – výsledky</a:t>
            </a:r>
          </a:p>
          <a:p>
            <a:r>
              <a:rPr lang="sk-SK" dirty="0" smtClean="0">
                <a:latin typeface="Calibri" panose="020F0502020204030204" pitchFamily="34" charset="0"/>
              </a:rPr>
              <a:t>Národné hnutia a nacionalizmus</a:t>
            </a:r>
          </a:p>
          <a:p>
            <a:r>
              <a:rPr lang="sk-SK" dirty="0" smtClean="0">
                <a:latin typeface="Calibri" panose="020F0502020204030204" pitchFamily="34" charset="0"/>
              </a:rPr>
              <a:t>Národné obrodenia</a:t>
            </a:r>
            <a:endParaRPr lang="sk-SK" dirty="0">
              <a:latin typeface="Calibri" panose="020F0502020204030204" pitchFamily="34" charset="0"/>
            </a:endParaRPr>
          </a:p>
          <a:p>
            <a:r>
              <a:rPr lang="sk-SK" dirty="0" smtClean="0">
                <a:latin typeface="Calibri" panose="020F0502020204030204" pitchFamily="34" charset="0"/>
              </a:rPr>
              <a:t>Dokladanie svojbytnosti a jedinečnosti</a:t>
            </a:r>
          </a:p>
          <a:p>
            <a:r>
              <a:rPr lang="sk-SK" dirty="0" smtClean="0">
                <a:latin typeface="Calibri" panose="020F0502020204030204" pitchFamily="34" charset="0"/>
              </a:rPr>
              <a:t>Storočie rozvoja histórie</a:t>
            </a:r>
          </a:p>
          <a:p>
            <a:r>
              <a:rPr lang="sk-SK" dirty="0" err="1" smtClean="0">
                <a:latin typeface="Calibri" panose="020F0502020204030204" pitchFamily="34" charset="0"/>
              </a:rPr>
              <a:t>Primordialistické</a:t>
            </a:r>
            <a:r>
              <a:rPr lang="sk-SK" dirty="0" smtClean="0">
                <a:latin typeface="Calibri" panose="020F0502020204030204" pitchFamily="34" charset="0"/>
              </a:rPr>
              <a:t> poňatie národnosti</a:t>
            </a:r>
          </a:p>
          <a:p>
            <a:r>
              <a:rPr lang="sk-SK" dirty="0" smtClean="0">
                <a:latin typeface="Calibri" panose="020F0502020204030204" pitchFamily="34" charset="0"/>
              </a:rPr>
              <a:t>Vznik moderných národov po I. svetovej vojne</a:t>
            </a:r>
            <a:endParaRPr lang="sk-SK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33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>
                <a:latin typeface="Calibri" panose="020F0502020204030204" pitchFamily="34" charset="0"/>
              </a:rPr>
              <a:t>Miroslav Hroch</a:t>
            </a:r>
            <a:endParaRPr lang="sk-SK" dirty="0"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sk-SK" dirty="0" smtClean="0">
                <a:latin typeface="Calibri" panose="020F0502020204030204" pitchFamily="34" charset="0"/>
              </a:rPr>
              <a:t>Historické národy</a:t>
            </a:r>
          </a:p>
          <a:p>
            <a:endParaRPr lang="sk-SK" dirty="0">
              <a:latin typeface="Calibri" panose="020F0502020204030204" pitchFamily="34" charset="0"/>
            </a:endParaRPr>
          </a:p>
          <a:p>
            <a:endParaRPr lang="sk-SK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dirty="0" smtClean="0">
              <a:latin typeface="Calibri" panose="020F0502020204030204" pitchFamily="34" charset="0"/>
            </a:endParaRPr>
          </a:p>
          <a:p>
            <a:r>
              <a:rPr lang="sk-SK" dirty="0" smtClean="0">
                <a:latin typeface="Calibri" panose="020F0502020204030204" pitchFamily="34" charset="0"/>
              </a:rPr>
              <a:t>Nehistorické národy</a:t>
            </a:r>
            <a:endParaRPr lang="sk-SK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28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>
                <a:latin typeface="Calibri" panose="020F0502020204030204" pitchFamily="34" charset="0"/>
              </a:rPr>
              <a:t>Miroslav Hroch</a:t>
            </a:r>
            <a:endParaRPr lang="sk-SK" dirty="0"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smtClean="0">
                <a:latin typeface="Calibri" panose="020F0502020204030204" pitchFamily="34" charset="0"/>
              </a:rPr>
              <a:t>Základné a najčastejšie </a:t>
            </a:r>
            <a:r>
              <a:rPr lang="sk-SK" dirty="0" err="1" smtClean="0">
                <a:latin typeface="Calibri" panose="020F0502020204030204" pitchFamily="34" charset="0"/>
              </a:rPr>
              <a:t>národotvorné</a:t>
            </a:r>
            <a:r>
              <a:rPr lang="sk-SK" dirty="0" smtClean="0">
                <a:latin typeface="Calibri" panose="020F0502020204030204" pitchFamily="34" charset="0"/>
              </a:rPr>
              <a:t> argumenty:</a:t>
            </a:r>
          </a:p>
          <a:p>
            <a:r>
              <a:rPr lang="sk-SK" dirty="0" smtClean="0">
                <a:latin typeface="Calibri" panose="020F0502020204030204" pitchFamily="34" charset="0"/>
              </a:rPr>
              <a:t>odvolávanie </a:t>
            </a:r>
            <a:r>
              <a:rPr lang="sk-SK" dirty="0">
                <a:latin typeface="Calibri" panose="020F0502020204030204" pitchFamily="34" charset="0"/>
              </a:rPr>
              <a:t>sa na politickú tradíciu, pretrvávajúcu, alebo </a:t>
            </a:r>
            <a:r>
              <a:rPr lang="sk-SK" dirty="0" smtClean="0">
                <a:latin typeface="Calibri" panose="020F0502020204030204" pitchFamily="34" charset="0"/>
              </a:rPr>
              <a:t>prerušenú</a:t>
            </a:r>
          </a:p>
          <a:p>
            <a:r>
              <a:rPr lang="sk-SK" dirty="0" smtClean="0">
                <a:latin typeface="Calibri" panose="020F0502020204030204" pitchFamily="34" charset="0"/>
              </a:rPr>
              <a:t>vyzdvihovanie </a:t>
            </a:r>
            <a:r>
              <a:rPr lang="sk-SK" dirty="0">
                <a:latin typeface="Calibri" panose="020F0502020204030204" pitchFamily="34" charset="0"/>
              </a:rPr>
              <a:t>víťazstiev a </a:t>
            </a:r>
            <a:r>
              <a:rPr lang="sk-SK" dirty="0" smtClean="0">
                <a:latin typeface="Calibri" panose="020F0502020204030204" pitchFamily="34" charset="0"/>
              </a:rPr>
              <a:t>pokroku</a:t>
            </a:r>
          </a:p>
          <a:p>
            <a:r>
              <a:rPr lang="sk-SK" dirty="0" smtClean="0">
                <a:latin typeface="Calibri" panose="020F0502020204030204" pitchFamily="34" charset="0"/>
              </a:rPr>
              <a:t>pozícia </a:t>
            </a:r>
            <a:r>
              <a:rPr lang="sk-SK" dirty="0">
                <a:latin typeface="Calibri" panose="020F0502020204030204" pitchFamily="34" charset="0"/>
              </a:rPr>
              <a:t>„porazeného“ ale „spiaceho“ národa, ktorý čaká na svoju </a:t>
            </a:r>
            <a:r>
              <a:rPr lang="sk-SK" dirty="0" smtClean="0">
                <a:latin typeface="Calibri" panose="020F0502020204030204" pitchFamily="34" charset="0"/>
              </a:rPr>
              <a:t>príležitosť</a:t>
            </a:r>
            <a:endParaRPr lang="sk-SK" dirty="0">
              <a:latin typeface="Calibri" panose="020F0502020204030204" pitchFamily="34" charset="0"/>
            </a:endParaRPr>
          </a:p>
          <a:p>
            <a:r>
              <a:rPr lang="sk-SK" dirty="0" smtClean="0">
                <a:latin typeface="Calibri" panose="020F0502020204030204" pitchFamily="34" charset="0"/>
              </a:rPr>
              <a:t>kultúrne </a:t>
            </a:r>
            <a:r>
              <a:rPr lang="sk-SK" dirty="0">
                <a:latin typeface="Calibri" panose="020F0502020204030204" pitchFamily="34" charset="0"/>
              </a:rPr>
              <a:t>špecifiká v rámci mnohonárodnostných polit. celkov </a:t>
            </a:r>
          </a:p>
        </p:txBody>
      </p:sp>
    </p:spTree>
    <p:extLst>
      <p:ext uri="{BB962C8B-B14F-4D97-AF65-F5344CB8AC3E}">
        <p14:creationId xmlns:p14="http://schemas.microsoft.com/office/powerpoint/2010/main" val="216437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i="1" dirty="0" err="1">
                <a:latin typeface="Calibri" panose="020F0502020204030204" pitchFamily="34" charset="0"/>
              </a:rPr>
              <a:t>I</a:t>
            </a:r>
            <a:r>
              <a:rPr lang="sk-SK" i="1" dirty="0" err="1" smtClean="0">
                <a:latin typeface="Calibri" panose="020F0502020204030204" pitchFamily="34" charset="0"/>
              </a:rPr>
              <a:t>nvented</a:t>
            </a:r>
            <a:r>
              <a:rPr lang="sk-SK" i="1" dirty="0" smtClean="0">
                <a:latin typeface="Calibri" panose="020F0502020204030204" pitchFamily="34" charset="0"/>
              </a:rPr>
              <a:t> </a:t>
            </a:r>
            <a:r>
              <a:rPr lang="sk-SK" i="1" dirty="0" err="1">
                <a:latin typeface="Calibri" panose="020F0502020204030204" pitchFamily="34" charset="0"/>
              </a:rPr>
              <a:t>tradition</a:t>
            </a:r>
            <a:endParaRPr lang="sk-SK" i="1" dirty="0"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>
                <a:latin typeface="Calibri" panose="020F0502020204030204" pitchFamily="34" charset="0"/>
              </a:rPr>
              <a:t>Autori pojmu - </a:t>
            </a:r>
            <a:r>
              <a:rPr lang="sk-SK" dirty="0" err="1" smtClean="0">
                <a:latin typeface="Calibri" panose="020F0502020204030204" pitchFamily="34" charset="0"/>
              </a:rPr>
              <a:t>Eric</a:t>
            </a:r>
            <a:r>
              <a:rPr lang="sk-SK" dirty="0" smtClean="0">
                <a:latin typeface="Calibri" panose="020F0502020204030204" pitchFamily="34" charset="0"/>
              </a:rPr>
              <a:t> </a:t>
            </a:r>
            <a:r>
              <a:rPr lang="sk-SK" dirty="0" err="1">
                <a:latin typeface="Calibri" panose="020F0502020204030204" pitchFamily="34" charset="0"/>
              </a:rPr>
              <a:t>Hobsbawm</a:t>
            </a:r>
            <a:r>
              <a:rPr lang="sk-SK" dirty="0">
                <a:latin typeface="Calibri" panose="020F0502020204030204" pitchFamily="34" charset="0"/>
              </a:rPr>
              <a:t> a </a:t>
            </a:r>
            <a:r>
              <a:rPr lang="sk-SK" dirty="0" err="1">
                <a:latin typeface="Calibri" panose="020F0502020204030204" pitchFamily="34" charset="0"/>
              </a:rPr>
              <a:t>Terence</a:t>
            </a:r>
            <a:r>
              <a:rPr lang="sk-SK" dirty="0">
                <a:latin typeface="Calibri" panose="020F0502020204030204" pitchFamily="34" charset="0"/>
              </a:rPr>
              <a:t> </a:t>
            </a:r>
            <a:r>
              <a:rPr lang="sk-SK" dirty="0" err="1" smtClean="0">
                <a:latin typeface="Calibri" panose="020F0502020204030204" pitchFamily="34" charset="0"/>
              </a:rPr>
              <a:t>Ranger</a:t>
            </a:r>
            <a:r>
              <a:rPr lang="sk-SK" dirty="0" smtClean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sk-SK" dirty="0" smtClean="0">
                <a:latin typeface="Calibri" panose="020F0502020204030204" pitchFamily="34" charset="0"/>
              </a:rPr>
              <a:t>Prvýkrát </a:t>
            </a:r>
            <a:r>
              <a:rPr lang="sk-SK" dirty="0">
                <a:latin typeface="Calibri" panose="020F0502020204030204" pitchFamily="34" charset="0"/>
              </a:rPr>
              <a:t>sa objavuje v roku 1983 v ich knihe </a:t>
            </a:r>
            <a:r>
              <a:rPr lang="sk-SK" i="1" dirty="0" err="1">
                <a:latin typeface="Calibri" panose="020F0502020204030204" pitchFamily="34" charset="0"/>
              </a:rPr>
              <a:t>The</a:t>
            </a:r>
            <a:r>
              <a:rPr lang="sk-SK" i="1" dirty="0">
                <a:latin typeface="Calibri" panose="020F0502020204030204" pitchFamily="34" charset="0"/>
              </a:rPr>
              <a:t> </a:t>
            </a:r>
            <a:r>
              <a:rPr lang="sk-SK" i="1" dirty="0" err="1">
                <a:latin typeface="Calibri" panose="020F0502020204030204" pitchFamily="34" charset="0"/>
              </a:rPr>
              <a:t>Invention</a:t>
            </a:r>
            <a:r>
              <a:rPr lang="sk-SK" i="1" dirty="0">
                <a:latin typeface="Calibri" panose="020F0502020204030204" pitchFamily="34" charset="0"/>
              </a:rPr>
              <a:t> </a:t>
            </a:r>
            <a:r>
              <a:rPr lang="sk-SK" i="1" dirty="0" err="1">
                <a:latin typeface="Calibri" panose="020F0502020204030204" pitchFamily="34" charset="0"/>
              </a:rPr>
              <a:t>of</a:t>
            </a:r>
            <a:r>
              <a:rPr lang="sk-SK" i="1" dirty="0">
                <a:latin typeface="Calibri" panose="020F0502020204030204" pitchFamily="34" charset="0"/>
              </a:rPr>
              <a:t> </a:t>
            </a:r>
            <a:r>
              <a:rPr lang="sk-SK" i="1" dirty="0" err="1">
                <a:latin typeface="Calibri" panose="020F0502020204030204" pitchFamily="34" charset="0"/>
              </a:rPr>
              <a:t>Tradition</a:t>
            </a:r>
            <a:r>
              <a:rPr lang="sk-SK" dirty="0" smtClean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sk-SK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dirty="0" smtClean="0">
                <a:latin typeface="Calibri" panose="020F0502020204030204" pitchFamily="34" charset="0"/>
              </a:rPr>
              <a:t>Niektoré tradície boli úplne, alebo čiastočne umelo a účelovo vytvorené.</a:t>
            </a:r>
            <a:endParaRPr lang="sk-SK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k-SK" dirty="0" smtClean="0">
                <a:latin typeface="Calibri" panose="020F0502020204030204" pitchFamily="34" charset="0"/>
              </a:rPr>
              <a:t>Základné dôvody vynaliezania tradícií</a:t>
            </a:r>
            <a:endParaRPr lang="sk-SK" dirty="0"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Calibri" panose="020F0502020204030204" pitchFamily="34" charset="0"/>
              </a:rPr>
              <a:t>Ustanovujú a legitimizujú status novej autority</a:t>
            </a:r>
          </a:p>
          <a:p>
            <a:r>
              <a:rPr lang="sk-SK" dirty="0" smtClean="0">
                <a:latin typeface="Calibri" panose="020F0502020204030204" pitchFamily="34" charset="0"/>
              </a:rPr>
              <a:t>Vplývajú (symbolizujú) na sociálnu súdržnosť a príslušnosť skutočných alebo vytvorených skupín</a:t>
            </a:r>
          </a:p>
          <a:p>
            <a:r>
              <a:rPr lang="sk-SK" dirty="0" smtClean="0">
                <a:latin typeface="Calibri" panose="020F0502020204030204" pitchFamily="34" charset="0"/>
              </a:rPr>
              <a:t>Socializujú člena skupiny, vštepujú názory a hodnoty, vzťah k vlastnej skupine a „iným“</a:t>
            </a:r>
            <a:endParaRPr lang="sk-SK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98849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1380</TotalTime>
  <Words>678</Words>
  <Application>Microsoft Office PowerPoint</Application>
  <PresentationFormat>Prezentácia na obrazovke (4:3)</PresentationFormat>
  <Paragraphs>112</Paragraphs>
  <Slides>19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0" baseType="lpstr">
      <vt:lpstr>Motív Office</vt:lpstr>
      <vt:lpstr>4. zadanie</vt:lpstr>
      <vt:lpstr>Formovanie moderných národov, nacionalizmus, identita, mentálne obrazy a stereotypy, symboly</vt:lpstr>
      <vt:lpstr>Prezentácia programu PowerPoint</vt:lpstr>
      <vt:lpstr>Formovanie moderných národov</vt:lpstr>
      <vt:lpstr>Prezentácia programu PowerPoint</vt:lpstr>
      <vt:lpstr>Miroslav Hroch</vt:lpstr>
      <vt:lpstr>Miroslav Hroch</vt:lpstr>
      <vt:lpstr>Invented tradition</vt:lpstr>
      <vt:lpstr>Základné dôvody vynaliezania tradícií</vt:lpstr>
      <vt:lpstr>Nacionalizmus </vt:lpstr>
      <vt:lpstr>Protikladné predstavy české minulosti</vt:lpstr>
      <vt:lpstr>Nacionalizmus</vt:lpstr>
      <vt:lpstr>Národná identita</vt:lpstr>
      <vt:lpstr>Mentálne obrazy a stereotypy</vt:lpstr>
      <vt:lpstr>Auto- a heterostereotypy</vt:lpstr>
      <vt:lpstr>Konflikt autostereotypov</vt:lpstr>
      <vt:lpstr>Národné symboly</vt:lpstr>
      <vt:lpstr>Kategorizácia symbolov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Formovanie národov, nacionalizmus, identita, mentálne obrazy a stereotypy  ETBB31, jaro 2014</dc:title>
  <dc:creator>Evka</dc:creator>
  <cp:lastModifiedBy>EŠ</cp:lastModifiedBy>
  <cp:revision>41</cp:revision>
  <dcterms:created xsi:type="dcterms:W3CDTF">2014-01-09T17:10:01Z</dcterms:created>
  <dcterms:modified xsi:type="dcterms:W3CDTF">2014-03-29T09:16:58Z</dcterms:modified>
</cp:coreProperties>
</file>