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70" r:id="rId13"/>
    <p:sldId id="271" r:id="rId14"/>
    <p:sldId id="265" r:id="rId15"/>
    <p:sldId id="266" r:id="rId16"/>
    <p:sldId id="267" r:id="rId17"/>
    <p:sldId id="272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12631B2-AA02-412B-8F0E-98913064AD05}" type="datetimeFigureOut">
              <a:rPr lang="sk-SK" smtClean="0"/>
              <a:t>24. 4. 2014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191D3FA-BB9A-494F-B63E-570F1DB329EC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Individuálna historická pamäť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29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Etnológia </a:t>
            </a:r>
            <a:r>
              <a:rPr lang="sk-SK" dirty="0" smtClean="0"/>
              <a:t>a individuálna historická pamäť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281339"/>
          </a:xfrm>
        </p:spPr>
        <p:txBody>
          <a:bodyPr/>
          <a:lstStyle/>
          <a:p>
            <a:endParaRPr lang="sk-SK" dirty="0" smtClean="0"/>
          </a:p>
          <a:p>
            <a:r>
              <a:rPr lang="sk-SK" dirty="0" smtClean="0"/>
              <a:t>Obrat k osobnosti nositeľa </a:t>
            </a:r>
          </a:p>
          <a:p>
            <a:r>
              <a:rPr lang="sk-SK" dirty="0" smtClean="0"/>
              <a:t>20. roky 20. </a:t>
            </a:r>
            <a:r>
              <a:rPr lang="sk-SK" dirty="0" smtClean="0"/>
              <a:t>storočia</a:t>
            </a:r>
          </a:p>
          <a:p>
            <a:pPr lvl="1"/>
            <a:r>
              <a:rPr lang="sk-SK" dirty="0" smtClean="0"/>
              <a:t>Karol </a:t>
            </a:r>
            <a:r>
              <a:rPr lang="sk-SK" dirty="0" err="1" smtClean="0"/>
              <a:t>Plicka</a:t>
            </a:r>
            <a:r>
              <a:rPr lang="sk-SK" dirty="0" smtClean="0"/>
              <a:t>: Eva Studeničová spieva, 1928, </a:t>
            </a:r>
            <a:r>
              <a:rPr lang="sk-SK" dirty="0" smtClean="0"/>
              <a:t>Martin</a:t>
            </a:r>
            <a:endParaRPr lang="sk-SK" dirty="0" smtClean="0"/>
          </a:p>
          <a:p>
            <a:pPr lvl="1"/>
            <a:r>
              <a:rPr lang="sk-SK" dirty="0" smtClean="0"/>
              <a:t>Folkloristika Antonín </a:t>
            </a:r>
            <a:r>
              <a:rPr lang="sk-SK" dirty="0" err="1" smtClean="0"/>
              <a:t>Satke</a:t>
            </a:r>
            <a:r>
              <a:rPr lang="sk-SK" dirty="0" smtClean="0"/>
              <a:t>, </a:t>
            </a:r>
            <a:r>
              <a:rPr lang="sk-SK" dirty="0" err="1" smtClean="0"/>
              <a:t>Oldřich</a:t>
            </a:r>
            <a:r>
              <a:rPr lang="sk-SK" dirty="0" smtClean="0"/>
              <a:t> </a:t>
            </a:r>
            <a:r>
              <a:rPr lang="sk-SK" dirty="0" err="1" smtClean="0"/>
              <a:t>Sirovátka</a:t>
            </a:r>
            <a:r>
              <a:rPr lang="sk-SK" dirty="0" smtClean="0"/>
              <a:t>, Dagmar </a:t>
            </a:r>
            <a:r>
              <a:rPr lang="sk-SK" dirty="0" err="1" smtClean="0"/>
              <a:t>Klímová</a:t>
            </a:r>
            <a:r>
              <a:rPr lang="sk-SK" dirty="0" smtClean="0"/>
              <a:t> </a:t>
            </a:r>
            <a:r>
              <a:rPr lang="sk-SK" dirty="0" err="1" smtClean="0"/>
              <a:t>etc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588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Autobiografické žánre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Individualizácia spoločnosti – vplyv na rozprávačský repertoár</a:t>
            </a:r>
          </a:p>
          <a:p>
            <a:endParaRPr lang="sk-SK" dirty="0" smtClean="0"/>
          </a:p>
          <a:p>
            <a:r>
              <a:rPr lang="sk-SK" dirty="0" err="1" smtClean="0"/>
              <a:t>Memorát</a:t>
            </a:r>
            <a:r>
              <a:rPr lang="sk-SK" dirty="0" smtClean="0"/>
              <a:t>, spomienkové rozprávanie, rozprávanie zo </a:t>
            </a:r>
            <a:r>
              <a:rPr lang="sk-SK" dirty="0" smtClean="0"/>
              <a:t>života, (humoristická poviedka</a:t>
            </a:r>
            <a:r>
              <a:rPr lang="sk-SK" dirty="0" smtClean="0"/>
              <a:t>)</a:t>
            </a:r>
            <a:endParaRPr lang="sk-SK" dirty="0" smtClean="0"/>
          </a:p>
          <a:p>
            <a:pPr lvl="1">
              <a:buFont typeface="Arial" panose="020B0604020202020204" pitchFamily="34" charset="0"/>
              <a:buChar char="-"/>
            </a:pPr>
            <a:r>
              <a:rPr lang="sk-SK" dirty="0" smtClean="0"/>
              <a:t>Nerozprávková próza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k-SK" dirty="0" smtClean="0"/>
              <a:t>Rozprávač ako hlavná postava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k-SK" dirty="0" smtClean="0"/>
              <a:t>„</a:t>
            </a:r>
            <a:r>
              <a:rPr lang="sk-SK" dirty="0" err="1" smtClean="0"/>
              <a:t>Emic</a:t>
            </a:r>
            <a:r>
              <a:rPr lang="sk-SK" dirty="0" smtClean="0"/>
              <a:t>“ – interpretácia z pohľadu rozprávača/skupiny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sk-SK" dirty="0" smtClean="0"/>
              <a:t>Môže tvoriť viac menej ustálené cykly</a:t>
            </a:r>
          </a:p>
          <a:p>
            <a:pPr>
              <a:buFont typeface="Arial" panose="020B0604020202020204" pitchFamily="34" charset="0"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03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Spomínanie a rozprávanie</a:t>
            </a:r>
          </a:p>
          <a:p>
            <a:pPr lvl="1"/>
            <a:r>
              <a:rPr lang="sk-SK" dirty="0" smtClean="0"/>
              <a:t>Spontánne</a:t>
            </a:r>
          </a:p>
          <a:p>
            <a:pPr lvl="2"/>
            <a:r>
              <a:rPr lang="sk-SK" dirty="0" smtClean="0"/>
              <a:t>folklórna situácia, na základe analógie, asociácie...</a:t>
            </a:r>
          </a:p>
          <a:p>
            <a:pPr lvl="2"/>
            <a:r>
              <a:rPr lang="sk-SK" dirty="0"/>
              <a:t>v</a:t>
            </a:r>
            <a:r>
              <a:rPr lang="sk-SK" dirty="0" smtClean="0"/>
              <a:t>plyv </a:t>
            </a:r>
            <a:r>
              <a:rPr lang="sk-SK" dirty="0" smtClean="0"/>
              <a:t>rozprávačskej príležitosti, charakteru publika na tému a </a:t>
            </a:r>
            <a:r>
              <a:rPr lang="sk-SK" dirty="0" err="1" smtClean="0"/>
              <a:t>performáciu</a:t>
            </a:r>
            <a:endParaRPr lang="sk-SK" dirty="0" smtClean="0"/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Evokované – </a:t>
            </a:r>
            <a:r>
              <a:rPr lang="sk-SK" dirty="0" smtClean="0"/>
              <a:t>vyvolané (výskum)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5575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Najstarší a rozprávanie o minulosti</a:t>
            </a:r>
          </a:p>
          <a:p>
            <a:pPr lvl="1"/>
            <a:r>
              <a:rPr lang="sk-SK" dirty="0" smtClean="0"/>
              <a:t>Pamätníci</a:t>
            </a:r>
          </a:p>
          <a:p>
            <a:pPr lvl="1"/>
            <a:r>
              <a:rPr lang="sk-SK" dirty="0" smtClean="0"/>
              <a:t>Konfrontácia súčasnej a minulej spoločnosti (hodnotenie, porovnávanie)</a:t>
            </a:r>
          </a:p>
          <a:p>
            <a:pPr lvl="1"/>
            <a:r>
              <a:rPr lang="sk-SK" dirty="0" smtClean="0"/>
              <a:t>Zníženie sociálnych kontaktov – rozprávanie ako spôsob uchopenia svojho miesta v rámci malej skupiny (napr. jediný svedok ako odborník na minulosť)</a:t>
            </a:r>
          </a:p>
        </p:txBody>
      </p:sp>
    </p:spTree>
    <p:extLst>
      <p:ext uri="{BB962C8B-B14F-4D97-AF65-F5344CB8AC3E}">
        <p14:creationId xmlns:p14="http://schemas.microsoft.com/office/powerpoint/2010/main" val="1364484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Rozprávania sú kolektívne v: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dirty="0"/>
              <a:t>Dejinné pozadie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dirty="0"/>
              <a:t>Generačne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dirty="0"/>
              <a:t>Kolektívna historická pamäť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dirty="0"/>
              <a:t>Hodnoty, normy...</a:t>
            </a:r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  <a:p>
            <a:pPr>
              <a:buFont typeface="Arial" panose="020B0604020202020204" pitchFamily="34" charset="0"/>
              <a:buChar char="•"/>
            </a:pPr>
            <a:r>
              <a:rPr lang="sk-SK" dirty="0" err="1" smtClean="0"/>
              <a:t>Dialogičnosť</a:t>
            </a:r>
            <a:r>
              <a:rPr lang="sk-SK" dirty="0" smtClean="0"/>
              <a:t> pamäte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dirty="0" smtClean="0"/>
              <a:t>Pri tvorbe pamäti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dirty="0" smtClean="0"/>
              <a:t>Pri verbalizovaní</a:t>
            </a:r>
          </a:p>
        </p:txBody>
      </p:sp>
    </p:spTree>
    <p:extLst>
      <p:ext uri="{BB962C8B-B14F-4D97-AF65-F5344CB8AC3E}">
        <p14:creationId xmlns:p14="http://schemas.microsoft.com/office/powerpoint/2010/main" val="65823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E</a:t>
            </a:r>
            <a:r>
              <a:rPr lang="sk-SK" dirty="0" err="1" smtClean="0"/>
              <a:t>godokumenty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Osobné</a:t>
            </a:r>
          </a:p>
          <a:p>
            <a:pPr lvl="1"/>
            <a:r>
              <a:rPr lang="sk-SK" dirty="0" smtClean="0"/>
              <a:t>rodinné kroniky, denníky, pamäte, korešpondencia</a:t>
            </a:r>
          </a:p>
          <a:p>
            <a:pPr lvl="1"/>
            <a:r>
              <a:rPr lang="sk-SK" dirty="0" smtClean="0"/>
              <a:t>fotografie, spomienkové predmety (využitie interview)</a:t>
            </a:r>
          </a:p>
          <a:p>
            <a:endParaRPr lang="sk-SK" dirty="0" smtClean="0"/>
          </a:p>
          <a:p>
            <a:r>
              <a:rPr lang="sk-SK" dirty="0" smtClean="0"/>
              <a:t>Úradný charakter</a:t>
            </a:r>
          </a:p>
          <a:p>
            <a:pPr lvl="1"/>
            <a:r>
              <a:rPr lang="sk-SK" dirty="0" smtClean="0"/>
              <a:t>zmluvy, závete, povolenia, overenia, diplomy, rodné a sobášne listy </a:t>
            </a:r>
            <a:r>
              <a:rPr lang="sk-SK" dirty="0" err="1" smtClean="0"/>
              <a:t>etc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86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 v ČR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Témy: </a:t>
            </a:r>
            <a:r>
              <a:rPr lang="sk-SK" dirty="0"/>
              <a:t>druhá svetová vojna, </a:t>
            </a:r>
            <a:r>
              <a:rPr lang="sk-SK" dirty="0" smtClean="0"/>
              <a:t>holokaust, </a:t>
            </a:r>
            <a:r>
              <a:rPr lang="sk-SK" dirty="0"/>
              <a:t>slovenské národné povstanie a hnutie odporu počas II. svetovej vojny, nástup komunizmu a zoštátňovanie majetkov, obdobie komunizmu, obete komunizmu, roky 1968 a 1989, </a:t>
            </a:r>
            <a:r>
              <a:rPr lang="sk-SK" dirty="0" smtClean="0"/>
              <a:t>tematicky </a:t>
            </a:r>
            <a:r>
              <a:rPr lang="sk-SK" dirty="0"/>
              <a:t>zamerané projekty – pamäť žien, spomínanie na historické osobnosti </a:t>
            </a:r>
            <a:endParaRPr lang="sk-SK" dirty="0" smtClean="0"/>
          </a:p>
          <a:p>
            <a:r>
              <a:rPr lang="sk-SK" dirty="0" smtClean="0"/>
              <a:t>Inštitúcie: </a:t>
            </a:r>
            <a:r>
              <a:rPr lang="sk-SK" dirty="0"/>
              <a:t>Česká </a:t>
            </a:r>
            <a:r>
              <a:rPr lang="sk-SK" dirty="0" err="1"/>
              <a:t>asociace</a:t>
            </a:r>
            <a:r>
              <a:rPr lang="sk-SK" dirty="0"/>
              <a:t> </a:t>
            </a:r>
            <a:r>
              <a:rPr lang="sk-SK" dirty="0" err="1"/>
              <a:t>orální</a:t>
            </a:r>
            <a:r>
              <a:rPr lang="sk-SK" dirty="0"/>
              <a:t> </a:t>
            </a:r>
            <a:r>
              <a:rPr lang="sk-SK" dirty="0" err="1"/>
              <a:t>historie</a:t>
            </a:r>
            <a:r>
              <a:rPr lang="sk-SK" dirty="0"/>
              <a:t>, Centrum </a:t>
            </a:r>
            <a:r>
              <a:rPr lang="sk-SK" dirty="0" err="1"/>
              <a:t>orální</a:t>
            </a:r>
            <a:r>
              <a:rPr lang="sk-SK" dirty="0"/>
              <a:t> </a:t>
            </a:r>
            <a:r>
              <a:rPr lang="sk-SK" dirty="0" err="1"/>
              <a:t>historie</a:t>
            </a:r>
            <a:r>
              <a:rPr lang="sk-SK" dirty="0"/>
              <a:t> Ústavu </a:t>
            </a:r>
            <a:r>
              <a:rPr lang="sk-SK" dirty="0" err="1"/>
              <a:t>pro</a:t>
            </a:r>
            <a:r>
              <a:rPr lang="sk-SK" dirty="0"/>
              <a:t> </a:t>
            </a:r>
            <a:r>
              <a:rPr lang="sk-SK" dirty="0" err="1"/>
              <a:t>soudobé</a:t>
            </a:r>
            <a:r>
              <a:rPr lang="sk-SK" dirty="0"/>
              <a:t> dejiny </a:t>
            </a:r>
            <a:r>
              <a:rPr lang="sk-SK" dirty="0" err="1" smtClean="0"/>
              <a:t>Akademie</a:t>
            </a:r>
            <a:r>
              <a:rPr lang="sk-SK" dirty="0" smtClean="0"/>
              <a:t>, časopis Biograf a mnoho ďalších.</a:t>
            </a:r>
          </a:p>
        </p:txBody>
      </p:sp>
    </p:spTree>
    <p:extLst>
      <p:ext uri="{BB962C8B-B14F-4D97-AF65-F5344CB8AC3E}">
        <p14:creationId xmlns:p14="http://schemas.microsoft.com/office/powerpoint/2010/main" val="24166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1143000"/>
          </a:xfrm>
        </p:spPr>
        <p:txBody>
          <a:bodyPr/>
          <a:lstStyle/>
          <a:p>
            <a:r>
              <a:rPr lang="sk-SK" dirty="0"/>
              <a:t>ĎAKUJEM ZA POZORNOSŤ</a:t>
            </a:r>
            <a:br>
              <a:rPr lang="sk-SK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 smtClean="0"/>
              <a:t>Prajem </a:t>
            </a:r>
            <a:r>
              <a:rPr lang="sk-SK" smtClean="0"/>
              <a:t>úspešné skúškové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09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/>
              <a:t>Individuálna historická pamäť je pamäť jedinca/malej skupiny, </a:t>
            </a:r>
            <a:r>
              <a:rPr lang="sk-SK" dirty="0" smtClean="0"/>
              <a:t>ktorý bol/a priamym účastníkom historických udalostí.</a:t>
            </a:r>
          </a:p>
          <a:p>
            <a:pPr marL="0" indent="0" algn="just">
              <a:buNone/>
            </a:pPr>
            <a:endParaRPr lang="sk-SK" dirty="0" smtClean="0"/>
          </a:p>
          <a:p>
            <a:pPr marL="0" indent="0" algn="just">
              <a:buNone/>
            </a:pPr>
            <a:r>
              <a:rPr lang="sk-SK" dirty="0" smtClean="0"/>
              <a:t>Medzigeneračné povedomie o minulosti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sk-SK" dirty="0"/>
              <a:t>i</a:t>
            </a:r>
            <a:r>
              <a:rPr lang="sk-SK" dirty="0" smtClean="0"/>
              <a:t>dentifikácia jedinca a identita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endParaRPr lang="sk-SK" dirty="0" smtClean="0"/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32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„Minulosť </a:t>
            </a:r>
            <a:r>
              <a:rPr lang="sk-SK" dirty="0"/>
              <a:t>sa v naratívnej interpretácii stáva symbolickým vlastníctvom jednotlivca alebo skupiny. Je súčasne negeneticky dedenou historickou skúsenosťou, o ktorej sú jej nositelia presvedčení, </a:t>
            </a:r>
            <a:r>
              <a:rPr lang="sk-SK" dirty="0" smtClean="0"/>
              <a:t>že </a:t>
            </a:r>
            <a:r>
              <a:rPr lang="sk-SK" dirty="0"/>
              <a:t>zásobáreň sociálnej pamäti slúži na orientáciu v aktuálnej sociálnej situácii.“ 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1800" dirty="0" smtClean="0"/>
              <a:t>Hana </a:t>
            </a:r>
            <a:r>
              <a:rPr lang="sk-SK" sz="1800" dirty="0" err="1" smtClean="0"/>
              <a:t>Hlôšková</a:t>
            </a:r>
            <a:r>
              <a:rPr lang="sk-SK" sz="1800" dirty="0"/>
              <a:t>:</a:t>
            </a:r>
            <a:r>
              <a:rPr lang="sk-SK" sz="1800" dirty="0" smtClean="0"/>
              <a:t> Individuálna a kolektívna historická pamäť. Vybrané folkloristické aspekty. Bratislava: Univerzita Komenského, 2008, s. 72. (ÚEE 1-1855)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86888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Teória </a:t>
            </a:r>
            <a:r>
              <a:rPr lang="sk-SK" i="1" dirty="0" err="1" smtClean="0"/>
              <a:t>floating</a:t>
            </a:r>
            <a:r>
              <a:rPr lang="sk-SK" i="1" dirty="0" smtClean="0"/>
              <a:t> </a:t>
            </a:r>
            <a:r>
              <a:rPr lang="sk-SK" i="1" dirty="0" err="1" smtClean="0"/>
              <a:t>gap</a:t>
            </a:r>
            <a:r>
              <a:rPr lang="sk-SK" i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plynoucí</a:t>
            </a:r>
            <a:r>
              <a:rPr lang="sk-SK" dirty="0" smtClean="0"/>
              <a:t> </a:t>
            </a:r>
            <a:r>
              <a:rPr lang="sk-SK" dirty="0" err="1" smtClean="0"/>
              <a:t>proluka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r>
              <a:rPr lang="sk-SK" dirty="0" err="1" smtClean="0"/>
              <a:t>Jan</a:t>
            </a:r>
            <a:r>
              <a:rPr lang="sk-SK" dirty="0" smtClean="0"/>
              <a:t> </a:t>
            </a:r>
            <a:r>
              <a:rPr lang="sk-SK" dirty="0" err="1"/>
              <a:t>Vansina</a:t>
            </a:r>
            <a:r>
              <a:rPr lang="sk-SK" dirty="0"/>
              <a:t> </a:t>
            </a:r>
            <a:r>
              <a:rPr lang="sk-SK" dirty="0" smtClean="0"/>
              <a:t>-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/>
              <a:t>oral </a:t>
            </a:r>
            <a:r>
              <a:rPr lang="sk-SK" i="1" dirty="0" err="1"/>
              <a:t>tradition</a:t>
            </a:r>
            <a:r>
              <a:rPr lang="sk-SK" i="1" dirty="0"/>
              <a:t> </a:t>
            </a:r>
            <a:r>
              <a:rPr lang="sk-SK" i="1" dirty="0" err="1"/>
              <a:t>as</a:t>
            </a:r>
            <a:r>
              <a:rPr lang="sk-SK" i="1" dirty="0"/>
              <a:t> a </a:t>
            </a:r>
            <a:r>
              <a:rPr lang="sk-SK" i="1" dirty="0" err="1" smtClean="0"/>
              <a:t>history</a:t>
            </a:r>
            <a:r>
              <a:rPr lang="sk-SK" i="1" dirty="0" smtClean="0"/>
              <a:t>, </a:t>
            </a:r>
            <a:r>
              <a:rPr lang="sk-SK" dirty="0" smtClean="0"/>
              <a:t>1985</a:t>
            </a:r>
            <a:endParaRPr lang="sk-SK" i="1" dirty="0" smtClean="0"/>
          </a:p>
          <a:p>
            <a:pPr>
              <a:buFontTx/>
              <a:buChar char="-"/>
            </a:pPr>
            <a:r>
              <a:rPr lang="sk-SK" dirty="0" smtClean="0"/>
              <a:t>3 – 4 generácie (cca 80 – </a:t>
            </a:r>
            <a:r>
              <a:rPr lang="sk-SK" dirty="0" smtClean="0"/>
              <a:t>100 </a:t>
            </a:r>
            <a:r>
              <a:rPr lang="sk-SK" dirty="0" smtClean="0"/>
              <a:t>rokov) – intenzívna reflexia minulosti</a:t>
            </a:r>
          </a:p>
          <a:p>
            <a:pPr>
              <a:buFontTx/>
              <a:buChar char="-"/>
            </a:pPr>
            <a:r>
              <a:rPr lang="sk-SK" i="1" dirty="0" err="1" smtClean="0"/>
              <a:t>floating</a:t>
            </a:r>
            <a:r>
              <a:rPr lang="sk-SK" dirty="0" smtClean="0"/>
              <a:t> </a:t>
            </a:r>
            <a:r>
              <a:rPr lang="sk-SK" i="1" dirty="0" err="1" smtClean="0"/>
              <a:t>gap</a:t>
            </a:r>
            <a:r>
              <a:rPr lang="sk-SK" dirty="0" smtClean="0"/>
              <a:t> – nejasné a útržkovité</a:t>
            </a:r>
          </a:p>
          <a:p>
            <a:pPr>
              <a:buFontTx/>
              <a:buChar char="-"/>
            </a:pPr>
            <a:r>
              <a:rPr lang="sk-SK" dirty="0" smtClean="0"/>
              <a:t>rozprávanie </a:t>
            </a:r>
            <a:r>
              <a:rPr lang="sk-SK" dirty="0" smtClean="0"/>
              <a:t>o pôvode (mýtus, kolektívny)</a:t>
            </a:r>
            <a:endParaRPr lang="sk-SK" dirty="0"/>
          </a:p>
          <a:p>
            <a:pPr>
              <a:buFontTx/>
              <a:buChar char="-"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Potvrdené etnologickými, sociologickými i psychologickými výskumami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8188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 smtClean="0"/>
              <a:t>Oral </a:t>
            </a:r>
            <a:r>
              <a:rPr lang="sk-SK" i="1" dirty="0" err="1" smtClean="0"/>
              <a:t>history</a:t>
            </a:r>
            <a:endParaRPr lang="sk-SK" i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Chicagska</a:t>
            </a:r>
            <a:r>
              <a:rPr lang="sk-SK" dirty="0"/>
              <a:t> škola</a:t>
            </a:r>
          </a:p>
          <a:p>
            <a:pPr lvl="1"/>
            <a:r>
              <a:rPr lang="sk-SK" dirty="0"/>
              <a:t>20. r 20. storočia, </a:t>
            </a:r>
            <a:r>
              <a:rPr lang="sk-SK" i="1" dirty="0"/>
              <a:t>„</a:t>
            </a:r>
            <a:r>
              <a:rPr lang="sk-SK" i="1" dirty="0" err="1"/>
              <a:t>life</a:t>
            </a:r>
            <a:r>
              <a:rPr lang="sk-SK" i="1" dirty="0"/>
              <a:t> </a:t>
            </a:r>
            <a:r>
              <a:rPr lang="sk-SK" i="1" dirty="0" err="1"/>
              <a:t>stories</a:t>
            </a:r>
            <a:r>
              <a:rPr lang="sk-SK" i="1" dirty="0"/>
              <a:t>,“ </a:t>
            </a:r>
            <a:r>
              <a:rPr lang="sk-SK" dirty="0" err="1"/>
              <a:t>William</a:t>
            </a:r>
            <a:r>
              <a:rPr lang="sk-SK" dirty="0"/>
              <a:t> </a:t>
            </a:r>
            <a:r>
              <a:rPr lang="sk-SK" dirty="0" err="1"/>
              <a:t>Thomas</a:t>
            </a:r>
            <a:r>
              <a:rPr lang="sk-SK" dirty="0"/>
              <a:t> a Floriánom </a:t>
            </a:r>
            <a:r>
              <a:rPr lang="sk-SK" dirty="0" err="1"/>
              <a:t>Znanieckim</a:t>
            </a:r>
            <a:r>
              <a:rPr lang="sk-SK" dirty="0"/>
              <a:t>: </a:t>
            </a:r>
            <a:r>
              <a:rPr lang="sk-SK" i="1" dirty="0" err="1"/>
              <a:t>Polish</a:t>
            </a:r>
            <a:r>
              <a:rPr lang="sk-SK" i="1" dirty="0"/>
              <a:t> </a:t>
            </a:r>
            <a:r>
              <a:rPr lang="sk-SK" i="1" dirty="0" err="1"/>
              <a:t>Peasant</a:t>
            </a:r>
            <a:r>
              <a:rPr lang="sk-SK" i="1" dirty="0"/>
              <a:t> in </a:t>
            </a:r>
            <a:r>
              <a:rPr lang="sk-SK" i="1" dirty="0" err="1"/>
              <a:t>Europe</a:t>
            </a:r>
            <a:r>
              <a:rPr lang="sk-SK" i="1" dirty="0"/>
              <a:t> and </a:t>
            </a:r>
            <a:r>
              <a:rPr lang="sk-SK" i="1" dirty="0" err="1"/>
              <a:t>America</a:t>
            </a:r>
            <a:r>
              <a:rPr lang="sk-SK" i="1" dirty="0"/>
              <a:t> </a:t>
            </a:r>
            <a:r>
              <a:rPr lang="sk-SK" dirty="0"/>
              <a:t>(Boston, 1918 – 1920) </a:t>
            </a:r>
            <a:endParaRPr lang="sk-SK" dirty="0" smtClean="0"/>
          </a:p>
          <a:p>
            <a:pPr lvl="1"/>
            <a:endParaRPr lang="sk-SK" dirty="0"/>
          </a:p>
          <a:p>
            <a:r>
              <a:rPr lang="sk-SK" dirty="0" smtClean="0"/>
              <a:t>Pojem </a:t>
            </a:r>
            <a:r>
              <a:rPr lang="sk-SK" i="1" dirty="0" smtClean="0"/>
              <a:t>oral </a:t>
            </a:r>
            <a:r>
              <a:rPr lang="sk-SK" i="1" dirty="0" err="1" smtClean="0"/>
              <a:t>history</a:t>
            </a:r>
            <a:r>
              <a:rPr lang="sk-SK" i="1" dirty="0" smtClean="0"/>
              <a:t> </a:t>
            </a:r>
            <a:r>
              <a:rPr lang="sk-SK" dirty="0" smtClean="0"/>
              <a:t>– </a:t>
            </a:r>
            <a:r>
              <a:rPr lang="sk-SK" dirty="0"/>
              <a:t>Alan Nevis, 40. r. 20. </a:t>
            </a:r>
            <a:r>
              <a:rPr lang="sk-SK" dirty="0" smtClean="0"/>
              <a:t>storočia</a:t>
            </a:r>
          </a:p>
          <a:p>
            <a:endParaRPr lang="sk-SK" dirty="0"/>
          </a:p>
          <a:p>
            <a:r>
              <a:rPr lang="sk-SK" dirty="0" smtClean="0"/>
              <a:t>Teoretický a metodologický prístup</a:t>
            </a:r>
          </a:p>
          <a:p>
            <a:r>
              <a:rPr lang="sk-SK" dirty="0" smtClean="0"/>
              <a:t>Výskumná metóda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10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Ako výskumná metóda</a:t>
            </a:r>
          </a:p>
          <a:p>
            <a:pPr>
              <a:buFontTx/>
              <a:buChar char="-"/>
            </a:pPr>
            <a:r>
              <a:rPr lang="sk-SK" dirty="0"/>
              <a:t>zaznamenanie životného príbehu</a:t>
            </a:r>
          </a:p>
          <a:p>
            <a:pPr>
              <a:buFontTx/>
              <a:buChar char="-"/>
            </a:pPr>
            <a:r>
              <a:rPr lang="sk-SK" dirty="0" err="1" smtClean="0"/>
              <a:t>neštrukturovaný</a:t>
            </a:r>
            <a:r>
              <a:rPr lang="sk-SK" dirty="0" smtClean="0"/>
              <a:t>, </a:t>
            </a:r>
            <a:r>
              <a:rPr lang="sk-SK" dirty="0" err="1" smtClean="0"/>
              <a:t>pološtrukturovaný</a:t>
            </a:r>
            <a:r>
              <a:rPr lang="sk-SK" dirty="0" smtClean="0"/>
              <a:t> rozhovor</a:t>
            </a:r>
          </a:p>
          <a:p>
            <a:pPr>
              <a:buFontTx/>
              <a:buChar char="-"/>
            </a:pPr>
            <a:r>
              <a:rPr lang="sk-SK" dirty="0" smtClean="0"/>
              <a:t>na </a:t>
            </a:r>
            <a:r>
              <a:rPr lang="sk-SK" dirty="0" smtClean="0"/>
              <a:t>jeho základe skúmať vymedzenú problematiku (téma, obdobie...)</a:t>
            </a:r>
          </a:p>
          <a:p>
            <a:pPr>
              <a:buFontTx/>
              <a:buChar char="-"/>
            </a:pPr>
            <a:endParaRPr lang="sk-SK" dirty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836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Predvýskum</a:t>
            </a:r>
            <a:r>
              <a:rPr lang="sk-SK" dirty="0" smtClean="0"/>
              <a:t> – dôkladné oboznámenie sa s témou, vytypovanie respondentov</a:t>
            </a:r>
          </a:p>
          <a:p>
            <a:r>
              <a:rPr lang="sk-SK" dirty="0" smtClean="0"/>
              <a:t>Výskum</a:t>
            </a:r>
          </a:p>
          <a:p>
            <a:pPr lvl="1"/>
            <a:r>
              <a:rPr lang="sk-SK" dirty="0" smtClean="0"/>
              <a:t>etika výskumu</a:t>
            </a:r>
          </a:p>
          <a:p>
            <a:pPr lvl="1"/>
            <a:r>
              <a:rPr lang="sk-SK" dirty="0" smtClean="0"/>
              <a:t>vzťah respondenta/</a:t>
            </a:r>
            <a:r>
              <a:rPr lang="sk-SK" dirty="0" err="1" smtClean="0"/>
              <a:t>ky</a:t>
            </a:r>
            <a:r>
              <a:rPr lang="sk-SK" dirty="0" smtClean="0"/>
              <a:t> a výskumníka/</a:t>
            </a:r>
            <a:r>
              <a:rPr lang="sk-SK" dirty="0" err="1" smtClean="0"/>
              <a:t>čky</a:t>
            </a:r>
            <a:endParaRPr lang="sk-SK" dirty="0" smtClean="0"/>
          </a:p>
          <a:p>
            <a:pPr lvl="1"/>
            <a:r>
              <a:rPr lang="sk-SK" dirty="0"/>
              <a:t>ú</a:t>
            </a:r>
            <a:r>
              <a:rPr lang="sk-SK" dirty="0" smtClean="0"/>
              <a:t>skalia podmienené témou, respondentmi, prostredím...</a:t>
            </a:r>
          </a:p>
          <a:p>
            <a:pPr lvl="1"/>
            <a:r>
              <a:rPr lang="sk-SK" dirty="0" smtClean="0"/>
              <a:t>analýza</a:t>
            </a:r>
          </a:p>
          <a:p>
            <a:r>
              <a:rPr lang="sk-SK" dirty="0"/>
              <a:t>H</a:t>
            </a:r>
            <a:r>
              <a:rPr lang="sk-SK" dirty="0" smtClean="0"/>
              <a:t>ranica medzi osobným, kolektívnym, </a:t>
            </a:r>
            <a:r>
              <a:rPr lang="sk-SK" dirty="0" smtClean="0"/>
              <a:t>verejným, </a:t>
            </a:r>
            <a:r>
              <a:rPr lang="sk-SK" dirty="0" smtClean="0"/>
              <a:t>subjektívnym </a:t>
            </a:r>
            <a:r>
              <a:rPr lang="sk-SK" dirty="0" smtClean="0"/>
              <a:t>a objektívnym</a:t>
            </a:r>
          </a:p>
          <a:p>
            <a:r>
              <a:rPr lang="sk-SK" dirty="0" err="1" smtClean="0"/>
              <a:t>Egodokumenty</a:t>
            </a:r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3344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Respondent v procese rozprávania: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Selektívnosť z hľadiska súčasnosti</a:t>
            </a:r>
          </a:p>
          <a:p>
            <a:pPr lvl="1"/>
            <a:r>
              <a:rPr lang="sk-SK" dirty="0" smtClean="0"/>
              <a:t>Selekcia privátneho ako nepodstatného</a:t>
            </a:r>
          </a:p>
          <a:p>
            <a:pPr lvl="1"/>
            <a:r>
              <a:rPr lang="sk-SK" dirty="0" smtClean="0"/>
              <a:t>Selektívnosť pod vplyvom kolektívnej pamäte</a:t>
            </a:r>
          </a:p>
          <a:p>
            <a:pPr lvl="1"/>
            <a:r>
              <a:rPr lang="sk-SK" dirty="0" smtClean="0"/>
              <a:t>Autocenzúra </a:t>
            </a:r>
          </a:p>
          <a:p>
            <a:pPr lvl="1"/>
            <a:r>
              <a:rPr lang="sk-SK" dirty="0" err="1" smtClean="0"/>
              <a:t>Biopsychologická</a:t>
            </a:r>
            <a:r>
              <a:rPr lang="sk-SK" dirty="0" smtClean="0"/>
              <a:t> selektívnosť</a:t>
            </a:r>
          </a:p>
          <a:p>
            <a:pPr lvl="2"/>
            <a:r>
              <a:rPr lang="sk-SK" dirty="0" err="1" smtClean="0"/>
              <a:t>prezentizmus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754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Kritika metódy, metodológie a teórie</a:t>
            </a:r>
          </a:p>
          <a:p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Subjektivita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err="1" smtClean="0"/>
              <a:t>Zástanci</a:t>
            </a:r>
            <a:r>
              <a:rPr lang="sk-SK" dirty="0" smtClean="0"/>
              <a:t> ju vnímajú ako pridanú hodnotu</a:t>
            </a:r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85309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TC010205604[[fn=Prefabrikovaný motív]]</Template>
  <TotalTime>1368</TotalTime>
  <Words>419</Words>
  <Application>Microsoft Office PowerPoint</Application>
  <PresentationFormat>Předvádění na obrazovce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Prefab</vt:lpstr>
      <vt:lpstr>Individuálna historická pamäť</vt:lpstr>
      <vt:lpstr>Prezentace aplikace PowerPoint</vt:lpstr>
      <vt:lpstr>Prezentace aplikace PowerPoint</vt:lpstr>
      <vt:lpstr>Prezentace aplikace PowerPoint</vt:lpstr>
      <vt:lpstr>Oral history</vt:lpstr>
      <vt:lpstr>Prezentace aplikace PowerPoint</vt:lpstr>
      <vt:lpstr>Prezentace aplikace PowerPoint</vt:lpstr>
      <vt:lpstr>Prezentace aplikace PowerPoint</vt:lpstr>
      <vt:lpstr>Prezentace aplikace PowerPoint</vt:lpstr>
      <vt:lpstr>Etnológia a individuálna historická pamäť </vt:lpstr>
      <vt:lpstr>Autobiografické žánre</vt:lpstr>
      <vt:lpstr>Prezentace aplikace PowerPoint</vt:lpstr>
      <vt:lpstr>Prezentace aplikace PowerPoint</vt:lpstr>
      <vt:lpstr>Prezentace aplikace PowerPoint</vt:lpstr>
      <vt:lpstr>Egodokumenty</vt:lpstr>
      <vt:lpstr>Výskum v ČR</vt:lpstr>
      <vt:lpstr>ĎAKUJEM ZA POZORNOSŤ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Individuálna historická pamäť</dc:title>
  <dc:creator>EŠ</dc:creator>
  <cp:lastModifiedBy>Eva Šipöczová</cp:lastModifiedBy>
  <cp:revision>39</cp:revision>
  <dcterms:created xsi:type="dcterms:W3CDTF">2013-02-07T11:01:56Z</dcterms:created>
  <dcterms:modified xsi:type="dcterms:W3CDTF">2014-04-24T10:20:52Z</dcterms:modified>
</cp:coreProperties>
</file>