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6"/>
  </p:notesMasterIdLst>
  <p:sldIdLst>
    <p:sldId id="256" r:id="rId2"/>
    <p:sldId id="257" r:id="rId3"/>
    <p:sldId id="27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2" r:id="rId17"/>
    <p:sldId id="273" r:id="rId18"/>
    <p:sldId id="279" r:id="rId19"/>
    <p:sldId id="280" r:id="rId20"/>
    <p:sldId id="274" r:id="rId21"/>
    <p:sldId id="275" r:id="rId22"/>
    <p:sldId id="276" r:id="rId23"/>
    <p:sldId id="277" r:id="rId24"/>
    <p:sldId id="271" r:id="rId25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102" y="-7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14D04C-8E6F-43AC-B6DE-B58AA1834CB2}" type="datetimeFigureOut">
              <a:rPr lang="sk-SK" smtClean="0"/>
              <a:t>3. 4. 2014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DFED60-1226-4B0A-8A70-18622A66EC9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0259650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DFED60-1226-4B0A-8A70-18622A66EC92}" type="slidenum">
              <a:rPr lang="sk-SK" smtClean="0"/>
              <a:t>20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0813082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ĺžnik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ĺžnik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ĺžnik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k-SK" smtClean="0"/>
              <a:t>Upravte štýl predlohy podnadpisov</a:t>
            </a:r>
            <a:endParaRPr kumimoji="0" lang="en-US"/>
          </a:p>
        </p:txBody>
      </p:sp>
      <p:sp>
        <p:nvSpPr>
          <p:cNvPr id="28" name="Zástupný symbol dátumu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BF92E2F3-A957-4897-AE39-228CC061DCDB}" type="datetimeFigureOut">
              <a:rPr lang="sk-SK" smtClean="0"/>
              <a:t>3. 4. 2014</a:t>
            </a:fld>
            <a:endParaRPr lang="sk-SK"/>
          </a:p>
        </p:txBody>
      </p:sp>
      <p:sp>
        <p:nvSpPr>
          <p:cNvPr id="17" name="Zástupný symbol päty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sk-SK"/>
          </a:p>
        </p:txBody>
      </p:sp>
      <p:sp>
        <p:nvSpPr>
          <p:cNvPr id="29" name="Zástupný symbol čísla snímky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3. 4. 2014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Zvislý nadpis a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BF92E2F3-A957-4897-AE39-228CC061DCDB}" type="datetimeFigureOut">
              <a:rPr lang="sk-SK" smtClean="0"/>
              <a:t>3. 4. 2014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sk-SK"/>
          </a:p>
        </p:txBody>
      </p:sp>
      <p:sp>
        <p:nvSpPr>
          <p:cNvPr id="7" name="Obdĺžnik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ĺžnik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ĺžnik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3. 4. 2014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  <p:sp>
        <p:nvSpPr>
          <p:cNvPr id="8" name="Zástupný symbol obsahu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Hlavička sekci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k-SK" smtClean="0"/>
              <a:t>Upravte štýl predlohy textu.</a:t>
            </a:r>
          </a:p>
        </p:txBody>
      </p:sp>
      <p:sp>
        <p:nvSpPr>
          <p:cNvPr id="7" name="Obdĺžnik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ĺžnik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ĺžnik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12" name="Zástupný symbol dátumu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3. 4. 2014</a:t>
            </a:fld>
            <a:endParaRPr lang="sk-SK"/>
          </a:p>
        </p:txBody>
      </p:sp>
      <p:sp>
        <p:nvSpPr>
          <p:cNvPr id="13" name="Zástupný symbol čísla snímky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  <p:sp>
        <p:nvSpPr>
          <p:cNvPr id="14" name="Zástupný symbol päty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k-SK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9" name="Zástupný symbol obsahu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11" name="Zástupný symbol obsahu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8" name="Zástupný symbol dátumu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F92E2F3-A957-4897-AE39-228CC061DCDB}" type="datetimeFigureOut">
              <a:rPr lang="sk-SK" smtClean="0"/>
              <a:t>3. 4. 2014</a:t>
            </a:fld>
            <a:endParaRPr lang="sk-SK"/>
          </a:p>
        </p:txBody>
      </p:sp>
      <p:sp>
        <p:nvSpPr>
          <p:cNvPr id="10" name="Zástupný symbol čísla snímky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  <p:sp>
        <p:nvSpPr>
          <p:cNvPr id="12" name="Zástupný symbol päty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11" name="Zástupný symbol obsahu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13" name="Zástupný symbol obsahu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10" name="Zástupný symbol dátumu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F92E2F3-A957-4897-AE39-228CC061DCDB}" type="datetimeFigureOut">
              <a:rPr lang="sk-SK" smtClean="0"/>
              <a:t>3. 4. 2014</a:t>
            </a:fld>
            <a:endParaRPr lang="sk-SK"/>
          </a:p>
        </p:txBody>
      </p:sp>
      <p:sp>
        <p:nvSpPr>
          <p:cNvPr id="12" name="Zástupný symbol čísla snímky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  <p:sp>
        <p:nvSpPr>
          <p:cNvPr id="14" name="Zástupný symbol päty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sk-SK"/>
          </a:p>
        </p:txBody>
      </p:sp>
      <p:sp>
        <p:nvSpPr>
          <p:cNvPr id="16" name="Zástupný symbol textu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sk-SK" smtClean="0"/>
              <a:t>Upravte štýl predlohy textu.</a:t>
            </a:r>
          </a:p>
        </p:txBody>
      </p:sp>
      <p:sp>
        <p:nvSpPr>
          <p:cNvPr id="15" name="Zástupný symbol textu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sk-SK" smtClean="0"/>
              <a:t>Upravte štýl predlohy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3. 4. 2014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3. 4. 2014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3. 4. 2014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sk-SK" smtClean="0"/>
              <a:t>Upravte štýl predlohy textu.</a:t>
            </a:r>
          </a:p>
        </p:txBody>
      </p:sp>
      <p:sp>
        <p:nvSpPr>
          <p:cNvPr id="9" name="Zástupný symbol obsahu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sk-SK" smtClean="0"/>
              <a:t>Upravte štýl predlohy textu.</a:t>
            </a:r>
          </a:p>
        </p:txBody>
      </p:sp>
      <p:sp>
        <p:nvSpPr>
          <p:cNvPr id="8" name="Obdĺžnik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ĺžnik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ĺžnik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11" name="Obdĺžnik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Zástupný symbol dátumu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BF92E2F3-A957-4897-AE39-228CC061DCDB}" type="datetimeFigureOut">
              <a:rPr lang="sk-SK" smtClean="0"/>
              <a:t>3. 4. 2014</a:t>
            </a:fld>
            <a:endParaRPr lang="sk-SK"/>
          </a:p>
        </p:txBody>
      </p:sp>
      <p:sp>
        <p:nvSpPr>
          <p:cNvPr id="13" name="Zástupný symbol čísla snímky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  <p:sp>
        <p:nvSpPr>
          <p:cNvPr id="14" name="Zástupný symbol päty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sk-SK" smtClean="0"/>
              <a:t>Ak chcete pridať obrázok, kliknite na ikonu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nadpisu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13" name="Zástupný symbol textu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k-SK" smtClean="0"/>
              <a:t>Upravte štýl predlohy textu.</a:t>
            </a:r>
          </a:p>
          <a:p>
            <a:pPr lvl="1" eaLnBrk="1" latinLnBrk="0" hangingPunct="1"/>
            <a:r>
              <a:rPr kumimoji="0" lang="sk-SK" smtClean="0"/>
              <a:t>Druhá úroveň</a:t>
            </a:r>
          </a:p>
          <a:p>
            <a:pPr lvl="2" eaLnBrk="1" latinLnBrk="0" hangingPunct="1"/>
            <a:r>
              <a:rPr kumimoji="0" lang="sk-SK" smtClean="0"/>
              <a:t>Tretia úroveň</a:t>
            </a:r>
          </a:p>
          <a:p>
            <a:pPr lvl="3" eaLnBrk="1" latinLnBrk="0" hangingPunct="1"/>
            <a:r>
              <a:rPr kumimoji="0" lang="sk-SK" smtClean="0"/>
              <a:t>Štvrtá úroveň</a:t>
            </a:r>
          </a:p>
          <a:p>
            <a:pPr lvl="4" eaLnBrk="1" latinLnBrk="0" hangingPunct="1"/>
            <a:r>
              <a:rPr kumimoji="0" lang="sk-SK" smtClean="0"/>
              <a:t>Piata úroveň</a:t>
            </a:r>
            <a:endParaRPr kumimoji="0" lang="en-US"/>
          </a:p>
        </p:txBody>
      </p:sp>
      <p:sp>
        <p:nvSpPr>
          <p:cNvPr id="14" name="Zástupný symbol dátumu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F92E2F3-A957-4897-AE39-228CC061DCDB}" type="datetimeFigureOut">
              <a:rPr lang="sk-SK" smtClean="0"/>
              <a:t>3. 4. 2014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sk-SK"/>
          </a:p>
        </p:txBody>
      </p:sp>
      <p:sp>
        <p:nvSpPr>
          <p:cNvPr id="7" name="Obdĺžnik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ĺžnik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ĺžnik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čísla snímky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rtalk.cz/wp-content/uploads/2012/11/a11.jpg" TargetMode="Externa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g"/><Relationship Id="rId4" Type="http://schemas.openxmlformats.org/officeDocument/2006/relationships/hyperlink" Target="http://www.bratislava.sk/VismoOnline_ActionScripts/Image.ashx?id_org=700000&amp;id_obrazky=59889&amp;datum=22.10.2008+16%3A13%3A30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 smtClean="0"/>
              <a:t>Pamäť a moc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k-SK" dirty="0" smtClean="0"/>
              <a:t>(Málo teórie na </a:t>
            </a:r>
            <a:r>
              <a:rPr lang="sk-SK" smtClean="0"/>
              <a:t>veľa príkladoch zo SR)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9043374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116632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sk-SK" dirty="0"/>
              <a:t>Milan Rastislav a slovenský vojnový </a:t>
            </a:r>
            <a:r>
              <a:rPr lang="sk-SK" dirty="0" smtClean="0"/>
              <a:t>štát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>
          <a:xfrm>
            <a:off x="467544" y="1556792"/>
            <a:ext cx="8229600" cy="5433467"/>
          </a:xfrm>
        </p:spPr>
        <p:txBody>
          <a:bodyPr/>
          <a:lstStyle/>
          <a:p>
            <a:pPr marL="0" indent="0">
              <a:buNone/>
            </a:pPr>
            <a:endParaRPr lang="sk-SK" dirty="0" smtClean="0"/>
          </a:p>
          <a:p>
            <a:pPr marL="0" indent="0">
              <a:buNone/>
            </a:pPr>
            <a:r>
              <a:rPr lang="sk-SK" dirty="0" smtClean="0"/>
              <a:t>M.R. Štefánik</a:t>
            </a:r>
            <a:endParaRPr lang="sk-SK" dirty="0"/>
          </a:p>
          <a:p>
            <a:pPr>
              <a:buFont typeface="Wingdings" panose="05000000000000000000" pitchFamily="2" charset="2"/>
              <a:buChar char="q"/>
            </a:pPr>
            <a:r>
              <a:rPr lang="sk-SK" dirty="0" smtClean="0"/>
              <a:t>Evanjelik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sk-SK" dirty="0" smtClean="0"/>
              <a:t>Stál pri vzniku 1. ČSR (demokrat a humanista)</a:t>
            </a:r>
          </a:p>
          <a:p>
            <a:pPr>
              <a:buFontTx/>
              <a:buChar char="-"/>
            </a:pPr>
            <a:endParaRPr lang="sk-SK" dirty="0"/>
          </a:p>
          <a:p>
            <a:pPr marL="0" indent="0">
              <a:buNone/>
            </a:pPr>
            <a:r>
              <a:rPr lang="sk-SK" dirty="0" smtClean="0"/>
              <a:t>„</a:t>
            </a:r>
            <a:r>
              <a:rPr lang="sk-SK" dirty="0" err="1" smtClean="0"/>
              <a:t>Slovakštát</a:t>
            </a:r>
            <a:r>
              <a:rPr lang="sk-SK" dirty="0" smtClean="0"/>
              <a:t>“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sk-SK" dirty="0" err="1" smtClean="0"/>
              <a:t>Klerofašistický</a:t>
            </a:r>
            <a:endParaRPr lang="sk-SK" dirty="0" smtClean="0"/>
          </a:p>
          <a:p>
            <a:pPr lvl="1">
              <a:buFont typeface="Wingdings" panose="05000000000000000000" pitchFamily="2" charset="2"/>
              <a:buChar char="q"/>
            </a:pPr>
            <a:r>
              <a:rPr lang="sk-SK" dirty="0" smtClean="0"/>
              <a:t>Negatívny postoj k Štefánikovi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sk-SK" dirty="0" smtClean="0"/>
              <a:t>V druhej vlne pripisovanie ideologicky vyhovujúcich hodnôt</a:t>
            </a:r>
            <a:endParaRPr lang="sk-SK" dirty="0" smtClean="0"/>
          </a:p>
        </p:txBody>
      </p:sp>
    </p:spTree>
    <p:extLst>
      <p:ext uri="{BB962C8B-B14F-4D97-AF65-F5344CB8AC3E}">
        <p14:creationId xmlns:p14="http://schemas.microsoft.com/office/powerpoint/2010/main" val="37683170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b="1" dirty="0" smtClean="0"/>
              <a:t>SR: 1989 a potom</a:t>
            </a:r>
            <a:endParaRPr lang="sk-SK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sk-SK" dirty="0" smtClean="0"/>
              <a:t>Oslabená národná identita</a:t>
            </a:r>
          </a:p>
          <a:p>
            <a:pPr>
              <a:buFont typeface="Calibri" panose="020F0502020204030204" pitchFamily="34" charset="0"/>
              <a:buChar char="→"/>
            </a:pPr>
            <a:r>
              <a:rPr lang="sk-SK" dirty="0" smtClean="0"/>
              <a:t>Možnosť zneužitia a </a:t>
            </a:r>
            <a:r>
              <a:rPr lang="sk-SK" dirty="0" smtClean="0"/>
              <a:t>manipulácie (všeobecná platnosť)</a:t>
            </a:r>
            <a:endParaRPr lang="sk-SK" dirty="0" smtClean="0"/>
          </a:p>
          <a:p>
            <a:pPr>
              <a:buFont typeface="Wingdings" panose="05000000000000000000" pitchFamily="2" charset="2"/>
              <a:buChar char="q"/>
            </a:pPr>
            <a:endParaRPr lang="sk-SK" dirty="0"/>
          </a:p>
          <a:p>
            <a:pPr>
              <a:buFont typeface="Wingdings" panose="05000000000000000000" pitchFamily="2" charset="2"/>
              <a:buChar char="q"/>
            </a:pPr>
            <a:r>
              <a:rPr lang="sk-SK" u="sng" dirty="0"/>
              <a:t>D</a:t>
            </a:r>
            <a:r>
              <a:rPr lang="sk-SK" u="sng" dirty="0" smtClean="0"/>
              <a:t>va smery premeny </a:t>
            </a:r>
            <a:r>
              <a:rPr lang="sk-SK" u="sng" dirty="0" err="1" smtClean="0"/>
              <a:t>hist</a:t>
            </a:r>
            <a:r>
              <a:rPr lang="sk-SK" u="sng" dirty="0" smtClean="0"/>
              <a:t>. pamäte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sk-SK" dirty="0" err="1" smtClean="0"/>
              <a:t>Vysporiadanie</a:t>
            </a:r>
            <a:r>
              <a:rPr lang="sk-SK" dirty="0" smtClean="0"/>
              <a:t> sa s predošlým režimom a ním vytvorenou historickou pamäťou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sk-SK" dirty="0" smtClean="0"/>
              <a:t>Silné nacionalistické politické hnutia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8439081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-243408"/>
            <a:ext cx="8229600" cy="1143000"/>
          </a:xfrm>
        </p:spPr>
        <p:txBody>
          <a:bodyPr/>
          <a:lstStyle/>
          <a:p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>
          <a:xfrm>
            <a:off x="395536" y="1772816"/>
            <a:ext cx="8229600" cy="5289451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sk-SK" dirty="0" err="1" smtClean="0"/>
              <a:t>Znovuoživenie</a:t>
            </a:r>
            <a:r>
              <a:rPr lang="sk-SK" dirty="0" smtClean="0"/>
              <a:t> režimom tabuizovaných osobností a udalostí (M. R. Štefánik, A. Dubček)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sk-SK" dirty="0" err="1" smtClean="0"/>
              <a:t>Reinterpretácia</a:t>
            </a:r>
            <a:r>
              <a:rPr lang="sk-SK" dirty="0" smtClean="0"/>
              <a:t> </a:t>
            </a:r>
            <a:r>
              <a:rPr lang="sk-SK" dirty="0" err="1" smtClean="0"/>
              <a:t>hist</a:t>
            </a:r>
            <a:r>
              <a:rPr lang="sk-SK" dirty="0" smtClean="0"/>
              <a:t>. udalostí (Slovenské národné povstanie)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sk-SK" dirty="0" smtClean="0"/>
              <a:t>Založenie Ústavu pamäti národa (štúdium totalitných režimov, založ. 2002)</a:t>
            </a:r>
          </a:p>
          <a:p>
            <a:endParaRPr lang="sk-SK" dirty="0"/>
          </a:p>
          <a:p>
            <a:pPr marL="0" indent="0">
              <a:buNone/>
            </a:pPr>
            <a:r>
              <a:rPr lang="sk-SK" dirty="0" smtClean="0"/>
              <a:t>(Prečo stále nie je na SR múzeum komunizmu?)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6678711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90. roky v SR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3096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sk-SK" dirty="0" smtClean="0"/>
              <a:t>Nacionálne orientované strany</a:t>
            </a:r>
          </a:p>
          <a:p>
            <a:pPr lvl="1"/>
            <a:r>
              <a:rPr lang="sk-SK" dirty="0" smtClean="0"/>
              <a:t>Budovanie identity preberaním rétoriky, mýtov a symbolov z 19. storočia</a:t>
            </a:r>
          </a:p>
          <a:p>
            <a:pPr lvl="1"/>
            <a:r>
              <a:rPr lang="sk-SK" dirty="0" smtClean="0"/>
              <a:t>Posilňovanie stereotypu o „útlaku“ </a:t>
            </a:r>
            <a:r>
              <a:rPr lang="sk-SK" dirty="0"/>
              <a:t>S</a:t>
            </a:r>
            <a:r>
              <a:rPr lang="sk-SK" dirty="0" smtClean="0"/>
              <a:t>lovákov</a:t>
            </a:r>
          </a:p>
          <a:p>
            <a:pPr lvl="1"/>
            <a:r>
              <a:rPr lang="sk-SK" dirty="0" smtClean="0"/>
              <a:t>Hľadanie nepriateľa (Maďari, ČR, čechoslovakisti, Rómovia, Židia, inteligencia)</a:t>
            </a:r>
          </a:p>
          <a:p>
            <a:pPr lvl="1"/>
            <a:r>
              <a:rPr lang="sk-SK" dirty="0" smtClean="0"/>
              <a:t>Silné využívanie tradičnej kultúry (spev, tanec, odev)</a:t>
            </a:r>
          </a:p>
          <a:p>
            <a:pPr lvl="1"/>
            <a:r>
              <a:rPr lang="sk-SK" dirty="0" smtClean="0"/>
              <a:t>Politizácia náboženských a ďalších </a:t>
            </a:r>
            <a:r>
              <a:rPr lang="sk-SK" dirty="0" smtClean="0"/>
              <a:t>apolitických slávností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6835198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/>
              <a:t>Odraz v jazyku politikov a žurnalistov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>
          <a:xfrm>
            <a:off x="611560" y="1844824"/>
            <a:ext cx="8153400" cy="44958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sk-SK" dirty="0" err="1" smtClean="0"/>
              <a:t>Sémiotický</a:t>
            </a:r>
            <a:r>
              <a:rPr lang="sk-SK" dirty="0" smtClean="0"/>
              <a:t> posun slov „folklór,“ „tradícia,“ ľudový </a:t>
            </a:r>
            <a:r>
              <a:rPr lang="sk-SK" dirty="0"/>
              <a:t>(polit. opozícia a inteligencia)</a:t>
            </a:r>
            <a:endParaRPr lang="sk-SK" dirty="0" smtClean="0"/>
          </a:p>
          <a:p>
            <a:pPr lvl="1"/>
            <a:r>
              <a:rPr lang="sk-SK" dirty="0" smtClean="0"/>
              <a:t>Negatívne </a:t>
            </a:r>
            <a:r>
              <a:rPr lang="sk-SK" dirty="0" err="1" smtClean="0"/>
              <a:t>konotácie</a:t>
            </a:r>
            <a:endParaRPr lang="sk-SK" dirty="0" smtClean="0"/>
          </a:p>
          <a:p>
            <a:pPr lvl="1"/>
            <a:r>
              <a:rPr lang="sk-SK" dirty="0" smtClean="0"/>
              <a:t>Ironické, kritické</a:t>
            </a:r>
          </a:p>
          <a:p>
            <a:pPr lvl="1"/>
            <a:r>
              <a:rPr lang="sk-SK" dirty="0" smtClean="0"/>
              <a:t>Napr.: politický folklór, politik ľudového typu</a:t>
            </a:r>
          </a:p>
          <a:p>
            <a:pPr lvl="1"/>
            <a:endParaRPr lang="sk-SK" dirty="0"/>
          </a:p>
          <a:p>
            <a:pPr>
              <a:buFont typeface="Wingdings" panose="05000000000000000000" pitchFamily="2" charset="2"/>
              <a:buChar char="q"/>
            </a:pPr>
            <a:r>
              <a:rPr lang="sk-SK" dirty="0" smtClean="0"/>
              <a:t>Silné využívanie auto- a </a:t>
            </a:r>
            <a:r>
              <a:rPr lang="sk-SK" dirty="0" err="1" smtClean="0"/>
              <a:t>hetero</a:t>
            </a:r>
            <a:r>
              <a:rPr lang="sk-SK" dirty="0" smtClean="0"/>
              <a:t>- stereotypov (hlavne politici)</a:t>
            </a:r>
          </a:p>
          <a:p>
            <a:endParaRPr lang="sk-SK" dirty="0"/>
          </a:p>
          <a:p>
            <a:pPr marL="0" indent="0">
              <a:buNone/>
            </a:pPr>
            <a:endParaRPr lang="sk-SK" dirty="0" smtClean="0"/>
          </a:p>
        </p:txBody>
      </p:sp>
    </p:spTree>
    <p:extLst>
      <p:ext uri="{BB962C8B-B14F-4D97-AF65-F5344CB8AC3E}">
        <p14:creationId xmlns:p14="http://schemas.microsoft.com/office/powerpoint/2010/main" val="12266936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err="1" smtClean="0"/>
              <a:t>Pierre</a:t>
            </a:r>
            <a:r>
              <a:rPr lang="sk-SK" b="1" dirty="0" smtClean="0"/>
              <a:t> Nora a miesta pamäti</a:t>
            </a:r>
            <a:endParaRPr lang="sk-SK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853136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sk-SK" dirty="0" smtClean="0"/>
              <a:t>Projekt </a:t>
            </a:r>
            <a:r>
              <a:rPr lang="sk-SK" i="1" dirty="0" smtClean="0"/>
              <a:t>Miesta pamäti </a:t>
            </a:r>
            <a:r>
              <a:rPr lang="sk-SK" dirty="0" smtClean="0"/>
              <a:t>(7 zväzkov, široký pracovný tím)</a:t>
            </a:r>
          </a:p>
          <a:p>
            <a:pPr marL="0" indent="0">
              <a:buNone/>
            </a:pPr>
            <a:r>
              <a:rPr lang="sk-SK" sz="2200" dirty="0" smtClean="0"/>
              <a:t>	Úvod publikovaný v: Nora, P.: </a:t>
            </a:r>
            <a:r>
              <a:rPr lang="sk-SK" sz="2200" dirty="0" err="1"/>
              <a:t>Mezi</a:t>
            </a:r>
            <a:r>
              <a:rPr lang="sk-SK" sz="2200" dirty="0"/>
              <a:t> </a:t>
            </a:r>
            <a:r>
              <a:rPr lang="sk-SK" sz="2200" dirty="0" err="1"/>
              <a:t>pamětí</a:t>
            </a:r>
            <a:r>
              <a:rPr lang="sk-SK" sz="2200" dirty="0"/>
              <a:t> a </a:t>
            </a:r>
            <a:r>
              <a:rPr lang="sk-SK" sz="2200" dirty="0" err="1"/>
              <a:t>historií</a:t>
            </a:r>
            <a:r>
              <a:rPr lang="sk-SK" sz="2200" dirty="0"/>
              <a:t>. </a:t>
            </a:r>
            <a:r>
              <a:rPr lang="sk-SK" sz="2200" dirty="0" smtClean="0"/>
              <a:t>In: </a:t>
            </a:r>
            <a:r>
              <a:rPr lang="sk-SK" sz="2200" i="1" dirty="0" smtClean="0"/>
              <a:t>Politika 	</a:t>
            </a:r>
            <a:r>
              <a:rPr lang="sk-SK" sz="2200" i="1" dirty="0" err="1" smtClean="0"/>
              <a:t>paměti</a:t>
            </a:r>
            <a:r>
              <a:rPr lang="sk-SK" sz="2200" i="1" dirty="0"/>
              <a:t>: </a:t>
            </a:r>
            <a:r>
              <a:rPr lang="sk-SK" sz="2200" i="1" dirty="0" err="1"/>
              <a:t>antologie</a:t>
            </a:r>
            <a:r>
              <a:rPr lang="sk-SK" sz="2200" i="1" dirty="0"/>
              <a:t> </a:t>
            </a:r>
            <a:r>
              <a:rPr lang="sk-SK" sz="2200" i="1" dirty="0" err="1"/>
              <a:t>francouzských</a:t>
            </a:r>
            <a:r>
              <a:rPr lang="sk-SK" sz="2200" i="1" dirty="0"/>
              <a:t> </a:t>
            </a:r>
            <a:r>
              <a:rPr lang="sk-SK" sz="2200" i="1" dirty="0" err="1"/>
              <a:t>společenských</a:t>
            </a:r>
            <a:r>
              <a:rPr lang="sk-SK" sz="2200" i="1" dirty="0"/>
              <a:t> </a:t>
            </a:r>
            <a:r>
              <a:rPr lang="sk-SK" sz="2200" i="1" dirty="0" err="1"/>
              <a:t>věd</a:t>
            </a:r>
            <a:r>
              <a:rPr lang="sk-SK" sz="2200" dirty="0"/>
              <a:t>. Praha: CEFRES, </a:t>
            </a:r>
            <a:r>
              <a:rPr lang="sk-SK" sz="2200" dirty="0" smtClean="0"/>
              <a:t>	1998, s. 8-18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sk-SK" dirty="0" smtClean="0"/>
              <a:t>Pamäť </a:t>
            </a:r>
            <a:r>
              <a:rPr lang="sk-SK" dirty="0" err="1" smtClean="0"/>
              <a:t>vs</a:t>
            </a:r>
            <a:r>
              <a:rPr lang="sk-SK" dirty="0" smtClean="0"/>
              <a:t>. história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sk-SK" dirty="0" smtClean="0"/>
              <a:t>Miesta a objekty, ktoré vo väčšine obyvateľov vyvolávajú rovnakú asociáciu minulosti, udržujú sa medzigeneračne, ich význam sa môže v priebehu doby meniť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sk-SK" dirty="0" smtClean="0"/>
              <a:t>Miesta pamäti ako stret prirodzenej pamäte a histórie (vzájomné podmieňovanie)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sk-SK" dirty="0" smtClean="0"/>
              <a:t>Fyzické, symbolické a funkčné zároveň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sk-SK" dirty="0" smtClean="0"/>
              <a:t>Slúžia na „zastavenie času“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9434121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sk-SK" dirty="0"/>
              <a:t>Hmotné miesta pamäti</a:t>
            </a:r>
          </a:p>
          <a:p>
            <a:pPr lvl="1"/>
            <a:r>
              <a:rPr lang="sk-SK" dirty="0"/>
              <a:t>Prenosné – </a:t>
            </a:r>
            <a:r>
              <a:rPr lang="sk-SK" dirty="0" smtClean="0"/>
              <a:t>dokumenty</a:t>
            </a:r>
            <a:endParaRPr lang="sk-SK" dirty="0"/>
          </a:p>
          <a:p>
            <a:pPr lvl="1"/>
            <a:r>
              <a:rPr lang="sk-SK" dirty="0"/>
              <a:t>Topografické – prírodné, geografické (Tatry)</a:t>
            </a:r>
          </a:p>
          <a:p>
            <a:pPr lvl="1"/>
            <a:r>
              <a:rPr lang="sk-SK" dirty="0"/>
              <a:t>Monumenty - pamätníky</a:t>
            </a:r>
          </a:p>
          <a:p>
            <a:pPr lvl="1"/>
            <a:r>
              <a:rPr lang="sk-SK" dirty="0"/>
              <a:t>Architektúra – hrady, </a:t>
            </a:r>
            <a:r>
              <a:rPr lang="sk-SK" dirty="0" smtClean="0"/>
              <a:t>archív</a:t>
            </a:r>
            <a:endParaRPr lang="sk-SK" dirty="0"/>
          </a:p>
          <a:p>
            <a:endParaRPr lang="sk-SK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sk-SK" dirty="0" smtClean="0"/>
              <a:t>Funkčné – spolky veteránov, učebnice dejepisu, rodinné kroniky</a:t>
            </a:r>
          </a:p>
          <a:p>
            <a:endParaRPr lang="sk-SK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sk-SK" dirty="0" smtClean="0"/>
              <a:t>Symbolické – vydeľované na základe pamäť/história, oficiálne/prirodzené, moc/“ľud“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34729744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/>
              <a:t>Pamäť v priestore</a:t>
            </a:r>
            <a:endParaRPr lang="sk-SK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sk-SK" dirty="0" smtClean="0"/>
              <a:t>Politizácia a socializácia verejného priestoru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sk-SK" dirty="0" smtClean="0"/>
              <a:t>Symbolické „obsadenie“ priestoru</a:t>
            </a:r>
          </a:p>
          <a:p>
            <a:pPr marL="0" indent="0">
              <a:buNone/>
            </a:pPr>
            <a:endParaRPr lang="sk-SK" dirty="0" smtClean="0"/>
          </a:p>
          <a:p>
            <a:pPr marL="0" indent="0">
              <a:buNone/>
            </a:pPr>
            <a:r>
              <a:rPr lang="sk-SK" dirty="0" smtClean="0"/>
              <a:t>Architektúra </a:t>
            </a:r>
          </a:p>
          <a:p>
            <a:pPr marL="0" indent="0">
              <a:buNone/>
            </a:pPr>
            <a:r>
              <a:rPr lang="sk-SK" dirty="0" smtClean="0"/>
              <a:t>Pamätníky </a:t>
            </a:r>
          </a:p>
          <a:p>
            <a:pPr marL="0" indent="0">
              <a:buNone/>
            </a:pPr>
            <a:r>
              <a:rPr lang="sk-SK" dirty="0" smtClean="0"/>
              <a:t>Názvy ulíc, námestí</a:t>
            </a:r>
          </a:p>
          <a:p>
            <a:pPr>
              <a:buFont typeface="Calibri" panose="020F0502020204030204" pitchFamily="34" charset="0"/>
              <a:buChar char="→"/>
            </a:pPr>
            <a:r>
              <a:rPr lang="sk-SK" dirty="0" smtClean="0"/>
              <a:t>Budujú </a:t>
            </a:r>
            <a:r>
              <a:rPr lang="sk-SK" dirty="0" smtClean="0"/>
              <a:t>a </a:t>
            </a:r>
            <a:r>
              <a:rPr lang="sk-SK" dirty="0" smtClean="0"/>
              <a:t>tvoria </a:t>
            </a:r>
            <a:r>
              <a:rPr lang="sk-SK" dirty="0" smtClean="0"/>
              <a:t>identitu (na národnej i lokálnej úrovni) 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26466696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Architektúra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5696" y="1791627"/>
            <a:ext cx="3261825" cy="4437112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5186394" y="5065720"/>
            <a:ext cx="393689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Palác kultúry a vedy, </a:t>
            </a:r>
            <a:r>
              <a:rPr lang="sk-SK" dirty="0"/>
              <a:t>V</a:t>
            </a:r>
            <a:r>
              <a:rPr lang="sk-SK" dirty="0" smtClean="0"/>
              <a:t>aršava, 1952-1955</a:t>
            </a:r>
          </a:p>
          <a:p>
            <a:r>
              <a:rPr lang="sk-SK" sz="1200" dirty="0"/>
              <a:t>Z: http://upload.wikimedia.org/wikipedia/commons/0/05/PKiN_widziany_z_WFC.jpg</a:t>
            </a:r>
            <a:endParaRPr lang="cs-CZ" sz="1200" dirty="0"/>
          </a:p>
        </p:txBody>
      </p:sp>
    </p:spTree>
    <p:extLst>
      <p:ext uri="{BB962C8B-B14F-4D97-AF65-F5344CB8AC3E}">
        <p14:creationId xmlns:p14="http://schemas.microsoft.com/office/powerpoint/2010/main" val="179745846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Pomníky (</a:t>
            </a:r>
            <a:r>
              <a:rPr lang="sk-SK" dirty="0" err="1" smtClean="0"/>
              <a:t>sochoborectvo</a:t>
            </a:r>
            <a:r>
              <a:rPr lang="sk-SK" dirty="0"/>
              <a:t>)</a:t>
            </a:r>
            <a:endParaRPr lang="cs-CZ" dirty="0"/>
          </a:p>
        </p:txBody>
      </p:sp>
      <p:pic>
        <p:nvPicPr>
          <p:cNvPr id="6" name="Zástupný symbol pro obsah 5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59" y="1556792"/>
            <a:ext cx="3142167" cy="4320480"/>
          </a:xfrm>
        </p:spPr>
      </p:pic>
      <p:sp>
        <p:nvSpPr>
          <p:cNvPr id="7" name="TextovéPole 6"/>
          <p:cNvSpPr txBox="1"/>
          <p:nvPr/>
        </p:nvSpPr>
        <p:spPr>
          <a:xfrm>
            <a:off x="539552" y="5877272"/>
            <a:ext cx="80648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err="1" smtClean="0"/>
              <a:t>Gottwaldovo</a:t>
            </a:r>
            <a:r>
              <a:rPr lang="sk-SK" dirty="0" smtClean="0"/>
              <a:t> námestie, Bratislava                                  Námestie slobody, Bratislava</a:t>
            </a:r>
            <a:r>
              <a:rPr lang="sk-SK" dirty="0"/>
              <a:t/>
            </a:r>
            <a:br>
              <a:rPr lang="sk-SK" dirty="0"/>
            </a:br>
            <a:r>
              <a:rPr lang="sk-SK" sz="1200" dirty="0"/>
              <a:t>Z: </a:t>
            </a:r>
            <a:r>
              <a:rPr lang="sk-SK" sz="1200" dirty="0">
                <a:hlinkClick r:id="rId3"/>
              </a:rPr>
              <a:t>http://</a:t>
            </a:r>
            <a:r>
              <a:rPr lang="sk-SK" sz="1200" dirty="0" smtClean="0">
                <a:hlinkClick r:id="rId3"/>
              </a:rPr>
              <a:t>www.artalk.cz/wp-content/uploads/2012/11/a11.jpg</a:t>
            </a:r>
            <a:r>
              <a:rPr lang="sk-SK" sz="1200" dirty="0"/>
              <a:t> a </a:t>
            </a:r>
            <a:r>
              <a:rPr lang="sk-SK" sz="1200" dirty="0">
                <a:hlinkClick r:id="rId4"/>
              </a:rPr>
              <a:t>http://</a:t>
            </a:r>
            <a:r>
              <a:rPr lang="sk-SK" sz="1200" dirty="0" smtClean="0">
                <a:hlinkClick r:id="rId4"/>
              </a:rPr>
              <a:t>www.bratislava.sk/VismoOnline_ActionScripts/Image.ashx?id_org=700000&amp;id_obrazky=59889&amp;datum=22.10.2008+16%3A13%3A30</a:t>
            </a:r>
            <a:r>
              <a:rPr lang="sk-SK" sz="1200" dirty="0" smtClean="0"/>
              <a:t> </a:t>
            </a:r>
            <a:endParaRPr lang="cs-CZ" sz="1200" dirty="0"/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3928" y="2420888"/>
            <a:ext cx="4608512" cy="3456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2969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b="1" dirty="0" smtClean="0"/>
              <a:t>Potenciál využitia </a:t>
            </a:r>
            <a:r>
              <a:rPr lang="sk-SK" b="1" dirty="0" err="1" smtClean="0"/>
              <a:t>hist</a:t>
            </a:r>
            <a:r>
              <a:rPr lang="sk-SK" b="1" dirty="0" smtClean="0"/>
              <a:t>. pamäte mocou</a:t>
            </a:r>
            <a:endParaRPr lang="sk-SK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endParaRPr lang="sk-SK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sk-SK" dirty="0" smtClean="0"/>
              <a:t>Historiografia ako konflikt interpretácií (P. Nora)</a:t>
            </a:r>
          </a:p>
          <a:p>
            <a:pPr marL="0" indent="0">
              <a:buNone/>
            </a:pPr>
            <a:endParaRPr lang="sk-SK" dirty="0"/>
          </a:p>
          <a:p>
            <a:pPr marL="0" indent="0">
              <a:buNone/>
            </a:pPr>
            <a:endParaRPr lang="sk-SK" dirty="0"/>
          </a:p>
          <a:p>
            <a:pPr>
              <a:buFont typeface="Wingdings" panose="05000000000000000000" pitchFamily="2" charset="2"/>
              <a:buChar char="q"/>
            </a:pPr>
            <a:r>
              <a:rPr lang="sk-SK" dirty="0" smtClean="0"/>
              <a:t>Emocionálny potenciál minulosti. 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14942548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/>
              <a:t>Národné symboly</a:t>
            </a:r>
            <a:endParaRPr lang="sk-SK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sk-SK" dirty="0" smtClean="0"/>
              <a:t>Max </a:t>
            </a:r>
            <a:r>
              <a:rPr lang="sk-SK" dirty="0" smtClean="0"/>
              <a:t>Weber</a:t>
            </a:r>
          </a:p>
          <a:p>
            <a:pPr lvl="1"/>
            <a:r>
              <a:rPr lang="sk-SK" dirty="0" smtClean="0"/>
              <a:t>Predpoklad sociálnej interakcie</a:t>
            </a:r>
          </a:p>
          <a:p>
            <a:pPr lvl="1"/>
            <a:r>
              <a:rPr lang="sk-SK" dirty="0" smtClean="0"/>
              <a:t>Symbolické </a:t>
            </a:r>
            <a:r>
              <a:rPr lang="sk-SK" dirty="0" smtClean="0"/>
              <a:t>obsadenie priestoru</a:t>
            </a:r>
            <a:endParaRPr lang="sk-SK" dirty="0" smtClean="0"/>
          </a:p>
          <a:p>
            <a:pPr marL="502920" indent="-457200">
              <a:buFont typeface="Wingdings" panose="05000000000000000000" pitchFamily="2" charset="2"/>
              <a:buChar char="q"/>
            </a:pPr>
            <a:r>
              <a:rPr lang="sk-SK" dirty="0" smtClean="0"/>
              <a:t>Iracionálny výsledok </a:t>
            </a:r>
            <a:r>
              <a:rPr lang="sk-SK" dirty="0" smtClean="0"/>
              <a:t>emócií </a:t>
            </a:r>
            <a:r>
              <a:rPr lang="sk-SK" dirty="0" smtClean="0"/>
              <a:t>oproti racionálnemu jednaniu</a:t>
            </a:r>
          </a:p>
          <a:p>
            <a:pPr marL="502920" indent="-457200">
              <a:buFont typeface="Wingdings" panose="05000000000000000000" pitchFamily="2" charset="2"/>
              <a:buChar char="q"/>
            </a:pPr>
            <a:r>
              <a:rPr lang="sk-SK" dirty="0" smtClean="0"/>
              <a:t>Hmotné </a:t>
            </a:r>
            <a:r>
              <a:rPr lang="sk-SK" dirty="0"/>
              <a:t>a</a:t>
            </a:r>
            <a:r>
              <a:rPr lang="sk-SK" dirty="0" smtClean="0"/>
              <a:t> duchovné</a:t>
            </a:r>
          </a:p>
          <a:p>
            <a:pPr marL="502920" indent="-457200">
              <a:buFont typeface="Wingdings" panose="05000000000000000000" pitchFamily="2" charset="2"/>
              <a:buChar char="q"/>
            </a:pPr>
            <a:r>
              <a:rPr lang="sk-SK" dirty="0" smtClean="0"/>
              <a:t>Komunikácia, identifikácia</a:t>
            </a:r>
          </a:p>
          <a:p>
            <a:pPr marL="502920" indent="-457200">
              <a:buFont typeface="Wingdings" panose="05000000000000000000" pitchFamily="2" charset="2"/>
              <a:buChar char="q"/>
            </a:pPr>
            <a:r>
              <a:rPr lang="sk-SK" dirty="0" smtClean="0"/>
              <a:t>Vznik: „zhora“ a/alebo „zdola“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0708918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k-SK" dirty="0" smtClean="0"/>
              <a:t>Základné delenie:</a:t>
            </a:r>
          </a:p>
          <a:p>
            <a:pPr lvl="1"/>
            <a:r>
              <a:rPr lang="sk-SK" dirty="0"/>
              <a:t>verejné aktivity (sprievody, pohreby, slávnosti)</a:t>
            </a:r>
          </a:p>
          <a:p>
            <a:pPr lvl="1"/>
            <a:r>
              <a:rPr lang="sk-SK" dirty="0"/>
              <a:t>verbálne prejavy (heslá, príhovory, hymny)</a:t>
            </a:r>
          </a:p>
          <a:p>
            <a:pPr lvl="1"/>
            <a:r>
              <a:rPr lang="sk-SK" dirty="0"/>
              <a:t>ikonografické </a:t>
            </a:r>
            <a:r>
              <a:rPr lang="sk-SK" dirty="0" smtClean="0"/>
              <a:t>prejavy </a:t>
            </a:r>
            <a:r>
              <a:rPr lang="sk-SK" dirty="0"/>
              <a:t>(znak, zástava, známky, historická maľba, portréty)</a:t>
            </a:r>
          </a:p>
          <a:p>
            <a:pPr lvl="1"/>
            <a:r>
              <a:rPr lang="sk-SK" dirty="0"/>
              <a:t>pomníky</a:t>
            </a:r>
          </a:p>
          <a:p>
            <a:pPr lvl="1"/>
            <a:r>
              <a:rPr lang="sk-SK" dirty="0"/>
              <a:t>krajina a jej zložky – územie, pohoria, rieky, charakter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54592682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Národné slávnosti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sk-SK" dirty="0" smtClean="0"/>
              <a:t>Politický význam od </a:t>
            </a:r>
            <a:r>
              <a:rPr lang="sk-SK" dirty="0"/>
              <a:t>F</a:t>
            </a:r>
            <a:r>
              <a:rPr lang="sk-SK" dirty="0" smtClean="0"/>
              <a:t>rancúzskej revolúcie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sk-SK" dirty="0" smtClean="0"/>
              <a:t>Nadväzujú na iné </a:t>
            </a:r>
            <a:r>
              <a:rPr lang="sk-SK" dirty="0" err="1" smtClean="0"/>
              <a:t>festivity</a:t>
            </a:r>
            <a:endParaRPr lang="sk-SK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sk-SK" dirty="0"/>
              <a:t>P</a:t>
            </a:r>
            <a:r>
              <a:rPr lang="sk-SK" dirty="0" smtClean="0"/>
              <a:t>reberanie prvkov z iných </a:t>
            </a:r>
            <a:r>
              <a:rPr lang="sk-SK" dirty="0" err="1" smtClean="0"/>
              <a:t>festivít</a:t>
            </a:r>
            <a:endParaRPr lang="sk-SK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sk-SK" dirty="0" smtClean="0"/>
              <a:t>Upevňovanie pospolitosti, tvorba lojality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sk-SK" dirty="0" smtClean="0"/>
              <a:t>Komunikácia do vnútra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sk-SK" dirty="0" smtClean="0"/>
              <a:t>Manifestácia potenciálu a sily smerom von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sk-SK" dirty="0" smtClean="0"/>
              <a:t>Rituál ako zjednocujúca a emocionálna zložka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85722287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sk-SK" dirty="0"/>
              <a:t>Kategorizácia slávnosti:</a:t>
            </a:r>
          </a:p>
          <a:p>
            <a:pPr lvl="1"/>
            <a:r>
              <a:rPr lang="sk-SK" dirty="0"/>
              <a:t>Vedome alebo nevedome </a:t>
            </a:r>
            <a:r>
              <a:rPr lang="sk-SK" dirty="0" smtClean="0"/>
              <a:t>nadväzujúce </a:t>
            </a:r>
            <a:r>
              <a:rPr lang="sk-SK" dirty="0"/>
              <a:t>na </a:t>
            </a:r>
            <a:r>
              <a:rPr lang="sk-SK" dirty="0" smtClean="0"/>
              <a:t>staršie </a:t>
            </a:r>
            <a:r>
              <a:rPr lang="sk-SK" dirty="0"/>
              <a:t>náboženské, dynastické či ľudové slávnosti </a:t>
            </a:r>
          </a:p>
          <a:p>
            <a:pPr lvl="1"/>
            <a:r>
              <a:rPr lang="sk-SK" dirty="0" smtClean="0"/>
              <a:t>Pripomínanie </a:t>
            </a:r>
            <a:r>
              <a:rPr lang="sk-SK" dirty="0"/>
              <a:t>významných udalostí národných </a:t>
            </a:r>
            <a:r>
              <a:rPr lang="sk-SK" dirty="0" smtClean="0"/>
              <a:t>dejín</a:t>
            </a:r>
          </a:p>
          <a:p>
            <a:pPr lvl="1"/>
            <a:r>
              <a:rPr lang="sk-SK" dirty="0" smtClean="0"/>
              <a:t>Výročia </a:t>
            </a:r>
            <a:r>
              <a:rPr lang="sk-SK" dirty="0"/>
              <a:t>osobností národného života – otec vlasti, buditelia, </a:t>
            </a:r>
            <a:r>
              <a:rPr lang="sk-SK" dirty="0" smtClean="0"/>
              <a:t>mýtickí </a:t>
            </a:r>
            <a:r>
              <a:rPr lang="sk-SK" dirty="0"/>
              <a:t>hrdinovia</a:t>
            </a:r>
          </a:p>
          <a:p>
            <a:pPr lvl="1"/>
            <a:r>
              <a:rPr lang="sk-SK" dirty="0"/>
              <a:t>Pohreby národných osobností </a:t>
            </a:r>
          </a:p>
          <a:p>
            <a:pPr lvl="1"/>
            <a:r>
              <a:rPr lang="sk-SK" dirty="0" smtClean="0"/>
              <a:t>Politické </a:t>
            </a:r>
            <a:r>
              <a:rPr lang="sk-SK" dirty="0"/>
              <a:t>mítingy </a:t>
            </a:r>
            <a:endParaRPr lang="sk-SK" dirty="0" smtClean="0"/>
          </a:p>
          <a:p>
            <a:pPr lvl="1"/>
            <a:r>
              <a:rPr lang="sk-SK" dirty="0" smtClean="0"/>
              <a:t>Telovýchovné slávnosti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01026253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Trnkova Nová vlastiveda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sk-SK" dirty="0" smtClean="0"/>
          </a:p>
          <a:p>
            <a:pPr marL="0" indent="0" algn="ctr">
              <a:buNone/>
            </a:pPr>
            <a:endParaRPr lang="sk-SK" dirty="0"/>
          </a:p>
          <a:p>
            <a:pPr marL="0" indent="0" algn="ctr">
              <a:buNone/>
            </a:pPr>
            <a:r>
              <a:rPr lang="sk-SK" dirty="0" smtClean="0"/>
              <a:t>http</a:t>
            </a:r>
            <a:r>
              <a:rPr lang="sk-SK" dirty="0"/>
              <a:t>://tv.sme.sk/v/22917/ktory-velkomoravsky-panovnik-bol-najvacsi-hnup.html</a:t>
            </a:r>
          </a:p>
        </p:txBody>
      </p:sp>
    </p:spTree>
    <p:extLst>
      <p:ext uri="{BB962C8B-B14F-4D97-AF65-F5344CB8AC3E}">
        <p14:creationId xmlns:p14="http://schemas.microsoft.com/office/powerpoint/2010/main" val="29025638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Médium a moc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k-SK" dirty="0" smtClean="0"/>
              <a:t>Písaný text </a:t>
            </a:r>
            <a:r>
              <a:rPr lang="sk-SK" dirty="0" err="1" smtClean="0"/>
              <a:t>vs</a:t>
            </a:r>
            <a:r>
              <a:rPr lang="sk-SK" dirty="0" smtClean="0"/>
              <a:t>. </a:t>
            </a:r>
            <a:r>
              <a:rPr lang="sk-SK" dirty="0" err="1"/>
              <a:t>n</a:t>
            </a:r>
            <a:r>
              <a:rPr lang="sk-SK" dirty="0" err="1" smtClean="0"/>
              <a:t>aratívy</a:t>
            </a:r>
            <a:r>
              <a:rPr lang="sk-SK" dirty="0" smtClean="0"/>
              <a:t> </a:t>
            </a:r>
            <a:r>
              <a:rPr lang="sk-SK" sz="1800" dirty="0" smtClean="0"/>
              <a:t>(napr. zákon </a:t>
            </a:r>
            <a:r>
              <a:rPr lang="sk-SK" sz="1800" dirty="0" err="1" smtClean="0"/>
              <a:t>vs</a:t>
            </a:r>
            <a:r>
              <a:rPr lang="sk-SK" sz="1800" dirty="0" smtClean="0"/>
              <a:t>. fáma) </a:t>
            </a:r>
            <a:endParaRPr lang="sk-SK" sz="1800" dirty="0" smtClean="0"/>
          </a:p>
          <a:p>
            <a:r>
              <a:rPr lang="sk-SK" dirty="0" smtClean="0"/>
              <a:t>Gramotnosť</a:t>
            </a:r>
          </a:p>
          <a:p>
            <a:endParaRPr lang="sk-SK" dirty="0"/>
          </a:p>
          <a:p>
            <a:r>
              <a:rPr lang="sk-SK" dirty="0" smtClean="0"/>
              <a:t>Tlač, rozhlas, televízia</a:t>
            </a:r>
          </a:p>
          <a:p>
            <a:r>
              <a:rPr lang="sk-SK" dirty="0" smtClean="0"/>
              <a:t>Internet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133733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b="1" dirty="0" smtClean="0"/>
              <a:t>Formovanie etnológie pod vplyvom ideológií</a:t>
            </a:r>
            <a:endParaRPr lang="sk-SK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sk-SK" dirty="0" smtClean="0"/>
              <a:t>Prepojenie na </a:t>
            </a:r>
            <a:r>
              <a:rPr lang="sk-SK" dirty="0" err="1" smtClean="0"/>
              <a:t>národneidentifikačné</a:t>
            </a:r>
            <a:r>
              <a:rPr lang="sk-SK" dirty="0" smtClean="0"/>
              <a:t> hnutia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sk-SK" dirty="0" smtClean="0"/>
              <a:t>Selektívny zber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sk-SK" dirty="0" smtClean="0"/>
              <a:t>Úprava textov </a:t>
            </a:r>
            <a:r>
              <a:rPr lang="sk-SK" dirty="0" smtClean="0"/>
              <a:t>slovesnosti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sk-SK" dirty="0" smtClean="0"/>
              <a:t>Idealizácia ľudu, ako nositeľa tradičného, starobylého, pôvodného</a:t>
            </a:r>
            <a:endParaRPr lang="sk-SK" dirty="0" smtClean="0"/>
          </a:p>
          <a:p>
            <a:pPr marL="0" indent="0">
              <a:buNone/>
            </a:pPr>
            <a:endParaRPr lang="sk-SK" dirty="0" smtClean="0"/>
          </a:p>
          <a:p>
            <a:pPr marL="0" indent="0">
              <a:buNone/>
            </a:pPr>
            <a:r>
              <a:rPr lang="sk-SK" dirty="0" smtClean="0"/>
              <a:t>Postupný dôraz na objektivitu a profesionalizáciu</a:t>
            </a:r>
          </a:p>
          <a:p>
            <a:pPr marL="0" indent="0">
              <a:buNone/>
            </a:pPr>
            <a:r>
              <a:rPr lang="sk-SK" dirty="0" smtClean="0"/>
              <a:t>Vplyv </a:t>
            </a:r>
            <a:r>
              <a:rPr lang="sk-SK" dirty="0" smtClean="0"/>
              <a:t>marxizmu-leninizmu po 1948</a:t>
            </a:r>
            <a:endParaRPr lang="sk-SK" dirty="0" smtClean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5500299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b="1" dirty="0" err="1" smtClean="0"/>
              <a:t>Mimovedecké</a:t>
            </a:r>
            <a:r>
              <a:rPr lang="sk-SK" b="1" dirty="0" smtClean="0"/>
              <a:t> (vy)užívanie tradičnej kultúry</a:t>
            </a:r>
            <a:endParaRPr lang="sk-SK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>
          <a:xfrm>
            <a:off x="611560" y="1844824"/>
            <a:ext cx="8153400" cy="44958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sk-SK" dirty="0" smtClean="0"/>
              <a:t>Od národných obrodení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sk-SK" dirty="0" smtClean="0"/>
              <a:t>Kultúrne osvetové centrá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sk-SK" dirty="0" smtClean="0"/>
              <a:t>Folklórne hnutie</a:t>
            </a:r>
          </a:p>
          <a:p>
            <a:pPr marL="0" indent="0">
              <a:buNone/>
            </a:pPr>
            <a:r>
              <a:rPr lang="sk-SK" u="sng" dirty="0" smtClean="0"/>
              <a:t>Druhá polovica 20. stor</a:t>
            </a:r>
            <a:r>
              <a:rPr lang="sk-SK" dirty="0" smtClean="0"/>
              <a:t>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sk-SK" dirty="0" smtClean="0"/>
              <a:t>Tradičná kultúra ako triedny argument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sk-SK" dirty="0" smtClean="0"/>
              <a:t>Masové zakladanie folklórnych súborov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sk-SK" dirty="0" smtClean="0"/>
              <a:t>Po 1989 nacionalisticky orientované politické strany (na SR)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8531960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b="1" dirty="0" smtClean="0"/>
              <a:t>Minulosť</a:t>
            </a:r>
            <a:r>
              <a:rPr lang="sk-SK" b="1" dirty="0"/>
              <a:t> </a:t>
            </a:r>
            <a:r>
              <a:rPr lang="sk-SK" dirty="0" smtClean="0"/>
              <a:t>- </a:t>
            </a:r>
            <a:r>
              <a:rPr lang="sk-SK" b="1" dirty="0"/>
              <a:t>Boj o mýty 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sk-SK" b="1" dirty="0" smtClean="0"/>
              <a:t>Boj o mýty </a:t>
            </a:r>
            <a:endParaRPr lang="sk-SK" b="1" dirty="0"/>
          </a:p>
          <a:p>
            <a:pPr marL="0" indent="0">
              <a:buNone/>
            </a:pPr>
            <a:r>
              <a:rPr lang="sk-SK" dirty="0" smtClean="0"/>
              <a:t>Miešanie ústnej tradície a reálnych historických udalostí</a:t>
            </a:r>
          </a:p>
          <a:p>
            <a:pPr marL="0" indent="0">
              <a:buNone/>
            </a:pPr>
            <a:r>
              <a:rPr lang="sk-SK" dirty="0" smtClean="0"/>
              <a:t>Nástroj </a:t>
            </a:r>
            <a:r>
              <a:rPr lang="sk-SK" dirty="0" err="1" smtClean="0"/>
              <a:t>legitimizácie</a:t>
            </a:r>
            <a:r>
              <a:rPr lang="sk-SK" dirty="0" smtClean="0"/>
              <a:t>, obhajoba starobylosti a pretrvania do súčasnosti</a:t>
            </a:r>
            <a:endParaRPr lang="sk-SK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sk-SK" dirty="0" smtClean="0"/>
              <a:t>ČR/SR – (Samova ríša), Veľká Morava, cyrilo-metodská tradícia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sk-SK" dirty="0" smtClean="0"/>
              <a:t>ČR – kráľovské zeme </a:t>
            </a:r>
            <a:r>
              <a:rPr lang="sk-SK" dirty="0" err="1" smtClean="0"/>
              <a:t>adť</a:t>
            </a:r>
            <a:r>
              <a:rPr lang="sk-SK" dirty="0" smtClean="0"/>
              <a:t>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sk-SK" dirty="0" smtClean="0"/>
              <a:t>SR: 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sk-SK" dirty="0" smtClean="0"/>
              <a:t>Súčasť Uhorska </a:t>
            </a:r>
            <a:r>
              <a:rPr lang="sk-SK" sz="1600" dirty="0" smtClean="0"/>
              <a:t>(1000 rokov poroby a útlaku)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sk-SK" dirty="0" smtClean="0"/>
              <a:t>Spoločné štátne celky s Českom </a:t>
            </a:r>
            <a:r>
              <a:rPr lang="sk-SK" sz="1600" dirty="0" smtClean="0"/>
              <a:t>(</a:t>
            </a:r>
            <a:r>
              <a:rPr lang="sk-SK" sz="1600" dirty="0" err="1" smtClean="0"/>
              <a:t>čechizácia</a:t>
            </a:r>
            <a:r>
              <a:rPr lang="sk-SK" sz="1600" dirty="0" smtClean="0"/>
              <a:t> a menejcennosť v rámci štátu)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sk-SK" dirty="0" smtClean="0"/>
              <a:t>Samostatná SR počas IIWW (kontroverzné) a v r. 1993 (nová vlna nacionalizmu na polit. úrovni)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9850632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sk-SK" dirty="0" smtClean="0"/>
              <a:t>Prezentovanie národných hodnôt, vlastností a charakteru cez mýty a tradičnú kultúru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sk-SK" dirty="0" smtClean="0"/>
              <a:t>Posilňovanie identity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sk-SK" dirty="0" smtClean="0"/>
              <a:t>Tvorba a upevňovanie stereotypov</a:t>
            </a:r>
          </a:p>
          <a:p>
            <a:pPr>
              <a:buFontTx/>
              <a:buChar char="-"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840973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0" indent="0" algn="ctr"/>
            <a:r>
              <a:rPr lang="sk-SK" dirty="0"/>
              <a:t>Nejasná správa o Svätoplukovi</a:t>
            </a:r>
            <a:br>
              <a:rPr lang="sk-SK" dirty="0"/>
            </a:br>
            <a:r>
              <a:rPr lang="sk-SK" dirty="0"/>
              <a:t>alebo Kto sú to Starí </a:t>
            </a:r>
            <a:r>
              <a:rPr lang="sk-SK" dirty="0" smtClean="0"/>
              <a:t>Slováci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>
          <a:xfrm>
            <a:off x="323528" y="2060848"/>
            <a:ext cx="8229600" cy="4525963"/>
          </a:xfrm>
        </p:spPr>
        <p:txBody>
          <a:bodyPr/>
          <a:lstStyle/>
          <a:p>
            <a:pPr marL="0" indent="0" algn="ctr">
              <a:buNone/>
            </a:pPr>
            <a:endParaRPr lang="sk-SK" dirty="0"/>
          </a:p>
          <a:p>
            <a:pPr marL="0" indent="0" algn="ctr">
              <a:buNone/>
            </a:pPr>
            <a:endParaRPr lang="sk-SK" dirty="0"/>
          </a:p>
        </p:txBody>
      </p:sp>
      <p:pic>
        <p:nvPicPr>
          <p:cNvPr id="4" name="Obrázo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9750" y="2060848"/>
            <a:ext cx="5524500" cy="3686175"/>
          </a:xfrm>
          <a:prstGeom prst="rect">
            <a:avLst/>
          </a:prstGeom>
        </p:spPr>
      </p:pic>
      <p:sp>
        <p:nvSpPr>
          <p:cNvPr id="5" name="BlokTextu 4"/>
          <p:cNvSpPr txBox="1"/>
          <p:nvPr/>
        </p:nvSpPr>
        <p:spPr>
          <a:xfrm>
            <a:off x="1809751" y="6105752"/>
            <a:ext cx="55245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200" dirty="0" smtClean="0"/>
              <a:t>Z: http</a:t>
            </a:r>
            <a:r>
              <a:rPr lang="sk-SK" sz="1200" dirty="0"/>
              <a:t>://www.webnoviny.sk/fotografia/133818/velka/svatopluk.jpg</a:t>
            </a:r>
          </a:p>
        </p:txBody>
      </p:sp>
    </p:spTree>
    <p:extLst>
      <p:ext uri="{BB962C8B-B14F-4D97-AF65-F5344CB8AC3E}">
        <p14:creationId xmlns:p14="http://schemas.microsoft.com/office/powerpoint/2010/main" val="31055782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b="1" dirty="0"/>
              <a:t>Boj o </a:t>
            </a:r>
            <a:r>
              <a:rPr lang="sk-SK" b="1" dirty="0" smtClean="0"/>
              <a:t>hrdinov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>
          <a:xfrm>
            <a:off x="611560" y="1772816"/>
            <a:ext cx="8153400" cy="4783832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sk-SK" dirty="0" smtClean="0"/>
              <a:t>Mýtizovaní </a:t>
            </a:r>
            <a:r>
              <a:rPr lang="sk-SK" dirty="0" smtClean="0"/>
              <a:t>hrdinovia ako vzor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sk-SK" dirty="0" smtClean="0"/>
              <a:t>Privlastňovanie osobností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sk-SK" dirty="0" smtClean="0"/>
              <a:t>Vyzdvihovanie a opomínanie osobností</a:t>
            </a:r>
          </a:p>
          <a:p>
            <a:pPr>
              <a:buFont typeface="Wingdings" panose="05000000000000000000" pitchFamily="2" charset="2"/>
              <a:buChar char="q"/>
            </a:pPr>
            <a:endParaRPr lang="sk-SK" dirty="0"/>
          </a:p>
          <a:p>
            <a:pPr marL="0" indent="0">
              <a:buNone/>
            </a:pPr>
            <a:r>
              <a:rPr lang="sk-SK" dirty="0" smtClean="0"/>
              <a:t>Hrdinovia </a:t>
            </a:r>
            <a:r>
              <a:rPr lang="sk-SK" dirty="0" err="1" smtClean="0"/>
              <a:t>vs</a:t>
            </a:r>
            <a:r>
              <a:rPr lang="sk-SK" dirty="0" smtClean="0"/>
              <a:t>. mučeníci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sk-SK" dirty="0" smtClean="0"/>
              <a:t>Spochybňovanie symbolov</a:t>
            </a:r>
          </a:p>
          <a:p>
            <a:pPr lvl="1"/>
            <a:r>
              <a:rPr lang="sk-SK" dirty="0" smtClean="0"/>
              <a:t>Spájanie s iným, cudzím (symbolom)</a:t>
            </a:r>
          </a:p>
          <a:p>
            <a:pPr lvl="1"/>
            <a:r>
              <a:rPr lang="sk-SK" dirty="0" smtClean="0"/>
              <a:t>Zľahčovanie skutkov </a:t>
            </a:r>
            <a:endParaRPr lang="sk-SK" dirty="0"/>
          </a:p>
          <a:p>
            <a:pPr>
              <a:buFont typeface="Wingdings" panose="05000000000000000000" pitchFamily="2" charset="2"/>
              <a:buChar char="q"/>
            </a:pPr>
            <a:r>
              <a:rPr lang="sk-SK" dirty="0" smtClean="0"/>
              <a:t>V ČR viac mučeníkov ako hrdinov (podľa J. Holého)</a:t>
            </a:r>
          </a:p>
        </p:txBody>
      </p:sp>
    </p:spTree>
    <p:extLst>
      <p:ext uri="{BB962C8B-B14F-4D97-AF65-F5344CB8AC3E}">
        <p14:creationId xmlns:p14="http://schemas.microsoft.com/office/powerpoint/2010/main" val="193346050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ežný">
  <a:themeElements>
    <a:clrScheme name="Bežný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Bežný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ežný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697</TotalTime>
  <Words>774</Words>
  <Application>Microsoft Office PowerPoint</Application>
  <PresentationFormat>Předvádění na obrazovce (4:3)</PresentationFormat>
  <Paragraphs>155</Paragraphs>
  <Slides>24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5" baseType="lpstr">
      <vt:lpstr>Bežný</vt:lpstr>
      <vt:lpstr>Pamäť a moc</vt:lpstr>
      <vt:lpstr>Potenciál využitia hist. pamäte mocou</vt:lpstr>
      <vt:lpstr>Médium a moc</vt:lpstr>
      <vt:lpstr>Formovanie etnológie pod vplyvom ideológií</vt:lpstr>
      <vt:lpstr>Mimovedecké (vy)užívanie tradičnej kultúry</vt:lpstr>
      <vt:lpstr>Minulosť - Boj o mýty </vt:lpstr>
      <vt:lpstr>Prezentace aplikace PowerPoint</vt:lpstr>
      <vt:lpstr>Nejasná správa o Svätoplukovi alebo Kto sú to Starí Slováci</vt:lpstr>
      <vt:lpstr>Boj o hrdinov</vt:lpstr>
      <vt:lpstr>Milan Rastislav a slovenský vojnový štát</vt:lpstr>
      <vt:lpstr>SR: 1989 a potom</vt:lpstr>
      <vt:lpstr>Prezentace aplikace PowerPoint</vt:lpstr>
      <vt:lpstr>90. roky v SR</vt:lpstr>
      <vt:lpstr>Odraz v jazyku politikov a žurnalistov</vt:lpstr>
      <vt:lpstr>Pierre Nora a miesta pamäti</vt:lpstr>
      <vt:lpstr>Prezentace aplikace PowerPoint</vt:lpstr>
      <vt:lpstr>Pamäť v priestore</vt:lpstr>
      <vt:lpstr>Architektúra</vt:lpstr>
      <vt:lpstr>Pomníky (sochoborectvo)</vt:lpstr>
      <vt:lpstr>Národné symboly</vt:lpstr>
      <vt:lpstr>Prezentace aplikace PowerPoint</vt:lpstr>
      <vt:lpstr>Národné slávnosti</vt:lpstr>
      <vt:lpstr>Prezentace aplikace PowerPoint</vt:lpstr>
      <vt:lpstr>Trnkova Nová vlastiveda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Pamäť a moc</dc:title>
  <dc:creator>Evka</dc:creator>
  <cp:lastModifiedBy>Eva Šipöczová</cp:lastModifiedBy>
  <cp:revision>65</cp:revision>
  <dcterms:created xsi:type="dcterms:W3CDTF">2014-04-02T08:46:24Z</dcterms:created>
  <dcterms:modified xsi:type="dcterms:W3CDTF">2014-04-03T08:38:42Z</dcterms:modified>
</cp:coreProperties>
</file>