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56" r:id="rId5"/>
    <p:sldId id="262" r:id="rId6"/>
    <p:sldId id="261" r:id="rId7"/>
    <p:sldId id="260" r:id="rId8"/>
    <p:sldId id="259" r:id="rId9"/>
    <p:sldId id="257" r:id="rId10"/>
    <p:sldId id="258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14.5.2014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42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14.5.2014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80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14.5.2014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09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14.5.2014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45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14.5.2014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32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14.5.2014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94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14.5.2014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0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14.5.2014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79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14.5.2014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86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14.5.2014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57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14.5.2014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3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0000">
              <a:srgbClr val="000082"/>
            </a:gs>
            <a:gs pos="24160">
              <a:srgbClr val="0012A2"/>
            </a:gs>
            <a:gs pos="33000">
              <a:srgbClr val="0047FF"/>
            </a:gs>
            <a:gs pos="67000">
              <a:srgbClr val="000082"/>
            </a:gs>
            <a:gs pos="83000">
              <a:srgbClr val="0047FF"/>
            </a:gs>
            <a:gs pos="88000">
              <a:srgbClr val="000082"/>
            </a:gs>
            <a:gs pos="91000">
              <a:srgbClr val="0047FF">
                <a:lumMod val="88000"/>
                <a:lumOff val="12000"/>
                <a:alpha val="93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E3289-A73A-4FC4-AADA-4A929F24CBAB}" type="datetimeFigureOut">
              <a:rPr lang="cs-CZ" smtClean="0"/>
              <a:t>14.5.2014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729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772400" cy="1758057"/>
          </a:xfrm>
        </p:spPr>
        <p:txBody>
          <a:bodyPr>
            <a:normAutofit fontScale="90000"/>
          </a:bodyPr>
          <a:lstStyle/>
          <a:p>
            <a:r>
              <a:rPr lang="cs-CZ" sz="5400" dirty="0" err="1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Volodymyr</a:t>
            </a:r>
            <a:r>
              <a:rPr lang="cs-CZ" sz="5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cs-CZ" sz="5400" dirty="0" err="1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Hošovskyj</a:t>
            </a:r>
            <a:r>
              <a:rPr lang="cs-CZ" sz="5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cs-CZ" sz="5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cs-CZ" sz="54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a jeho pojetí hudební slavistiky</a:t>
            </a:r>
            <a:endParaRPr lang="cs-CZ" sz="5400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28871" y="4725144"/>
            <a:ext cx="6400800" cy="766936"/>
          </a:xfrm>
        </p:spPr>
        <p:txBody>
          <a:bodyPr>
            <a:normAutofit/>
          </a:bodyPr>
          <a:lstStyle/>
          <a:p>
            <a:r>
              <a:rPr lang="cs-CZ" sz="2800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PhDr. Petr Kalina, Ph.D.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718910" y="5589240"/>
            <a:ext cx="1426994" cy="461665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pPr algn="ctr"/>
            <a:fld id="{D665ABA2-ECDB-49AB-8A05-75699C3EBC85}" type="datetime1">
              <a:rPr lang="cs-CZ" sz="240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pPr algn="ctr"/>
              <a:t>14.5.2014</a:t>
            </a:fld>
            <a:endParaRPr lang="cs-CZ" sz="2400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04664"/>
            <a:ext cx="1210686" cy="121068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52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1021225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2483768" y="4005064"/>
            <a:ext cx="914400" cy="914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</a:t>
            </a:r>
          </a:p>
        </p:txBody>
      </p:sp>
      <p:sp>
        <p:nvSpPr>
          <p:cNvPr id="10" name="Ovál 9"/>
          <p:cNvSpPr/>
          <p:nvPr/>
        </p:nvSpPr>
        <p:spPr>
          <a:xfrm>
            <a:off x="5457800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3995936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6829400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3991032" y="1556792"/>
            <a:ext cx="914400" cy="914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>
                <a:solidFill>
                  <a:schemeClr val="accent1">
                    <a:lumMod val="50000"/>
                  </a:schemeClr>
                </a:solidFill>
              </a:rPr>
              <a:t>P</a:t>
            </a:r>
          </a:p>
        </p:txBody>
      </p:sp>
      <p:sp>
        <p:nvSpPr>
          <p:cNvPr id="2" name="Šipka doprava 1"/>
          <p:cNvSpPr/>
          <p:nvPr/>
        </p:nvSpPr>
        <p:spPr>
          <a:xfrm rot="19208710">
            <a:off x="1711061" y="2855662"/>
            <a:ext cx="2202747" cy="278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 rot="18197981">
            <a:off x="2835679" y="3131473"/>
            <a:ext cx="1407895" cy="278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 rot="16200000">
            <a:off x="3899315" y="3131472"/>
            <a:ext cx="1097835" cy="278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prava 14"/>
          <p:cNvSpPr/>
          <p:nvPr/>
        </p:nvSpPr>
        <p:spPr>
          <a:xfrm rot="14670132">
            <a:off x="4792901" y="3046695"/>
            <a:ext cx="1407895" cy="278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/>
          <p:cNvSpPr/>
          <p:nvPr/>
        </p:nvSpPr>
        <p:spPr>
          <a:xfrm rot="13371186">
            <a:off x="5164777" y="2855661"/>
            <a:ext cx="2202747" cy="278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26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1772816"/>
            <a:ext cx="712879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cs-CZ" sz="4400" dirty="0">
                <a:solidFill>
                  <a:srgbClr val="92D050"/>
                </a:solidFill>
              </a:rPr>
              <a:t>Určujícím znakem pro sloučení písní do </a:t>
            </a:r>
            <a:r>
              <a:rPr lang="cs-CZ" sz="4400" b="1" dirty="0">
                <a:solidFill>
                  <a:srgbClr val="92D050"/>
                </a:solidFill>
              </a:rPr>
              <a:t>písňového typu</a:t>
            </a:r>
            <a:r>
              <a:rPr lang="cs-CZ" sz="4400" dirty="0">
                <a:solidFill>
                  <a:srgbClr val="92D050"/>
                </a:solidFill>
              </a:rPr>
              <a:t> je struktura jejich verše a rytmická </a:t>
            </a:r>
            <a:r>
              <a:rPr lang="cs-CZ" sz="4400" dirty="0" smtClean="0">
                <a:solidFill>
                  <a:srgbClr val="92D050"/>
                </a:solidFill>
              </a:rPr>
              <a:t>forma</a:t>
            </a:r>
            <a:endParaRPr lang="cs-CZ" sz="4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71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286000" y="4221088"/>
            <a:ext cx="49502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cs-CZ" dirty="0" smtClean="0">
                <a:solidFill>
                  <a:srgbClr val="FFC000"/>
                </a:solidFill>
              </a:rPr>
              <a:t>v</a:t>
            </a:r>
            <a:r>
              <a:rPr lang="cs-CZ" dirty="0">
                <a:solidFill>
                  <a:srgbClr val="FFC000"/>
                </a:solidFill>
              </a:rPr>
              <a:t> </a:t>
            </a:r>
            <a:r>
              <a:rPr lang="cs-CZ" b="1" dirty="0">
                <a:solidFill>
                  <a:srgbClr val="FFC000"/>
                </a:solidFill>
              </a:rPr>
              <a:t>syntaxi </a:t>
            </a:r>
            <a:r>
              <a:rPr lang="cs-CZ" dirty="0">
                <a:solidFill>
                  <a:srgbClr val="FFC000"/>
                </a:solidFill>
              </a:rPr>
              <a:t>(rytmická struktura a forma</a:t>
            </a:r>
            <a:r>
              <a:rPr lang="cs-CZ" dirty="0" smtClean="0">
                <a:solidFill>
                  <a:srgbClr val="FFC000"/>
                </a:solidFill>
              </a:rPr>
              <a:t>);</a:t>
            </a:r>
          </a:p>
          <a:p>
            <a:pPr algn="ctr">
              <a:spcBef>
                <a:spcPts val="1800"/>
              </a:spcBef>
            </a:pPr>
            <a:r>
              <a:rPr lang="cs-CZ" dirty="0" smtClean="0">
                <a:solidFill>
                  <a:srgbClr val="FFC000"/>
                </a:solidFill>
              </a:rPr>
              <a:t>v</a:t>
            </a:r>
            <a:r>
              <a:rPr lang="cs-CZ" dirty="0">
                <a:solidFill>
                  <a:srgbClr val="FFC000"/>
                </a:solidFill>
              </a:rPr>
              <a:t> </a:t>
            </a:r>
            <a:r>
              <a:rPr lang="cs-CZ" b="1" dirty="0">
                <a:solidFill>
                  <a:srgbClr val="FFC000"/>
                </a:solidFill>
              </a:rPr>
              <a:t>morfologii </a:t>
            </a:r>
            <a:r>
              <a:rPr lang="cs-CZ" dirty="0">
                <a:solidFill>
                  <a:srgbClr val="FFC000"/>
                </a:solidFill>
              </a:rPr>
              <a:t>(melodická křivka, intervalové vztahy</a:t>
            </a:r>
            <a:r>
              <a:rPr lang="cs-CZ" dirty="0" smtClean="0">
                <a:solidFill>
                  <a:srgbClr val="FFC000"/>
                </a:solidFill>
              </a:rPr>
              <a:t>); </a:t>
            </a:r>
          </a:p>
          <a:p>
            <a:pPr algn="ctr">
              <a:spcBef>
                <a:spcPts val="1800"/>
              </a:spcBef>
            </a:pPr>
            <a:r>
              <a:rPr lang="cs-CZ" dirty="0" smtClean="0">
                <a:solidFill>
                  <a:srgbClr val="FFC000"/>
                </a:solidFill>
              </a:rPr>
              <a:t>ve </a:t>
            </a:r>
            <a:r>
              <a:rPr lang="cs-CZ" b="1" dirty="0">
                <a:solidFill>
                  <a:srgbClr val="FFC000"/>
                </a:solidFill>
              </a:rPr>
              <a:t>fonetice </a:t>
            </a:r>
            <a:r>
              <a:rPr lang="cs-CZ" dirty="0">
                <a:solidFill>
                  <a:srgbClr val="FFC000"/>
                </a:solidFill>
              </a:rPr>
              <a:t>(tempo, charakter a způsob zpěvu).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450169" y="620688"/>
            <a:ext cx="42436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b="1" dirty="0">
                <a:solidFill>
                  <a:srgbClr val="FFC000"/>
                </a:solidFill>
              </a:rPr>
              <a:t>Hudební dialekt</a:t>
            </a:r>
            <a:endParaRPr lang="cs-CZ" sz="4800" dirty="0">
              <a:solidFill>
                <a:srgbClr val="FFC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16000" y="1843756"/>
            <a:ext cx="8712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FFC000"/>
                </a:solidFill>
              </a:rPr>
              <a:t>– </a:t>
            </a:r>
            <a:r>
              <a:rPr lang="cs-CZ" sz="2400" dirty="0">
                <a:solidFill>
                  <a:srgbClr val="FFC000"/>
                </a:solidFill>
              </a:rPr>
              <a:t>soubor charakteristických rysů hudebního folklóru určitého </a:t>
            </a:r>
            <a:r>
              <a:rPr lang="cs-CZ" sz="2400" dirty="0" smtClean="0">
                <a:solidFill>
                  <a:srgbClr val="FFC000"/>
                </a:solidFill>
              </a:rPr>
              <a:t>národa</a:t>
            </a:r>
            <a:endParaRPr lang="cs-CZ" sz="2400" dirty="0">
              <a:solidFill>
                <a:srgbClr val="FFC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520910" y="3356992"/>
            <a:ext cx="2102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srgbClr val="FFC000"/>
                </a:solidFill>
              </a:rPr>
              <a:t>Projevuje </a:t>
            </a:r>
            <a:r>
              <a:rPr lang="cs-CZ" sz="2800" b="1" dirty="0" smtClean="0">
                <a:solidFill>
                  <a:srgbClr val="FFC000"/>
                </a:solidFill>
              </a:rPr>
              <a:t>se:</a:t>
            </a:r>
            <a:endParaRPr lang="cs-CZ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19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31640" y="570957"/>
            <a:ext cx="65904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3600" b="1" dirty="0">
                <a:solidFill>
                  <a:srgbClr val="FFC000"/>
                </a:solidFill>
              </a:rPr>
              <a:t>Základní úkoly hudební slavistiky</a:t>
            </a:r>
            <a:r>
              <a:rPr lang="cs-CZ" sz="3600" dirty="0">
                <a:solidFill>
                  <a:srgbClr val="FFC000"/>
                </a:solidFill>
              </a:rPr>
              <a:t> </a:t>
            </a:r>
            <a:endParaRPr lang="cs-CZ" sz="3600" dirty="0" smtClean="0">
              <a:solidFill>
                <a:srgbClr val="FFC000"/>
              </a:solidFill>
            </a:endParaRPr>
          </a:p>
          <a:p>
            <a:pPr algn="ctr"/>
            <a:r>
              <a:rPr lang="cs-CZ" sz="3600" dirty="0" smtClean="0">
                <a:solidFill>
                  <a:srgbClr val="FFC000"/>
                </a:solidFill>
              </a:rPr>
              <a:t>podle </a:t>
            </a:r>
            <a:r>
              <a:rPr lang="cs-CZ" sz="3600" dirty="0" err="1" smtClean="0">
                <a:solidFill>
                  <a:srgbClr val="FFC000"/>
                </a:solidFill>
              </a:rPr>
              <a:t>Volodymyra</a:t>
            </a:r>
            <a:r>
              <a:rPr lang="cs-CZ" sz="3600" dirty="0" smtClean="0">
                <a:solidFill>
                  <a:srgbClr val="FFC000"/>
                </a:solidFill>
              </a:rPr>
              <a:t> </a:t>
            </a:r>
            <a:r>
              <a:rPr lang="cs-CZ" sz="3600" dirty="0">
                <a:solidFill>
                  <a:srgbClr val="FFC000"/>
                </a:solidFill>
              </a:rPr>
              <a:t>Hošovského: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7504" y="2564903"/>
            <a:ext cx="8449108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cs-CZ" sz="2800" dirty="0">
                <a:solidFill>
                  <a:srgbClr val="FFC000"/>
                </a:solidFill>
              </a:rPr>
              <a:t>Zjistit ve slovanské lidové hudbě jednak společné rysy, </a:t>
            </a:r>
            <a:endParaRPr lang="cs-CZ" sz="2800" dirty="0" smtClean="0">
              <a:solidFill>
                <a:srgbClr val="FFC000"/>
              </a:solidFill>
            </a:endParaRPr>
          </a:p>
          <a:p>
            <a:pPr lvl="0"/>
            <a:r>
              <a:rPr lang="cs-CZ" sz="2800" dirty="0" smtClean="0">
                <a:solidFill>
                  <a:srgbClr val="FFC000"/>
                </a:solidFill>
              </a:rPr>
              <a:t>    jednak </a:t>
            </a:r>
            <a:r>
              <a:rPr lang="cs-CZ" sz="2800" dirty="0">
                <a:solidFill>
                  <a:srgbClr val="FFC000"/>
                </a:solidFill>
              </a:rPr>
              <a:t>kmenové a národní </a:t>
            </a:r>
            <a:r>
              <a:rPr lang="cs-CZ" sz="2800" dirty="0" smtClean="0">
                <a:solidFill>
                  <a:srgbClr val="FFC000"/>
                </a:solidFill>
              </a:rPr>
              <a:t>rozdíly;</a:t>
            </a:r>
          </a:p>
          <a:p>
            <a:pPr lvl="0"/>
            <a:endParaRPr lang="cs-CZ" sz="2800" dirty="0" smtClean="0">
              <a:solidFill>
                <a:srgbClr val="FFC000"/>
              </a:solidFill>
            </a:endParaRPr>
          </a:p>
          <a:p>
            <a:r>
              <a:rPr lang="cs-CZ" sz="2800" dirty="0" smtClean="0">
                <a:solidFill>
                  <a:srgbClr val="FFC000"/>
                </a:solidFill>
              </a:rPr>
              <a:t>2. </a:t>
            </a:r>
            <a:r>
              <a:rPr lang="cs-CZ" sz="2800" dirty="0">
                <a:solidFill>
                  <a:srgbClr val="FFC000"/>
                </a:solidFill>
              </a:rPr>
              <a:t>Provést rekonstrukci písňových archetypů </a:t>
            </a:r>
            <a:endParaRPr lang="cs-CZ" sz="2800" dirty="0" smtClean="0">
              <a:solidFill>
                <a:srgbClr val="FFC000"/>
              </a:solidFill>
            </a:endParaRPr>
          </a:p>
          <a:p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jako </a:t>
            </a:r>
            <a:r>
              <a:rPr lang="cs-CZ" sz="2800" dirty="0">
                <a:solidFill>
                  <a:srgbClr val="FFC000"/>
                </a:solidFill>
              </a:rPr>
              <a:t>platformy staroslovanské lidové hudby </a:t>
            </a:r>
            <a:endParaRPr lang="cs-CZ" sz="2800" dirty="0" smtClean="0">
              <a:solidFill>
                <a:srgbClr val="FFC000"/>
              </a:solidFill>
            </a:endParaRPr>
          </a:p>
          <a:p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a </a:t>
            </a:r>
            <a:r>
              <a:rPr lang="cs-CZ" sz="2800" dirty="0">
                <a:solidFill>
                  <a:srgbClr val="FFC000"/>
                </a:solidFill>
              </a:rPr>
              <a:t>srovnávací analýzou jejich melodických variant </a:t>
            </a:r>
            <a:endParaRPr lang="cs-CZ" sz="2800" dirty="0" smtClean="0">
              <a:solidFill>
                <a:srgbClr val="FFC000"/>
              </a:solidFill>
            </a:endParaRPr>
          </a:p>
          <a:p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určit </a:t>
            </a:r>
            <a:r>
              <a:rPr lang="cs-CZ" sz="2800" dirty="0">
                <a:solidFill>
                  <a:srgbClr val="FFC000"/>
                </a:solidFill>
              </a:rPr>
              <a:t>zákonitosti hudebního myšlení Slovanů.</a:t>
            </a:r>
          </a:p>
          <a:p>
            <a:pPr lvl="0"/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894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63461" y="332656"/>
            <a:ext cx="797571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400" b="1" dirty="0" err="1">
                <a:solidFill>
                  <a:srgbClr val="FFC000"/>
                </a:solidFill>
              </a:rPr>
              <a:t>Volodymyr</a:t>
            </a:r>
            <a:r>
              <a:rPr lang="cs-CZ" sz="4400" b="1" dirty="0">
                <a:solidFill>
                  <a:srgbClr val="FFC000"/>
                </a:solidFill>
              </a:rPr>
              <a:t> </a:t>
            </a:r>
            <a:r>
              <a:rPr lang="cs-CZ" sz="4400" b="1" dirty="0" err="1">
                <a:solidFill>
                  <a:srgbClr val="FFC000"/>
                </a:solidFill>
              </a:rPr>
              <a:t>Leonidovyč</a:t>
            </a:r>
            <a:r>
              <a:rPr lang="cs-CZ" sz="4400" b="1" dirty="0">
                <a:solidFill>
                  <a:srgbClr val="FFC000"/>
                </a:solidFill>
              </a:rPr>
              <a:t> </a:t>
            </a:r>
            <a:r>
              <a:rPr lang="cs-CZ" sz="4400" b="1" dirty="0" err="1" smtClean="0">
                <a:solidFill>
                  <a:srgbClr val="FFC000"/>
                </a:solidFill>
              </a:rPr>
              <a:t>Hošovskyj</a:t>
            </a:r>
            <a:endParaRPr lang="cs-CZ" sz="4400" b="1" dirty="0" smtClean="0">
              <a:solidFill>
                <a:srgbClr val="FFC000"/>
              </a:solidFill>
            </a:endParaRPr>
          </a:p>
          <a:p>
            <a:pPr algn="ctr"/>
            <a:r>
              <a:rPr lang="uk-UA" sz="2800" b="1" dirty="0" smtClean="0">
                <a:solidFill>
                  <a:srgbClr val="FFC000"/>
                </a:solidFill>
              </a:rPr>
              <a:t>Владимир Леонидович Гошовский</a:t>
            </a:r>
            <a:endParaRPr lang="cs-CZ" sz="2800" b="1" dirty="0">
              <a:solidFill>
                <a:srgbClr val="FFC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59" y="4941168"/>
            <a:ext cx="811972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00"/>
              </a:spcBef>
            </a:pPr>
            <a:r>
              <a:rPr lang="cs-CZ" sz="2400" b="1" dirty="0">
                <a:solidFill>
                  <a:srgbClr val="00FF00"/>
                </a:solidFill>
              </a:rPr>
              <a:t>U pramenů lidové hudby Slovanů. Studie z hudební </a:t>
            </a:r>
            <a:r>
              <a:rPr lang="cs-CZ" sz="2400" b="1" dirty="0" smtClean="0">
                <a:solidFill>
                  <a:srgbClr val="00FF00"/>
                </a:solidFill>
              </a:rPr>
              <a:t>slavistiky</a:t>
            </a:r>
            <a:endParaRPr lang="uk-UA" sz="2400" b="1" dirty="0" smtClean="0">
              <a:solidFill>
                <a:srgbClr val="00FF00"/>
              </a:solidFill>
            </a:endParaRPr>
          </a:p>
          <a:p>
            <a:pPr algn="ctr">
              <a:spcBef>
                <a:spcPts val="300"/>
              </a:spcBef>
            </a:pPr>
            <a:r>
              <a:rPr lang="ru-RU" dirty="0">
                <a:solidFill>
                  <a:srgbClr val="00FF00"/>
                </a:solidFill>
              </a:rPr>
              <a:t>У истоков народной музыки Славян. Очерки по музыкальному </a:t>
            </a:r>
            <a:r>
              <a:rPr lang="ru-RU" dirty="0" smtClean="0">
                <a:solidFill>
                  <a:srgbClr val="00FF00"/>
                </a:solidFill>
              </a:rPr>
              <a:t>славяноведению</a:t>
            </a:r>
          </a:p>
          <a:p>
            <a:pPr algn="ctr">
              <a:spcBef>
                <a:spcPts val="300"/>
              </a:spcBef>
            </a:pPr>
            <a:r>
              <a:rPr lang="cs-CZ" sz="1600" dirty="0" err="1">
                <a:solidFill>
                  <a:srgbClr val="00FF00"/>
                </a:solidFill>
              </a:rPr>
              <a:t>Editio</a:t>
            </a:r>
            <a:r>
              <a:rPr lang="cs-CZ" sz="1600" dirty="0">
                <a:solidFill>
                  <a:srgbClr val="00FF00"/>
                </a:solidFill>
              </a:rPr>
              <a:t> Supraphon. Praha, 1976</a:t>
            </a:r>
            <a:r>
              <a:rPr lang="cs-CZ" sz="1600" dirty="0" smtClean="0">
                <a:solidFill>
                  <a:srgbClr val="00FF00"/>
                </a:solidFill>
              </a:rPr>
              <a:t> </a:t>
            </a:r>
            <a:endParaRPr lang="cs-CZ" sz="1600" dirty="0">
              <a:solidFill>
                <a:srgbClr val="00FF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043608" y="1944428"/>
            <a:ext cx="4043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25. 9. 1922, Užhorod – 30. 12. 1996, Lvov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053187" y="2492896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40. </a:t>
            </a:r>
            <a:r>
              <a:rPr lang="cs-CZ" dirty="0" smtClean="0"/>
              <a:t>léta </a:t>
            </a:r>
            <a:r>
              <a:rPr lang="cs-CZ" dirty="0" smtClean="0"/>
              <a:t>– Praha: gymnázium a Karlova univerzita (slavistika, etnografie, evropské jazyky, arabština, přednášky z hudební vědy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53187" y="3218688"/>
            <a:ext cx="4737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1961–1969 pracuje na lvovské hudební akademii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073153" y="3717032"/>
            <a:ext cx="70013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od 1975 v Arménii – systém Univerzálního strukturně-analytického katalogu: strojové zpracování </a:t>
            </a:r>
            <a:r>
              <a:rPr lang="cs-CZ" dirty="0" err="1" smtClean="0"/>
              <a:t>algoritmové</a:t>
            </a:r>
            <a:r>
              <a:rPr lang="cs-CZ" dirty="0" smtClean="0"/>
              <a:t> formalizované analýzy hudebních textů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367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43805" y="188640"/>
            <a:ext cx="5904656" cy="1080120"/>
          </a:xfrm>
        </p:spPr>
        <p:txBody>
          <a:bodyPr/>
          <a:lstStyle/>
          <a:p>
            <a:r>
              <a:rPr lang="cs-CZ" b="1" dirty="0" smtClean="0">
                <a:solidFill>
                  <a:srgbClr val="FFC000"/>
                </a:solidFill>
              </a:rPr>
              <a:t>Archetyp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268760"/>
            <a:ext cx="7416824" cy="1944216"/>
          </a:xfrm>
        </p:spPr>
        <p:txBody>
          <a:bodyPr>
            <a:normAutofit fontScale="92500"/>
          </a:bodyPr>
          <a:lstStyle/>
          <a:p>
            <a:pPr>
              <a:spcBef>
                <a:spcPts val="1200"/>
              </a:spcBef>
            </a:pPr>
            <a:r>
              <a:rPr lang="cs-CZ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jedna </a:t>
            </a:r>
            <a:r>
              <a:rPr lang="cs-CZ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z </a:t>
            </a:r>
            <a:r>
              <a:rPr lang="cs-CZ" sz="28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reálně existujících</a:t>
            </a:r>
            <a:r>
              <a:rPr lang="cs-CZ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melodických variant analyzované </a:t>
            </a:r>
            <a:r>
              <a:rPr lang="cs-CZ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písně;</a:t>
            </a:r>
            <a:endParaRPr lang="uk-UA" sz="28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1200"/>
              </a:spcBef>
            </a:pPr>
            <a:r>
              <a:rPr lang="cs-CZ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varianta</a:t>
            </a:r>
            <a:r>
              <a:rPr lang="cs-CZ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, kterou lze pokládat za nejstarší a jež obsahuje základní prvky zkoumaného písňového </a:t>
            </a:r>
            <a:r>
              <a:rPr lang="cs-CZ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typu</a:t>
            </a:r>
            <a:endParaRPr lang="cs-CZ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476051" y="3437545"/>
            <a:ext cx="22401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b="1" dirty="0">
                <a:solidFill>
                  <a:srgbClr val="FFC000"/>
                </a:solidFill>
              </a:rPr>
              <a:t>Prototyp</a:t>
            </a:r>
            <a:endParaRPr lang="cs-CZ" sz="4400" dirty="0">
              <a:solidFill>
                <a:srgbClr val="FFC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3528" y="4293096"/>
            <a:ext cx="87129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cs-CZ" sz="2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abstraktní model; </a:t>
            </a:r>
            <a:endParaRPr lang="cs-CZ" sz="2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ctr">
              <a:spcBef>
                <a:spcPts val="1200"/>
              </a:spcBef>
            </a:pPr>
            <a:r>
              <a:rPr lang="cs-CZ" sz="26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teoretický </a:t>
            </a:r>
            <a:r>
              <a:rPr lang="cs-CZ" sz="26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předobraz</a:t>
            </a:r>
            <a:r>
              <a:rPr lang="cs-CZ" sz="2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melodických variant jednoho písňového typu, o němž lze předpokládat, že v lidovém hudebním myšlení může existovat </a:t>
            </a:r>
            <a:r>
              <a:rPr lang="cs-CZ" sz="2600">
                <a:solidFill>
                  <a:schemeClr val="accent6">
                    <a:lumMod val="60000"/>
                    <a:lumOff val="40000"/>
                  </a:schemeClr>
                </a:solidFill>
              </a:rPr>
              <a:t>jako </a:t>
            </a:r>
            <a:r>
              <a:rPr lang="cs-CZ" sz="260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potenciální </a:t>
            </a:r>
            <a:r>
              <a:rPr lang="cs-CZ" sz="2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písňová </a:t>
            </a:r>
            <a:r>
              <a:rPr lang="cs-CZ" sz="2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struktura</a:t>
            </a:r>
            <a:endParaRPr lang="cs-CZ" sz="2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818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ál 11"/>
          <p:cNvSpPr/>
          <p:nvPr/>
        </p:nvSpPr>
        <p:spPr>
          <a:xfrm>
            <a:off x="6829400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70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ál 10"/>
          <p:cNvSpPr/>
          <p:nvPr/>
        </p:nvSpPr>
        <p:spPr>
          <a:xfrm>
            <a:off x="3995936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6829400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00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1021225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3995936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6829400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91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1021225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5457800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3995936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6829400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1021225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2483768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5457800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3995936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6829400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53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1021225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2483768" y="4005064"/>
            <a:ext cx="914400" cy="9144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</a:t>
            </a:r>
          </a:p>
        </p:txBody>
      </p:sp>
      <p:sp>
        <p:nvSpPr>
          <p:cNvPr id="10" name="Ovál 9"/>
          <p:cNvSpPr/>
          <p:nvPr/>
        </p:nvSpPr>
        <p:spPr>
          <a:xfrm>
            <a:off x="5457800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3995936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6829400" y="4005064"/>
            <a:ext cx="914400" cy="914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V</a:t>
            </a:r>
            <a:endParaRPr lang="cs-CZ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02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je prezentace modrá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Moje prezentace modrá</Template>
  <TotalTime>1522</TotalTime>
  <Words>213</Words>
  <Application>Microsoft Office PowerPoint</Application>
  <PresentationFormat>Předvádění na obrazovce (4:3)</PresentationFormat>
  <Paragraphs>60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Moje prezentace modrá</vt:lpstr>
      <vt:lpstr>Volodymyr Hošovskyj a jeho pojetí hudební slavistiky</vt:lpstr>
      <vt:lpstr>Prezentace aplikace PowerPoint</vt:lpstr>
      <vt:lpstr>Archetyp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Ch. Kalina</dc:creator>
  <cp:lastModifiedBy>Petr Kalina</cp:lastModifiedBy>
  <cp:revision>19</cp:revision>
  <dcterms:created xsi:type="dcterms:W3CDTF">2012-09-23T16:03:43Z</dcterms:created>
  <dcterms:modified xsi:type="dcterms:W3CDTF">2014-05-14T11:58:58Z</dcterms:modified>
</cp:coreProperties>
</file>