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5" r:id="rId9"/>
    <p:sldId id="266" r:id="rId10"/>
    <p:sldId id="263" r:id="rId11"/>
    <p:sldId id="264"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4C9E5B19-4655-49A0-953B-79D39F449C93}" type="datetimeFigureOut">
              <a:rPr lang="cs-CZ" smtClean="0"/>
              <a:pPr/>
              <a:t>5.5.2014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210EA2-B80E-46A7-8612-60726EC8ED9A}"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C9E5B19-4655-49A0-953B-79D39F449C93}" type="datetimeFigureOut">
              <a:rPr lang="cs-CZ" smtClean="0"/>
              <a:pPr/>
              <a:t>5.5.2014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210EA2-B80E-46A7-8612-60726EC8ED9A}"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C9E5B19-4655-49A0-953B-79D39F449C93}" type="datetimeFigureOut">
              <a:rPr lang="cs-CZ" smtClean="0"/>
              <a:pPr/>
              <a:t>5.5.2014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210EA2-B80E-46A7-8612-60726EC8ED9A}"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4C9E5B19-4655-49A0-953B-79D39F449C93}" type="datetimeFigureOut">
              <a:rPr lang="cs-CZ" smtClean="0"/>
              <a:pPr/>
              <a:t>5.5.2014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210EA2-B80E-46A7-8612-60726EC8ED9A}"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4C9E5B19-4655-49A0-953B-79D39F449C93}" type="datetimeFigureOut">
              <a:rPr lang="cs-CZ" smtClean="0"/>
              <a:pPr/>
              <a:t>5.5.2014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D210EA2-B80E-46A7-8612-60726EC8ED9A}"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C9E5B19-4655-49A0-953B-79D39F449C93}" type="datetimeFigureOut">
              <a:rPr lang="cs-CZ" smtClean="0"/>
              <a:pPr/>
              <a:t>5.5.2014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D210EA2-B80E-46A7-8612-60726EC8ED9A}"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C9E5B19-4655-49A0-953B-79D39F449C93}" type="datetimeFigureOut">
              <a:rPr lang="cs-CZ" smtClean="0"/>
              <a:pPr/>
              <a:t>5.5.2014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D210EA2-B80E-46A7-8612-60726EC8ED9A}"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4C9E5B19-4655-49A0-953B-79D39F449C93}" type="datetimeFigureOut">
              <a:rPr lang="cs-CZ" smtClean="0"/>
              <a:pPr/>
              <a:t>5.5.2014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D210EA2-B80E-46A7-8612-60726EC8ED9A}"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C9E5B19-4655-49A0-953B-79D39F449C93}" type="datetimeFigureOut">
              <a:rPr lang="cs-CZ" smtClean="0"/>
              <a:pPr/>
              <a:t>5.5.2014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D210EA2-B80E-46A7-8612-60726EC8ED9A}"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C9E5B19-4655-49A0-953B-79D39F449C93}" type="datetimeFigureOut">
              <a:rPr lang="cs-CZ" smtClean="0"/>
              <a:pPr/>
              <a:t>5.5.2014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D210EA2-B80E-46A7-8612-60726EC8ED9A}"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C9E5B19-4655-49A0-953B-79D39F449C93}" type="datetimeFigureOut">
              <a:rPr lang="cs-CZ" smtClean="0"/>
              <a:pPr/>
              <a:t>5.5.2014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D210EA2-B80E-46A7-8612-60726EC8ED9A}"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2"/>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9E5B19-4655-49A0-953B-79D39F449C93}" type="datetimeFigureOut">
              <a:rPr lang="cs-CZ" smtClean="0"/>
              <a:pPr/>
              <a:t>5.5.2014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10EA2-B80E-46A7-8612-60726EC8ED9A}"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hyperlink" Target="http://www.elabs.com/van/Brochure2CZ_REV.htm" TargetMode="External"/><Relationship Id="rId4" Type="http://schemas.openxmlformats.org/officeDocument/2006/relationships/hyperlink" Target="http://cs.wikipedia.org/wiki/Felix_Maria_Dav%C3%ADdek"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ncyklopedie.brna.cz/home-mmb/?acc=preview&amp;image=9731"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hyperlink" Target="http://www.allposters.cz/-sp/Father-Josef-Plojhar-Plakaty_i7134406_.htm"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www.radio.cz/fr/rubrique/miroir/le-sejour-provisoire-des-soldats-sovietiques-en-tchecoslovaquie-a-dure-23-ans" TargetMode="External"/><Relationship Id="rId5" Type="http://schemas.openxmlformats.org/officeDocument/2006/relationships/hyperlink" Target="http://cs.wikipedia.org/wiki/Josef_Plojhar" TargetMode="Externa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Autofit/>
          </a:bodyPr>
          <a:lstStyle/>
          <a:p>
            <a:r>
              <a:rPr lang="cs-CZ" sz="3200" b="1" smtClean="0">
                <a:latin typeface="Bookman Old Style" pitchFamily="18" charset="0"/>
                <a:ea typeface="Batang" pitchFamily="18" charset="-127"/>
                <a:cs typeface="Times New Roman" pitchFamily="18" charset="0"/>
              </a:rPr>
              <a:t>Proměny </a:t>
            </a:r>
            <a:r>
              <a:rPr lang="cs-CZ" sz="3200" b="1" dirty="0" smtClean="0">
                <a:latin typeface="Bookman Old Style" pitchFamily="18" charset="0"/>
                <a:ea typeface="Batang" pitchFamily="18" charset="-127"/>
                <a:cs typeface="Times New Roman" pitchFamily="18" charset="0"/>
              </a:rPr>
              <a:t>kněžské identity po roce 1948</a:t>
            </a:r>
            <a:endParaRPr lang="cs-CZ" sz="3200" dirty="0"/>
          </a:p>
        </p:txBody>
      </p:sp>
      <p:sp>
        <p:nvSpPr>
          <p:cNvPr id="3" name="Podnadpis 2"/>
          <p:cNvSpPr>
            <a:spLocks noGrp="1"/>
          </p:cNvSpPr>
          <p:nvPr>
            <p:ph type="subTitle" idx="1"/>
          </p:nvPr>
        </p:nvSpPr>
        <p:spPr/>
        <p:txBody>
          <a:bodyPr>
            <a:normAutofit/>
          </a:bodyPr>
          <a:lstStyle/>
          <a:p>
            <a:r>
              <a:rPr lang="cs-CZ" sz="3600" b="1" dirty="0" smtClean="0">
                <a:solidFill>
                  <a:schemeClr val="tx1"/>
                </a:solidFill>
                <a:latin typeface="Bookman Old Style" pitchFamily="18" charset="0"/>
                <a:ea typeface="Batang" pitchFamily="18" charset="-127"/>
                <a:cs typeface="Times New Roman" pitchFamily="18" charset="0"/>
              </a:rPr>
              <a:t>Petr Husák</a:t>
            </a:r>
            <a:endParaRPr lang="cs-CZ" sz="36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908720"/>
            <a:ext cx="8229600" cy="508918"/>
          </a:xfrm>
        </p:spPr>
        <p:txBody>
          <a:bodyPr>
            <a:normAutofit fontScale="90000"/>
          </a:bodyPr>
          <a:lstStyle/>
          <a:p>
            <a:r>
              <a:rPr lang="cs-CZ" b="1" dirty="0"/>
              <a:t>Kněz „kolaborant“ </a:t>
            </a:r>
            <a:r>
              <a:rPr lang="cs-CZ" b="1" dirty="0" smtClean="0"/>
              <a:t/>
            </a:r>
            <a:br>
              <a:rPr lang="cs-CZ" b="1" dirty="0" smtClean="0"/>
            </a:br>
            <a:r>
              <a:rPr lang="cs-CZ" b="1" dirty="0" smtClean="0"/>
              <a:t>Příklad </a:t>
            </a:r>
            <a:r>
              <a:rPr lang="cs-CZ" b="1" dirty="0"/>
              <a:t>Josefa </a:t>
            </a:r>
            <a:r>
              <a:rPr lang="cs-CZ" b="1" dirty="0" err="1"/>
              <a:t>Plojhara</a:t>
            </a:r>
            <a:r>
              <a:rPr lang="cs-CZ" dirty="0"/>
              <a:t/>
            </a:r>
            <a:br>
              <a:rPr lang="cs-CZ" dirty="0"/>
            </a:br>
            <a:endParaRPr lang="cs-CZ" dirty="0"/>
          </a:p>
        </p:txBody>
      </p:sp>
      <p:sp>
        <p:nvSpPr>
          <p:cNvPr id="3" name="Zástupný symbol pro obsah 2"/>
          <p:cNvSpPr>
            <a:spLocks noGrp="1"/>
          </p:cNvSpPr>
          <p:nvPr>
            <p:ph idx="1"/>
          </p:nvPr>
        </p:nvSpPr>
        <p:spPr/>
        <p:txBody>
          <a:bodyPr>
            <a:normAutofit fontScale="85000" lnSpcReduction="20000"/>
          </a:bodyPr>
          <a:lstStyle/>
          <a:p>
            <a:pPr algn="just">
              <a:buNone/>
            </a:pPr>
            <a:r>
              <a:rPr lang="cs-CZ" dirty="0" smtClean="0"/>
              <a:t>	„</a:t>
            </a:r>
            <a:r>
              <a:rPr lang="cs-CZ" i="1" dirty="0"/>
              <a:t>Rodící se socialismus dal církvi novou úpravu hmotných poměrů a tak i novou základnu k jejímu rozvoji. Toto zabezpečení mohlo vyrůst jen z velkého chápání potřeb církve, jakého je schopen jen socialistický řád. (…) Víme dobře, jak za kapitalistického řádu žilo mnoho kněží nuzně a bídně. Církev měla sice majetek, ale jeho nerovnoměrné rozdělení na několik jedinců z církevní hierarchie a nehospodárný provoz zaviňoval, že velká část kněžstva měla jen velmi nepatrné příjmy z církevních úkonů nebo kongruální příspěvek.“</a:t>
            </a:r>
            <a:r>
              <a:rPr lang="cs-CZ" dirty="0"/>
              <a:t> </a:t>
            </a:r>
          </a:p>
          <a:p>
            <a:pPr>
              <a:buNone/>
            </a:pPr>
            <a:r>
              <a:rPr lang="cs-CZ" b="1" dirty="0" smtClean="0"/>
              <a:t>    Budujeme </a:t>
            </a:r>
            <a:r>
              <a:rPr lang="cs-CZ" b="1" dirty="0"/>
              <a:t>socialismus (</a:t>
            </a:r>
            <a:r>
              <a:rPr lang="cs-CZ" dirty="0"/>
              <a:t>1952), s. </a:t>
            </a:r>
            <a:r>
              <a:rPr lang="cs-CZ" dirty="0" smtClean="0"/>
              <a:t>71-72.</a:t>
            </a:r>
          </a:p>
          <a:p>
            <a:pPr>
              <a:buNone/>
            </a:pPr>
            <a:endParaRPr lang="cs-CZ" dirty="0"/>
          </a:p>
          <a:p>
            <a:pPr>
              <a:buNone/>
            </a:pP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371918"/>
            <a:ext cx="8229600" cy="45719"/>
          </a:xfrm>
        </p:spPr>
        <p:txBody>
          <a:bodyPr>
            <a:normAutofit fontScale="90000"/>
          </a:bodyPr>
          <a:lstStyle/>
          <a:p>
            <a:r>
              <a:rPr lang="cs-CZ" sz="3100" b="1" dirty="0"/>
              <a:t>Typ „kněz skryté církve“ a nové chápání kněžství</a:t>
            </a:r>
            <a:r>
              <a:rPr lang="cs-CZ" sz="3100" dirty="0"/>
              <a:t/>
            </a:r>
            <a:br>
              <a:rPr lang="cs-CZ" sz="3100" dirty="0"/>
            </a:br>
            <a:r>
              <a:rPr lang="cs-CZ" sz="3100" b="1" dirty="0"/>
              <a:t>Příklad Felixe Davídka (1921-1988) a společenství </a:t>
            </a:r>
            <a:r>
              <a:rPr lang="cs-CZ" sz="3100" b="1" dirty="0" err="1"/>
              <a:t>Koinótés</a:t>
            </a:r>
            <a:r>
              <a:rPr lang="cs-CZ" dirty="0"/>
              <a:t/>
            </a:r>
            <a:br>
              <a:rPr lang="cs-CZ" dirty="0"/>
            </a:br>
            <a:endParaRPr lang="cs-CZ" dirty="0"/>
          </a:p>
        </p:txBody>
      </p:sp>
      <p:pic>
        <p:nvPicPr>
          <p:cNvPr id="2050" name="Picture 2" descr="http://upload.wikimedia.org/wikipedia/commons/thumb/3/3a/F.M.Davidek-portet.jpg/240px-F.M.Davidek-portet.jpg"/>
          <p:cNvPicPr>
            <a:picLocks noChangeAspect="1" noChangeArrowheads="1"/>
          </p:cNvPicPr>
          <p:nvPr/>
        </p:nvPicPr>
        <p:blipFill>
          <a:blip r:embed="rId2" cstate="print"/>
          <a:srcRect/>
          <a:stretch>
            <a:fillRect/>
          </a:stretch>
        </p:blipFill>
        <p:spPr bwMode="auto">
          <a:xfrm>
            <a:off x="1403648" y="2204864"/>
            <a:ext cx="2664296" cy="3563497"/>
          </a:xfrm>
          <a:prstGeom prst="rect">
            <a:avLst/>
          </a:prstGeom>
          <a:noFill/>
        </p:spPr>
      </p:pic>
      <p:pic>
        <p:nvPicPr>
          <p:cNvPr id="2052" name="Picture 4" descr="http://www.elabs.com/van/Felix_brochure.jpg"/>
          <p:cNvPicPr>
            <a:picLocks noChangeAspect="1" noChangeArrowheads="1"/>
          </p:cNvPicPr>
          <p:nvPr/>
        </p:nvPicPr>
        <p:blipFill>
          <a:blip r:embed="rId3" cstate="print"/>
          <a:srcRect/>
          <a:stretch>
            <a:fillRect/>
          </a:stretch>
        </p:blipFill>
        <p:spPr bwMode="auto">
          <a:xfrm>
            <a:off x="4716016" y="2203062"/>
            <a:ext cx="2664296" cy="3530194"/>
          </a:xfrm>
          <a:prstGeom prst="rect">
            <a:avLst/>
          </a:prstGeom>
          <a:noFill/>
        </p:spPr>
      </p:pic>
      <p:sp>
        <p:nvSpPr>
          <p:cNvPr id="5" name="Obdélník 4"/>
          <p:cNvSpPr/>
          <p:nvPr/>
        </p:nvSpPr>
        <p:spPr>
          <a:xfrm>
            <a:off x="251520" y="6381328"/>
            <a:ext cx="8352928" cy="538609"/>
          </a:xfrm>
          <a:prstGeom prst="rect">
            <a:avLst/>
          </a:prstGeom>
        </p:spPr>
        <p:txBody>
          <a:bodyPr wrap="square">
            <a:spAutoFit/>
          </a:bodyPr>
          <a:lstStyle/>
          <a:p>
            <a:r>
              <a:rPr lang="cs-CZ" sz="1100" b="1" dirty="0" smtClean="0"/>
              <a:t>Převzato z:</a:t>
            </a:r>
            <a:r>
              <a:rPr lang="cs-CZ" sz="1100" dirty="0" smtClean="0"/>
              <a:t> </a:t>
            </a:r>
            <a:r>
              <a:rPr lang="cs-CZ" sz="1100" dirty="0" smtClean="0">
                <a:hlinkClick r:id="rId4"/>
              </a:rPr>
              <a:t>http://cs.wikipedia.org/wiki/Felix_Maria_Dav%C3%ADdek</a:t>
            </a:r>
            <a:r>
              <a:rPr lang="cs-CZ" sz="1100" dirty="0" smtClean="0"/>
              <a:t>, </a:t>
            </a:r>
            <a:r>
              <a:rPr lang="cs-CZ" sz="1100" dirty="0" smtClean="0">
                <a:hlinkClick r:id="rId5"/>
              </a:rPr>
              <a:t>http://www.</a:t>
            </a:r>
            <a:r>
              <a:rPr lang="cs-CZ" sz="1100" dirty="0" err="1" smtClean="0">
                <a:hlinkClick r:id="rId5"/>
              </a:rPr>
              <a:t>elabs.com</a:t>
            </a:r>
            <a:r>
              <a:rPr lang="cs-CZ" sz="1100" dirty="0" smtClean="0">
                <a:hlinkClick r:id="rId5"/>
              </a:rPr>
              <a:t>/van/Brochure2CZ_</a:t>
            </a:r>
            <a:r>
              <a:rPr lang="cs-CZ" sz="1100" dirty="0" err="1" smtClean="0">
                <a:hlinkClick r:id="rId5"/>
              </a:rPr>
              <a:t>REV.htm</a:t>
            </a:r>
            <a:endParaRPr lang="cs-CZ" sz="1100" dirty="0" smtClean="0"/>
          </a:p>
          <a:p>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b="1" dirty="0" smtClean="0"/>
              <a:t>Typ „kněz skryté církve“ a nové chápání kněžství</a:t>
            </a:r>
            <a:r>
              <a:rPr lang="cs-CZ" sz="2800" dirty="0" smtClean="0"/>
              <a:t/>
            </a:r>
            <a:br>
              <a:rPr lang="cs-CZ" sz="2800" dirty="0" smtClean="0"/>
            </a:br>
            <a:r>
              <a:rPr lang="cs-CZ" sz="2800" b="1" dirty="0" smtClean="0"/>
              <a:t>Příklad Felixe Davídka (1921-1988) a společenství </a:t>
            </a:r>
            <a:r>
              <a:rPr lang="cs-CZ" sz="2800" b="1" dirty="0" err="1" smtClean="0"/>
              <a:t>Koinótés</a:t>
            </a:r>
            <a:endParaRPr lang="cs-CZ" sz="2800" dirty="0"/>
          </a:p>
        </p:txBody>
      </p:sp>
      <p:sp>
        <p:nvSpPr>
          <p:cNvPr id="3" name="Zástupný symbol pro obsah 2"/>
          <p:cNvSpPr>
            <a:spLocks noGrp="1"/>
          </p:cNvSpPr>
          <p:nvPr>
            <p:ph idx="1"/>
          </p:nvPr>
        </p:nvSpPr>
        <p:spPr/>
        <p:txBody>
          <a:bodyPr>
            <a:normAutofit fontScale="77500" lnSpcReduction="20000"/>
          </a:bodyPr>
          <a:lstStyle/>
          <a:p>
            <a:pPr>
              <a:buNone/>
            </a:pPr>
            <a:r>
              <a:rPr lang="cs-CZ" dirty="0"/>
              <a:t>Příklad identity „</a:t>
            </a:r>
            <a:r>
              <a:rPr lang="cs-CZ" b="1" dirty="0"/>
              <a:t>tajného kněze</a:t>
            </a:r>
            <a:r>
              <a:rPr lang="cs-CZ" dirty="0"/>
              <a:t>“:</a:t>
            </a:r>
          </a:p>
          <a:p>
            <a:pPr algn="just">
              <a:buNone/>
            </a:pPr>
            <a:r>
              <a:rPr lang="cs-CZ" i="1" dirty="0" smtClean="0"/>
              <a:t>	„</a:t>
            </a:r>
            <a:r>
              <a:rPr lang="cs-CZ" i="1" dirty="0"/>
              <a:t>Je to pastorace tichého </a:t>
            </a:r>
            <a:r>
              <a:rPr lang="cs-CZ" i="1" dirty="0" err="1"/>
              <a:t>apoštolátního</a:t>
            </a:r>
            <a:r>
              <a:rPr lang="cs-CZ" i="1" dirty="0"/>
              <a:t> příkladu, ve kterém kněz mezi námi bere na sebe veškerou lidskou činnost, ať už jako dělník, úředník, učitel anebo jinak lidské společnosti sloužící pracovník. Získává Boží lid nenápadným příkladem, vnášejícím mezi něj pokoj, důvěru, naději, lásku, radost, ale především víru. Nevyčleňuje se v nejmenším z prostředí, ve kterém žije a pracuje, které v mešní oběti denně pozvedá k rukám svého nebeského Otce. Osobně stojí co nejblíže lidem, aniž by potřeboval mnoho slov, nanejvýš tam, kde si o ně někdo řekne. Je to pastorace osobní, živá a neustálá…“</a:t>
            </a:r>
            <a:endParaRPr lang="cs-CZ" dirty="0"/>
          </a:p>
          <a:p>
            <a:pPr>
              <a:buNone/>
            </a:pPr>
            <a:r>
              <a:rPr lang="cs-CZ" dirty="0" smtClean="0"/>
              <a:t>	</a:t>
            </a:r>
            <a:r>
              <a:rPr lang="cs-CZ" sz="2600" b="1" dirty="0" smtClean="0"/>
              <a:t>Povolání </a:t>
            </a:r>
            <a:r>
              <a:rPr lang="cs-CZ" sz="2600" b="1" dirty="0"/>
              <a:t>ke kněžství i k manželství. Rozhovor s Otcem Josefem </a:t>
            </a:r>
            <a:r>
              <a:rPr lang="cs-CZ" sz="2600" b="1" dirty="0" err="1"/>
              <a:t>Javorou</a:t>
            </a:r>
            <a:r>
              <a:rPr lang="cs-CZ" sz="2600" b="1" dirty="0"/>
              <a:t>. Připravil Petr Fiala. </a:t>
            </a:r>
            <a:r>
              <a:rPr lang="cs-CZ" sz="2600" b="1" dirty="0" err="1" smtClean="0"/>
              <a:t>Proglas</a:t>
            </a:r>
            <a:r>
              <a:rPr lang="cs-CZ" sz="2600" b="1" dirty="0" smtClean="0"/>
              <a:t> 1992, č. 8, </a:t>
            </a:r>
            <a:r>
              <a:rPr lang="cs-CZ" sz="2600" b="1" dirty="0"/>
              <a:t>s. 9.</a:t>
            </a:r>
            <a:endParaRPr lang="cs-CZ" b="1" dirty="0"/>
          </a:p>
          <a:p>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800" b="1" dirty="0" smtClean="0"/>
              <a:t>Typ „kněz skryté církve“ a nové chápání kněžství</a:t>
            </a:r>
            <a:r>
              <a:rPr lang="cs-CZ" sz="2800" dirty="0" smtClean="0"/>
              <a:t/>
            </a:r>
            <a:br>
              <a:rPr lang="cs-CZ" sz="2800" dirty="0" smtClean="0"/>
            </a:br>
            <a:r>
              <a:rPr lang="cs-CZ" sz="2800" b="1" dirty="0" smtClean="0"/>
              <a:t>Příklad Felixe Davídka (1921-1988) a společenství </a:t>
            </a:r>
            <a:r>
              <a:rPr lang="cs-CZ" sz="2800" b="1" dirty="0" err="1" smtClean="0"/>
              <a:t>Koinótés</a:t>
            </a:r>
            <a:endParaRPr lang="cs-CZ" sz="2800" dirty="0"/>
          </a:p>
        </p:txBody>
      </p:sp>
      <p:sp>
        <p:nvSpPr>
          <p:cNvPr id="3" name="Zástupný symbol pro obsah 2"/>
          <p:cNvSpPr>
            <a:spLocks noGrp="1"/>
          </p:cNvSpPr>
          <p:nvPr>
            <p:ph idx="1"/>
          </p:nvPr>
        </p:nvSpPr>
        <p:spPr/>
        <p:txBody>
          <a:bodyPr>
            <a:normAutofit lnSpcReduction="10000"/>
          </a:bodyPr>
          <a:lstStyle/>
          <a:p>
            <a:pPr algn="just">
              <a:buNone/>
            </a:pPr>
            <a:r>
              <a:rPr lang="cs-CZ" sz="2400" i="1" dirty="0" smtClean="0"/>
              <a:t>	</a:t>
            </a:r>
            <a:r>
              <a:rPr lang="cs-CZ" sz="2800" i="1" dirty="0" smtClean="0"/>
              <a:t>„</a:t>
            </a:r>
            <a:r>
              <a:rPr lang="cs-CZ" sz="2800" i="1" dirty="0"/>
              <a:t>Svěcení ženy dnes lidstvo potřebuje a doslova na to čeká. Církev by tomu neměla bránit. (…) Kdybychom to charakterizovali psychologicky, tak (</a:t>
            </a:r>
            <a:r>
              <a:rPr lang="cs-CZ" sz="2800" dirty="0"/>
              <a:t>společnost)</a:t>
            </a:r>
            <a:r>
              <a:rPr lang="cs-CZ" sz="2800" i="1" dirty="0"/>
              <a:t> poznává, že jí něco schází. Potřebuje tuto službu ženy jako speciální nástroj pro posvěcování druhé půlky lidstva. Jako by současné posvěcování světa bylo už nedostatečné. Nejde nám o nic, než o </a:t>
            </a:r>
            <a:r>
              <a:rPr lang="cs-CZ" sz="2800" i="1" dirty="0" err="1"/>
              <a:t>consecratio</a:t>
            </a:r>
            <a:r>
              <a:rPr lang="cs-CZ" sz="2800" i="1" dirty="0"/>
              <a:t> </a:t>
            </a:r>
            <a:r>
              <a:rPr lang="cs-CZ" sz="2800" i="1" dirty="0" err="1"/>
              <a:t>mundi</a:t>
            </a:r>
            <a:r>
              <a:rPr lang="cs-CZ" sz="2800" i="1" dirty="0"/>
              <a:t>, posvěcování světa</a:t>
            </a:r>
            <a:r>
              <a:rPr lang="cs-CZ" sz="2800" i="1" dirty="0" smtClean="0"/>
              <a:t>.“</a:t>
            </a:r>
            <a:endParaRPr lang="cs-CZ" sz="2400" i="1" dirty="0" smtClean="0"/>
          </a:p>
          <a:p>
            <a:pPr algn="just">
              <a:buNone/>
            </a:pPr>
            <a:endParaRPr lang="cs-CZ" sz="2400" i="1" dirty="0" smtClean="0"/>
          </a:p>
          <a:p>
            <a:pPr>
              <a:buNone/>
            </a:pPr>
            <a:r>
              <a:rPr lang="cs-CZ" sz="1800" b="1" dirty="0" smtClean="0"/>
              <a:t>	Přepis </a:t>
            </a:r>
            <a:r>
              <a:rPr lang="cs-CZ" sz="1800" b="1" dirty="0"/>
              <a:t>několika vybraných pasáží z Davídkovy řeči na synodu. Strojopis. – převzato z publikace: Fiala, Petr – Hanuš, Jiří: </a:t>
            </a:r>
            <a:r>
              <a:rPr lang="cs-CZ" sz="1800" b="1" dirty="0" err="1"/>
              <a:t>Koinótés</a:t>
            </a:r>
            <a:r>
              <a:rPr lang="cs-CZ" sz="1800" b="1" dirty="0"/>
              <a:t>. Felix Maria Davídek a skrytá církev. Brno 1994, s. 108.</a:t>
            </a:r>
          </a:p>
          <a:p>
            <a:endParaRPr lang="cs-CZ" dirty="0"/>
          </a:p>
          <a:p>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548680"/>
            <a:ext cx="8229600" cy="868958"/>
          </a:xfrm>
        </p:spPr>
        <p:txBody>
          <a:bodyPr>
            <a:normAutofit fontScale="90000"/>
          </a:bodyPr>
          <a:lstStyle/>
          <a:p>
            <a:r>
              <a:rPr lang="cs-CZ" sz="4000" b="1" dirty="0" smtClean="0"/>
              <a:t>Existuje </a:t>
            </a:r>
            <a:r>
              <a:rPr lang="cs-CZ" sz="4000" b="1" dirty="0" err="1" smtClean="0"/>
              <a:t>předkoncilní</a:t>
            </a:r>
            <a:r>
              <a:rPr lang="cs-CZ" sz="4000" b="1" dirty="0" smtClean="0"/>
              <a:t> a </a:t>
            </a:r>
            <a:r>
              <a:rPr lang="cs-CZ" sz="4000" b="1" dirty="0" err="1" smtClean="0"/>
              <a:t>pokoncilní</a:t>
            </a:r>
            <a:r>
              <a:rPr lang="cs-CZ" sz="4000" b="1" dirty="0" smtClean="0"/>
              <a:t> kněz?</a:t>
            </a:r>
            <a:r>
              <a:rPr lang="cs-CZ" dirty="0" smtClean="0"/>
              <a:t/>
            </a:r>
            <a:br>
              <a:rPr lang="cs-CZ" dirty="0" smtClean="0"/>
            </a:br>
            <a:endParaRPr lang="cs-CZ" dirty="0"/>
          </a:p>
        </p:txBody>
      </p:sp>
      <p:sp>
        <p:nvSpPr>
          <p:cNvPr id="3" name="Zástupný symbol pro obsah 2"/>
          <p:cNvSpPr>
            <a:spLocks noGrp="1"/>
          </p:cNvSpPr>
          <p:nvPr>
            <p:ph idx="1"/>
          </p:nvPr>
        </p:nvSpPr>
        <p:spPr>
          <a:xfrm>
            <a:off x="395536" y="1124744"/>
            <a:ext cx="8291264" cy="5400600"/>
          </a:xfrm>
        </p:spPr>
        <p:txBody>
          <a:bodyPr>
            <a:normAutofit fontScale="40000" lnSpcReduction="20000"/>
          </a:bodyPr>
          <a:lstStyle/>
          <a:p>
            <a:pPr algn="just"/>
            <a:r>
              <a:rPr lang="cs-CZ" sz="5500" dirty="0"/>
              <a:t>„Úřad, který koná kněz, jest úřadem o sobě nejideálnějším, nejsvětějším, andělským. Pro tento úřad vystavěla církev </a:t>
            </a:r>
            <a:r>
              <a:rPr lang="cs-CZ" sz="5500" dirty="0" err="1"/>
              <a:t>idealní</a:t>
            </a:r>
            <a:r>
              <a:rPr lang="cs-CZ" sz="5500" dirty="0"/>
              <a:t> k nebi se pnoucí dómy, kam snesla všecko, co štědrost přírody, co vynalézavost umění lidského má krásného, trvalého, vznešeného. A jen tam chce, aby kněz pravidelně konal úřad svůj. Pro výkony téhož úřadu kněžského vynašla církev </a:t>
            </a:r>
            <a:r>
              <a:rPr lang="cs-CZ" sz="5500" dirty="0" err="1"/>
              <a:t>idealní</a:t>
            </a:r>
            <a:r>
              <a:rPr lang="cs-CZ" sz="5500" dirty="0"/>
              <a:t> již o sobě nebeskou řečí mluvící roucha, kterými kněz jest oděn v okamžicích posvátných. Ustanovila při svatých úkonech a </a:t>
            </a:r>
            <a:r>
              <a:rPr lang="cs-CZ" sz="5500" dirty="0" err="1"/>
              <a:t>takořka</a:t>
            </a:r>
            <a:r>
              <a:rPr lang="cs-CZ" sz="5500" dirty="0"/>
              <a:t> zlatými vážkami vyměřila každý krok, každý pohyb kněze, dávajíc mu rubriky, ve svědomí zavazující. Zachovala si i pro tento úřad svoji tajuplnou posvátnou mluvu.“</a:t>
            </a:r>
          </a:p>
          <a:p>
            <a:pPr algn="just"/>
            <a:r>
              <a:rPr lang="cs-CZ" sz="5500" dirty="0"/>
              <a:t>„Mezi knězem, zástupcem Krista, a mezi světem je propast ničím nepřeklenutelná.“</a:t>
            </a:r>
          </a:p>
          <a:p>
            <a:pPr algn="just"/>
            <a:r>
              <a:rPr lang="cs-CZ" sz="5500" dirty="0"/>
              <a:t>„Odsouzeni jsme ku samotě (…). Netřeba tu </a:t>
            </a:r>
            <a:r>
              <a:rPr lang="cs-CZ" sz="5500" dirty="0" err="1"/>
              <a:t>mysliti</a:t>
            </a:r>
            <a:r>
              <a:rPr lang="cs-CZ" sz="5500" dirty="0"/>
              <a:t> jedině na celibát. Ten je vlastně jen posledním, konsekventním článkem celé řady. Tím, co kážeme, kam jiným pomáháme, po čem se snažíme: stavem svým odkázáni jsme </a:t>
            </a:r>
            <a:r>
              <a:rPr lang="cs-CZ" sz="5500" dirty="0" err="1"/>
              <a:t>státi</a:t>
            </a:r>
            <a:r>
              <a:rPr lang="cs-CZ" sz="5500" dirty="0"/>
              <a:t> mezi nebem a zemí, mezi časem a věčností, mezi člověkem a Bohem. My jsme největší, </a:t>
            </a:r>
            <a:r>
              <a:rPr lang="cs-CZ" sz="5500" dirty="0" err="1"/>
              <a:t>nejzásadnější</a:t>
            </a:r>
            <a:r>
              <a:rPr lang="cs-CZ" sz="5500" dirty="0"/>
              <a:t>, nejnesmiřitelnější samotáři…“</a:t>
            </a:r>
          </a:p>
          <a:p>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6597352"/>
          </a:xfrm>
        </p:spPr>
        <p:txBody>
          <a:bodyPr>
            <a:normAutofit fontScale="55000" lnSpcReduction="20000"/>
          </a:bodyPr>
          <a:lstStyle/>
          <a:p>
            <a:pPr algn="just"/>
            <a:r>
              <a:rPr lang="cs-CZ" sz="3400" dirty="0" smtClean="0"/>
              <a:t>„…je nutné </a:t>
            </a:r>
            <a:r>
              <a:rPr lang="cs-CZ" sz="3400" i="1" dirty="0" smtClean="0"/>
              <a:t>upravit</a:t>
            </a:r>
            <a:r>
              <a:rPr lang="cs-CZ" sz="3400" dirty="0" smtClean="0"/>
              <a:t> kněžské </a:t>
            </a:r>
            <a:r>
              <a:rPr lang="cs-CZ" sz="3400" dirty="0" err="1" smtClean="0"/>
              <a:t>sebepojetí</a:t>
            </a:r>
            <a:r>
              <a:rPr lang="cs-CZ" sz="3400" dirty="0" smtClean="0"/>
              <a:t> podle reálné situace, v jaké je dnes vztah lidstva ke Kristu. (…) Jiný kněz! </a:t>
            </a:r>
            <a:r>
              <a:rPr lang="cs-CZ" sz="3400" i="1" dirty="0" smtClean="0"/>
              <a:t>V čem?</a:t>
            </a:r>
            <a:r>
              <a:rPr lang="cs-CZ" sz="3400" dirty="0" smtClean="0"/>
              <a:t> V jiném </a:t>
            </a:r>
            <a:r>
              <a:rPr lang="cs-CZ" sz="3400" i="1" dirty="0" err="1" smtClean="0"/>
              <a:t>sebepojetí</a:t>
            </a:r>
            <a:r>
              <a:rPr lang="cs-CZ" sz="3400" dirty="0" smtClean="0"/>
              <a:t>, </a:t>
            </a:r>
            <a:r>
              <a:rPr lang="cs-CZ" sz="3400" dirty="0" err="1" smtClean="0"/>
              <a:t>sebeporozumění</a:t>
            </a:r>
            <a:r>
              <a:rPr lang="cs-CZ" sz="3400" dirty="0" smtClean="0"/>
              <a:t>. Jaké bylo naše nebo je naše </a:t>
            </a:r>
            <a:r>
              <a:rPr lang="cs-CZ" sz="3400" dirty="0" err="1" smtClean="0"/>
              <a:t>sebepojetí</a:t>
            </a:r>
            <a:r>
              <a:rPr lang="cs-CZ" sz="3400" dirty="0" smtClean="0"/>
              <a:t>, to je, čím se cítíme sami v sobě a v lidské společnosti? Myslím, že jsme se cítili a cítíme – kupodivu – v dobách víry méně lidmi z víry, ale převážně, ne-li jenom, institučními činiteli (a myslím zde na </a:t>
            </a:r>
            <a:r>
              <a:rPr lang="cs-CZ" sz="3400" dirty="0" err="1" smtClean="0"/>
              <a:t>institučnost</a:t>
            </a:r>
            <a:r>
              <a:rPr lang="cs-CZ" sz="3400" dirty="0" smtClean="0"/>
              <a:t> lidskou, ne božskou). Necítíme se víc nebo jenom církevními činiteli, funkcionáři, úředníky, obřadníky, učiteli? (…) Toto cítění se tak vžilo, že je považujeme za náležité, legitimní a přímo povinné. (…) Jestliže stačilo dříve, dnes nestačí. Stav je málo, úřad je málo. (…) Z kněze více institučního se má stát opět knězem zejména </a:t>
            </a:r>
            <a:r>
              <a:rPr lang="cs-CZ" sz="3400" i="1" dirty="0" smtClean="0"/>
              <a:t>charismatickým</a:t>
            </a:r>
            <a:r>
              <a:rPr lang="cs-CZ" sz="3400" dirty="0" smtClean="0"/>
              <a:t>. To je velký přerod, to je – teologicky, psychologicky, společensky, projevově – jiný kněz!“</a:t>
            </a:r>
          </a:p>
          <a:p>
            <a:pPr algn="just"/>
            <a:r>
              <a:rPr lang="cs-CZ" sz="3400" dirty="0" smtClean="0"/>
              <a:t>„Doposud jsme kněžími stavovskými, to je stavem. To asi přestane. Velcí teologové dnešní doby se už jasně vyslovují (doslova jsem to četl), že je odzvoněno kněžství jakožto společenskému stavu. Nevím ovšem, zda kněží budou ještě dále dlouhou dobu pracovat jako jiní lidé na svém kněžském zaměstnání. Ale ponenáhlu bude tento stav vymírat – jak už se ostatně děje. Máme-li budoucnosti zachovat Kristovu víru, budeme muset žít jako druzí lidé. Kněžství nebude zaměstnáním, </a:t>
            </a:r>
            <a:r>
              <a:rPr lang="cs-CZ" sz="3400" b="1" dirty="0" smtClean="0"/>
              <a:t>bude pouze povoláním</a:t>
            </a:r>
            <a:r>
              <a:rPr lang="cs-CZ" sz="3400" dirty="0" smtClean="0"/>
              <a:t>. Lidé čím dál tím více chtějí kněžství nezaměstnanecké, chtějí kněze žijící vnitřně </a:t>
            </a:r>
            <a:r>
              <a:rPr lang="cs-CZ" sz="3400" dirty="0" err="1" smtClean="0"/>
              <a:t>kněžsky</a:t>
            </a:r>
            <a:r>
              <a:rPr lang="cs-CZ" sz="3400" dirty="0" smtClean="0"/>
              <a:t> a navenek lidsky, lidově.“</a:t>
            </a:r>
          </a:p>
          <a:p>
            <a:pPr algn="just"/>
            <a:r>
              <a:rPr lang="cs-CZ" sz="3400" dirty="0" smtClean="0"/>
              <a:t>„Ještě příliš vidíme svou církev a celé křesťanství jako určitý výsek, všecko je v nějaké klerice nebo </a:t>
            </a:r>
            <a:r>
              <a:rPr lang="cs-CZ" sz="3400" dirty="0" err="1" smtClean="0"/>
              <a:t>kazuli</a:t>
            </a:r>
            <a:r>
              <a:rPr lang="cs-CZ" sz="3400" dirty="0" smtClean="0"/>
              <a:t>, v nějakém posvátném prostředí. I v civilním prostředí jsme svým rouchem, svým </a:t>
            </a:r>
            <a:r>
              <a:rPr lang="cs-CZ" sz="3400" dirty="0" err="1" smtClean="0"/>
              <a:t>kolárem</a:t>
            </a:r>
            <a:r>
              <a:rPr lang="cs-CZ" sz="3400" dirty="0" smtClean="0"/>
              <a:t> pořád něčím jiným, nějak vedle, něco tím stavíme mezi svět a sebe. Nejen ovšem rouchem, ale i smýšlením, odcizením. Nyní bychom to měli odklerikalizovat.“</a:t>
            </a:r>
          </a:p>
          <a:p>
            <a:pPr algn="just"/>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404664"/>
            <a:ext cx="8229600" cy="1012974"/>
          </a:xfrm>
        </p:spPr>
        <p:txBody>
          <a:bodyPr>
            <a:normAutofit fontScale="90000"/>
          </a:bodyPr>
          <a:lstStyle/>
          <a:p>
            <a:r>
              <a:rPr lang="cs-CZ" sz="4000" b="1" dirty="0" smtClean="0"/>
              <a:t>Existuje </a:t>
            </a:r>
            <a:r>
              <a:rPr lang="cs-CZ" sz="4000" b="1" dirty="0" err="1" smtClean="0"/>
              <a:t>předkoncilní</a:t>
            </a:r>
            <a:r>
              <a:rPr lang="cs-CZ" sz="4000" b="1" dirty="0" smtClean="0"/>
              <a:t> a </a:t>
            </a:r>
            <a:r>
              <a:rPr lang="cs-CZ" sz="4000" b="1" dirty="0" err="1" smtClean="0"/>
              <a:t>pokoncilní</a:t>
            </a:r>
            <a:r>
              <a:rPr lang="cs-CZ" sz="4000" b="1" dirty="0" smtClean="0"/>
              <a:t> kněz?</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77500" lnSpcReduction="20000"/>
          </a:bodyPr>
          <a:lstStyle/>
          <a:p>
            <a:r>
              <a:rPr lang="cs-CZ" b="1" dirty="0" smtClean="0"/>
              <a:t>Text Františka Xavera Nováka (1859-1935): Pohledy do života bohoslovců a kněží. Brno 1902.</a:t>
            </a:r>
            <a:endParaRPr lang="cs-CZ" dirty="0" smtClean="0"/>
          </a:p>
          <a:p>
            <a:pPr lvl="0">
              <a:buNone/>
            </a:pPr>
            <a:r>
              <a:rPr lang="cs-CZ" dirty="0" smtClean="0"/>
              <a:t>	F. X. Novák patřil mezi konzervativně laděné kněze, po roce 1918 jeden z předních kritiků kněžského reformního hnutí</a:t>
            </a:r>
          </a:p>
          <a:p>
            <a:r>
              <a:rPr lang="cs-CZ" b="1" dirty="0" smtClean="0"/>
              <a:t>Text Jana Evangelisty Urbana (1901-1991): Duchovní slovo pro dnes a zítra. Z teologicko-pastoračního kursu roku 1969. Kostelní Vydří 2004.</a:t>
            </a:r>
            <a:endParaRPr lang="cs-CZ" dirty="0" smtClean="0"/>
          </a:p>
          <a:p>
            <a:pPr lvl="0">
              <a:buNone/>
            </a:pPr>
            <a:r>
              <a:rPr lang="cs-CZ" dirty="0" smtClean="0"/>
              <a:t>	J. E. Urban, františkánský kněz, jeden z nositelů duchovní obnovy českého katolicismu ve 30. letech 20. století, rozvíjel myšlenku laického apoštolátu a organizoval tzv. Studium </a:t>
            </a:r>
            <a:r>
              <a:rPr lang="cs-CZ" dirty="0" err="1" smtClean="0"/>
              <a:t>catholicum</a:t>
            </a:r>
            <a:r>
              <a:rPr lang="cs-CZ" dirty="0" smtClean="0"/>
              <a:t>, 1950-1963 vězněn, kolem roku 1968 se výrazně angažoval ve formaci kněží</a:t>
            </a:r>
          </a:p>
          <a:p>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a:t>
            </a:r>
            <a:r>
              <a:rPr lang="cs-CZ" sz="3600" b="1" dirty="0" smtClean="0"/>
              <a:t>Koncilní“ kněží a „koncilní“ obrácení</a:t>
            </a:r>
            <a:endParaRPr lang="cs-CZ" b="1" dirty="0"/>
          </a:p>
        </p:txBody>
      </p:sp>
      <p:sp>
        <p:nvSpPr>
          <p:cNvPr id="3" name="Zástupný symbol pro obsah 2"/>
          <p:cNvSpPr>
            <a:spLocks noGrp="1"/>
          </p:cNvSpPr>
          <p:nvPr>
            <p:ph idx="1"/>
          </p:nvPr>
        </p:nvSpPr>
        <p:spPr/>
        <p:txBody>
          <a:bodyPr>
            <a:normAutofit fontScale="85000" lnSpcReduction="20000"/>
          </a:bodyPr>
          <a:lstStyle/>
          <a:p>
            <a:r>
              <a:rPr lang="cs-CZ" dirty="0" smtClean="0"/>
              <a:t>Příklad kněze </a:t>
            </a:r>
            <a:r>
              <a:rPr lang="cs-CZ" b="1" dirty="0" err="1" smtClean="0"/>
              <a:t>Bonaventury</a:t>
            </a:r>
            <a:r>
              <a:rPr lang="cs-CZ" b="1" dirty="0" smtClean="0"/>
              <a:t> </a:t>
            </a:r>
            <a:r>
              <a:rPr lang="cs-CZ" b="1" dirty="0" err="1" smtClean="0"/>
              <a:t>Bouše</a:t>
            </a:r>
            <a:r>
              <a:rPr lang="cs-CZ" dirty="0" smtClean="0"/>
              <a:t>:</a:t>
            </a:r>
          </a:p>
          <a:p>
            <a:pPr algn="just">
              <a:buNone/>
            </a:pPr>
            <a:r>
              <a:rPr lang="cs-CZ" i="1" dirty="0" smtClean="0"/>
              <a:t>	„Moji staří přátelé Vám mohou dosvědčit, že jsem až do začátku šedesátých let víceméně lpěl na strukturách a naukových formulacích, jak se vyhranily po </a:t>
            </a:r>
            <a:r>
              <a:rPr lang="cs-CZ" i="1" dirty="0" err="1" smtClean="0"/>
              <a:t>Tridentinu</a:t>
            </a:r>
            <a:r>
              <a:rPr lang="cs-CZ" i="1" dirty="0" smtClean="0"/>
              <a:t>, a zvláště po 1. Vatikánu. Jestliže jsem se těchto zdánlivých jistot postupně vzdával, byl jsem k tomu přinucován svou životní situací – ne ovlivněn nějakou osobností. Začal jsem tápat po nové cestě od chvíle, kdy jsem začal prakticky i teoreticky poznávat, že se nesmím a ani nemohu zajišťovat nějakou ideologií…“</a:t>
            </a:r>
            <a:endParaRPr lang="cs-CZ" dirty="0" smtClean="0"/>
          </a:p>
          <a:p>
            <a:pPr>
              <a:buNone/>
            </a:pPr>
            <a:r>
              <a:rPr lang="cs-CZ" dirty="0" smtClean="0"/>
              <a:t>	</a:t>
            </a:r>
            <a:r>
              <a:rPr lang="cs-CZ" sz="2400" b="1" dirty="0" smtClean="0"/>
              <a:t>Převzato z: Novotný, Vojtěch: „Běda církvi…“ </a:t>
            </a:r>
            <a:r>
              <a:rPr lang="cs-CZ" sz="2400" b="1" dirty="0" err="1" smtClean="0"/>
              <a:t>Bonaventura</a:t>
            </a:r>
            <a:r>
              <a:rPr lang="cs-CZ" sz="2400" b="1" dirty="0" smtClean="0"/>
              <a:t> </a:t>
            </a:r>
            <a:r>
              <a:rPr lang="cs-CZ" sz="2400" b="1" dirty="0" err="1" smtClean="0"/>
              <a:t>Bouše</a:t>
            </a:r>
            <a:r>
              <a:rPr lang="cs-CZ" sz="2400" b="1" dirty="0" smtClean="0"/>
              <a:t> burcující. Praha 2012, s. 86.</a:t>
            </a:r>
            <a:endParaRPr lang="cs-CZ" b="1" dirty="0" smtClean="0"/>
          </a:p>
          <a:p>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332656"/>
            <a:ext cx="8229600" cy="6048672"/>
          </a:xfrm>
        </p:spPr>
        <p:txBody>
          <a:bodyPr>
            <a:normAutofit fontScale="77500" lnSpcReduction="20000"/>
          </a:bodyPr>
          <a:lstStyle/>
          <a:p>
            <a:pPr>
              <a:buNone/>
            </a:pPr>
            <a:r>
              <a:rPr lang="cs-CZ" sz="4100" b="1" dirty="0" smtClean="0"/>
              <a:t>Literatura:</a:t>
            </a:r>
            <a:endParaRPr lang="cs-CZ" sz="4100" dirty="0" smtClean="0"/>
          </a:p>
          <a:p>
            <a:r>
              <a:rPr lang="cs-CZ" dirty="0" err="1" smtClean="0"/>
              <a:t>Denzler</a:t>
            </a:r>
            <a:r>
              <a:rPr lang="cs-CZ" dirty="0" smtClean="0"/>
              <a:t>, </a:t>
            </a:r>
            <a:r>
              <a:rPr lang="cs-CZ" dirty="0" err="1" smtClean="0"/>
              <a:t>Georg</a:t>
            </a:r>
            <a:r>
              <a:rPr lang="cs-CZ" dirty="0" smtClean="0"/>
              <a:t>: Dějiny celibátu. Brno 2000.</a:t>
            </a:r>
          </a:p>
          <a:p>
            <a:r>
              <a:rPr lang="cs-CZ" dirty="0" smtClean="0"/>
              <a:t>Fiala, Petr – Hanuš, Jiří: </a:t>
            </a:r>
            <a:r>
              <a:rPr lang="cs-CZ" dirty="0" err="1" smtClean="0"/>
              <a:t>Koinótés</a:t>
            </a:r>
            <a:r>
              <a:rPr lang="cs-CZ" dirty="0" smtClean="0"/>
              <a:t>. Felix Maria Davídek a skrytá církev. Brno 1994.</a:t>
            </a:r>
          </a:p>
          <a:p>
            <a:r>
              <a:rPr lang="cs-CZ" dirty="0" smtClean="0"/>
              <a:t>Balík, Stanislav – Hanuš, Jiří: Katolická církev v Československu 1945-1989. Brno 2013.</a:t>
            </a:r>
          </a:p>
          <a:p>
            <a:r>
              <a:rPr lang="cs-CZ" dirty="0" smtClean="0"/>
              <a:t>Novotný, Vojtěch: „Běda církvi…“ </a:t>
            </a:r>
            <a:r>
              <a:rPr lang="cs-CZ" dirty="0" err="1" smtClean="0"/>
              <a:t>Bonaventura</a:t>
            </a:r>
            <a:r>
              <a:rPr lang="cs-CZ" dirty="0" smtClean="0"/>
              <a:t> </a:t>
            </a:r>
            <a:r>
              <a:rPr lang="cs-CZ" dirty="0" err="1" smtClean="0"/>
              <a:t>Bouše</a:t>
            </a:r>
            <a:r>
              <a:rPr lang="cs-CZ" dirty="0" smtClean="0"/>
              <a:t> burcující. Praha 2012.</a:t>
            </a:r>
          </a:p>
          <a:p>
            <a:r>
              <a:rPr lang="cs-CZ" dirty="0" err="1" smtClean="0"/>
              <a:t>Zulehner</a:t>
            </a:r>
            <a:r>
              <a:rPr lang="cs-CZ" dirty="0" smtClean="0"/>
              <a:t>, Paul Michael - </a:t>
            </a:r>
            <a:r>
              <a:rPr lang="cs-CZ" dirty="0" err="1" smtClean="0"/>
              <a:t>Hennerspreger</a:t>
            </a:r>
            <a:r>
              <a:rPr lang="cs-CZ" dirty="0" smtClean="0"/>
              <a:t>, Anna: „</a:t>
            </a:r>
            <a:r>
              <a:rPr lang="cs-CZ" dirty="0" err="1" smtClean="0"/>
              <a:t>Sie</a:t>
            </a:r>
            <a:r>
              <a:rPr lang="cs-CZ" dirty="0" smtClean="0"/>
              <a:t> </a:t>
            </a:r>
            <a:r>
              <a:rPr lang="cs-CZ" dirty="0" err="1" smtClean="0"/>
              <a:t>gehen</a:t>
            </a:r>
            <a:r>
              <a:rPr lang="cs-CZ" dirty="0" smtClean="0"/>
              <a:t> </a:t>
            </a:r>
            <a:r>
              <a:rPr lang="cs-CZ" dirty="0" err="1" smtClean="0"/>
              <a:t>und</a:t>
            </a:r>
            <a:r>
              <a:rPr lang="cs-CZ" dirty="0" smtClean="0"/>
              <a:t> </a:t>
            </a:r>
            <a:r>
              <a:rPr lang="cs-CZ" dirty="0" err="1" smtClean="0"/>
              <a:t>werden</a:t>
            </a:r>
            <a:r>
              <a:rPr lang="cs-CZ" dirty="0" smtClean="0"/>
              <a:t> </a:t>
            </a:r>
            <a:r>
              <a:rPr lang="cs-CZ" dirty="0" err="1" smtClean="0"/>
              <a:t>nicht</a:t>
            </a:r>
            <a:r>
              <a:rPr lang="cs-CZ" dirty="0" smtClean="0"/>
              <a:t> </a:t>
            </a:r>
            <a:r>
              <a:rPr lang="cs-CZ" dirty="0" err="1" smtClean="0"/>
              <a:t>matt</a:t>
            </a:r>
            <a:r>
              <a:rPr lang="cs-CZ" dirty="0" smtClean="0"/>
              <a:t>“ (</a:t>
            </a:r>
            <a:r>
              <a:rPr lang="cs-CZ" dirty="0" err="1" smtClean="0"/>
              <a:t>Jes</a:t>
            </a:r>
            <a:r>
              <a:rPr lang="cs-CZ" dirty="0" smtClean="0"/>
              <a:t>. 40, 31). </a:t>
            </a:r>
            <a:r>
              <a:rPr lang="cs-CZ" dirty="0" err="1" smtClean="0"/>
              <a:t>Priester</a:t>
            </a:r>
            <a:r>
              <a:rPr lang="cs-CZ" dirty="0" smtClean="0"/>
              <a:t> in </a:t>
            </a:r>
            <a:r>
              <a:rPr lang="cs-CZ" dirty="0" err="1" smtClean="0"/>
              <a:t>heutiger</a:t>
            </a:r>
            <a:r>
              <a:rPr lang="cs-CZ" dirty="0" smtClean="0"/>
              <a:t> Kultur. </a:t>
            </a:r>
            <a:r>
              <a:rPr lang="cs-CZ" dirty="0" err="1" smtClean="0"/>
              <a:t>Ergebnisse</a:t>
            </a:r>
            <a:r>
              <a:rPr lang="cs-CZ" dirty="0" smtClean="0"/>
              <a:t> der Studie PRIESTER 2000. </a:t>
            </a:r>
            <a:r>
              <a:rPr lang="cs-CZ" dirty="0" err="1" smtClean="0"/>
              <a:t>Ostfildern</a:t>
            </a:r>
            <a:r>
              <a:rPr lang="cs-CZ" dirty="0" smtClean="0"/>
              <a:t> 2001.</a:t>
            </a:r>
          </a:p>
          <a:p>
            <a:r>
              <a:rPr lang="cs-CZ" dirty="0" err="1" smtClean="0"/>
              <a:t>Gautier</a:t>
            </a:r>
            <a:r>
              <a:rPr lang="cs-CZ" dirty="0" smtClean="0"/>
              <a:t>, Mary L. – </a:t>
            </a:r>
            <a:r>
              <a:rPr lang="cs-CZ" dirty="0" err="1" smtClean="0"/>
              <a:t>Perl</a:t>
            </a:r>
            <a:r>
              <a:rPr lang="cs-CZ" dirty="0" smtClean="0"/>
              <a:t>, Paul M. – </a:t>
            </a:r>
            <a:r>
              <a:rPr lang="cs-CZ" dirty="0" err="1" smtClean="0"/>
              <a:t>Fichter</a:t>
            </a:r>
            <a:r>
              <a:rPr lang="cs-CZ" dirty="0" smtClean="0"/>
              <a:t>, </a:t>
            </a:r>
            <a:r>
              <a:rPr lang="cs-CZ" dirty="0" err="1" smtClean="0"/>
              <a:t>Stephen</a:t>
            </a:r>
            <a:r>
              <a:rPr lang="cs-CZ" dirty="0" smtClean="0"/>
              <a:t> J.: Same </a:t>
            </a:r>
            <a:r>
              <a:rPr lang="cs-CZ" dirty="0" err="1" smtClean="0"/>
              <a:t>Call</a:t>
            </a:r>
            <a:r>
              <a:rPr lang="cs-CZ" dirty="0" smtClean="0"/>
              <a:t>, </a:t>
            </a:r>
            <a:r>
              <a:rPr lang="cs-CZ" dirty="0" err="1" smtClean="0"/>
              <a:t>Different</a:t>
            </a:r>
            <a:r>
              <a:rPr lang="cs-CZ" dirty="0" smtClean="0"/>
              <a:t> </a:t>
            </a:r>
            <a:r>
              <a:rPr lang="cs-CZ" dirty="0" err="1" smtClean="0"/>
              <a:t>Men</a:t>
            </a:r>
            <a:r>
              <a:rPr lang="cs-CZ" dirty="0" smtClean="0"/>
              <a:t>: </a:t>
            </a:r>
            <a:r>
              <a:rPr lang="cs-CZ" dirty="0" err="1" smtClean="0"/>
              <a:t>The</a:t>
            </a:r>
            <a:r>
              <a:rPr lang="cs-CZ" dirty="0" smtClean="0"/>
              <a:t> </a:t>
            </a:r>
            <a:r>
              <a:rPr lang="cs-CZ" dirty="0" err="1" smtClean="0"/>
              <a:t>Evolution</a:t>
            </a:r>
            <a:r>
              <a:rPr lang="cs-CZ" dirty="0" smtClean="0"/>
              <a:t> </a:t>
            </a:r>
            <a:r>
              <a:rPr lang="cs-CZ" dirty="0" err="1" smtClean="0"/>
              <a:t>of</a:t>
            </a:r>
            <a:r>
              <a:rPr lang="cs-CZ" dirty="0" smtClean="0"/>
              <a:t> </a:t>
            </a:r>
            <a:r>
              <a:rPr lang="cs-CZ" dirty="0" err="1" smtClean="0"/>
              <a:t>the</a:t>
            </a:r>
            <a:r>
              <a:rPr lang="cs-CZ" dirty="0" smtClean="0"/>
              <a:t> </a:t>
            </a:r>
            <a:r>
              <a:rPr lang="cs-CZ" dirty="0" err="1" smtClean="0"/>
              <a:t>Priesthood</a:t>
            </a:r>
            <a:r>
              <a:rPr lang="cs-CZ" dirty="0" smtClean="0"/>
              <a:t> </a:t>
            </a:r>
            <a:r>
              <a:rPr lang="cs-CZ" dirty="0" err="1" smtClean="0"/>
              <a:t>since</a:t>
            </a:r>
            <a:r>
              <a:rPr lang="cs-CZ" dirty="0" smtClean="0"/>
              <a:t> </a:t>
            </a:r>
            <a:r>
              <a:rPr lang="cs-CZ" dirty="0" err="1" smtClean="0"/>
              <a:t>Vatican</a:t>
            </a:r>
            <a:r>
              <a:rPr lang="cs-CZ" dirty="0" smtClean="0"/>
              <a:t> II. </a:t>
            </a:r>
            <a:r>
              <a:rPr lang="cs-CZ" dirty="0" err="1" smtClean="0"/>
              <a:t>Collegeville</a:t>
            </a:r>
            <a:r>
              <a:rPr lang="cs-CZ" dirty="0" smtClean="0"/>
              <a:t> 2012.</a:t>
            </a:r>
          </a:p>
          <a:p>
            <a:r>
              <a:rPr lang="cs-CZ" dirty="0" err="1" smtClean="0"/>
              <a:t>Cozzens</a:t>
            </a:r>
            <a:r>
              <a:rPr lang="cs-CZ" dirty="0" smtClean="0"/>
              <a:t>, Donald Bernard: Měnící se tvář kněžství. Reflexe nad krizí kněžské duše. Praha 2003.</a:t>
            </a:r>
          </a:p>
          <a:p>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363272" cy="1066130"/>
          </a:xfrm>
        </p:spPr>
        <p:txBody>
          <a:bodyPr>
            <a:noAutofit/>
          </a:bodyPr>
          <a:lstStyle/>
          <a:p>
            <a:r>
              <a:rPr lang="cs-CZ" sz="2800" b="1" dirty="0" smtClean="0">
                <a:latin typeface="+mn-lt"/>
                <a:ea typeface="Batang" pitchFamily="18" charset="-127"/>
                <a:cs typeface="Times New Roman" pitchFamily="18" charset="0"/>
              </a:rPr>
              <a:t>Problematika proměny kněžské identity po roce 1948</a:t>
            </a:r>
            <a:endParaRPr lang="cs-CZ" sz="2800" dirty="0">
              <a:latin typeface="+mn-lt"/>
            </a:endParaRPr>
          </a:p>
        </p:txBody>
      </p:sp>
      <p:sp>
        <p:nvSpPr>
          <p:cNvPr id="3" name="Zástupný symbol pro obsah 2"/>
          <p:cNvSpPr>
            <a:spLocks noGrp="1"/>
          </p:cNvSpPr>
          <p:nvPr>
            <p:ph idx="1"/>
          </p:nvPr>
        </p:nvSpPr>
        <p:spPr/>
        <p:txBody>
          <a:bodyPr>
            <a:normAutofit/>
          </a:bodyPr>
          <a:lstStyle/>
          <a:p>
            <a:pPr lvl="0"/>
            <a:r>
              <a:rPr lang="cs-CZ" sz="2800" smtClean="0"/>
              <a:t>stručné </a:t>
            </a:r>
            <a:r>
              <a:rPr lang="cs-CZ" sz="2800" dirty="0"/>
              <a:t>představení výzkumu problematiky kněžské identity</a:t>
            </a:r>
          </a:p>
          <a:p>
            <a:pPr lvl="0"/>
            <a:r>
              <a:rPr lang="cs-CZ" sz="2800" dirty="0"/>
              <a:t>metodologické otázky</a:t>
            </a:r>
          </a:p>
          <a:p>
            <a:pPr lvl="0"/>
            <a:r>
              <a:rPr lang="cs-CZ" sz="2800" dirty="0"/>
              <a:t>základní parametry kněžského života po roce 1948</a:t>
            </a:r>
          </a:p>
          <a:p>
            <a:pPr lvl="0"/>
            <a:r>
              <a:rPr lang="cs-CZ" sz="2800" dirty="0"/>
              <a:t>kněžské generace, skupiny a typy</a:t>
            </a:r>
          </a:p>
          <a:p>
            <a:pPr lvl="0"/>
            <a:r>
              <a:rPr lang="cs-CZ" sz="2800" dirty="0"/>
              <a:t>typ „kněz kolaborant“</a:t>
            </a:r>
          </a:p>
          <a:p>
            <a:pPr lvl="0"/>
            <a:r>
              <a:rPr lang="cs-CZ" sz="2800" dirty="0"/>
              <a:t>typ „kněz skryté církve“ a nové chápání kněžství</a:t>
            </a:r>
          </a:p>
          <a:p>
            <a:pPr lvl="0"/>
            <a:r>
              <a:rPr lang="cs-CZ" sz="2800" dirty="0"/>
              <a:t>existuje </a:t>
            </a:r>
            <a:r>
              <a:rPr lang="cs-CZ" sz="2800" dirty="0" err="1"/>
              <a:t>předkoncilní</a:t>
            </a:r>
            <a:r>
              <a:rPr lang="cs-CZ" sz="2800" dirty="0"/>
              <a:t> a </a:t>
            </a:r>
            <a:r>
              <a:rPr lang="cs-CZ" sz="2800" dirty="0" err="1"/>
              <a:t>pokoncilní</a:t>
            </a:r>
            <a:r>
              <a:rPr lang="cs-CZ" sz="2800" dirty="0"/>
              <a:t> kněz?</a:t>
            </a:r>
          </a:p>
          <a:p>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836712"/>
            <a:ext cx="8229600" cy="5289451"/>
          </a:xfrm>
        </p:spPr>
        <p:txBody>
          <a:bodyPr/>
          <a:lstStyle/>
          <a:p>
            <a:r>
              <a:rPr lang="cs-CZ" sz="2800" b="1" dirty="0"/>
              <a:t>S</a:t>
            </a:r>
            <a:r>
              <a:rPr lang="cs-CZ" sz="2800" b="1" dirty="0" smtClean="0"/>
              <a:t>tručné </a:t>
            </a:r>
            <a:r>
              <a:rPr lang="cs-CZ" sz="2800" b="1" dirty="0"/>
              <a:t>představení výzkumu problematiky kněžské identity</a:t>
            </a:r>
            <a:r>
              <a:rPr lang="cs-CZ" sz="2800" dirty="0"/>
              <a:t> (konec 19. století, 20. století)</a:t>
            </a:r>
          </a:p>
          <a:p>
            <a:endParaRPr lang="cs-CZ" sz="2600" dirty="0" smtClean="0">
              <a:solidFill>
                <a:schemeClr val="tx1"/>
              </a:solidFill>
              <a:latin typeface="Bookman Old Style" pitchFamily="18" charset="0"/>
            </a:endParaRPr>
          </a:p>
          <a:p>
            <a:pPr lvl="1" algn="just">
              <a:buFont typeface="Arial" pitchFamily="34" charset="0"/>
              <a:buChar char="•"/>
              <a:defRPr/>
            </a:pPr>
            <a:r>
              <a:rPr lang="cs-CZ" sz="2400" dirty="0"/>
              <a:t>Člověk na </a:t>
            </a:r>
            <a:r>
              <a:rPr lang="cs-CZ" sz="2400" dirty="0" smtClean="0"/>
              <a:t>Moravě</a:t>
            </a:r>
          </a:p>
          <a:p>
            <a:pPr lvl="1" algn="just">
              <a:buFont typeface="Arial" pitchFamily="34" charset="0"/>
              <a:buChar char="•"/>
              <a:defRPr/>
            </a:pPr>
            <a:r>
              <a:rPr lang="cs-CZ" sz="2400" dirty="0" smtClean="0"/>
              <a:t>projekt CDK: Problematika </a:t>
            </a:r>
            <a:r>
              <a:rPr lang="cs-CZ" sz="2400" dirty="0"/>
              <a:t>kněžské identity ve 20. století: český a slovenský </a:t>
            </a:r>
            <a:r>
              <a:rPr lang="cs-CZ" sz="2400" dirty="0" smtClean="0"/>
              <a:t>příklad</a:t>
            </a:r>
          </a:p>
          <a:p>
            <a:pPr lvl="1" algn="just">
              <a:buFont typeface="Arial" pitchFamily="34" charset="0"/>
              <a:buChar char="•"/>
              <a:defRPr/>
            </a:pPr>
            <a:r>
              <a:rPr lang="cs-CZ" sz="2400" dirty="0"/>
              <a:t>disertační </a:t>
            </a:r>
            <a:r>
              <a:rPr lang="cs-CZ" sz="2400" dirty="0" smtClean="0"/>
              <a:t>projekt Miroslavy </a:t>
            </a:r>
            <a:r>
              <a:rPr lang="cs-CZ" sz="2400" dirty="0" err="1" smtClean="0"/>
              <a:t>Solárikové</a:t>
            </a:r>
            <a:r>
              <a:rPr lang="cs-CZ" sz="2400" dirty="0" smtClean="0"/>
              <a:t>: oral </a:t>
            </a:r>
            <a:r>
              <a:rPr lang="cs-CZ" sz="2400" dirty="0" err="1" smtClean="0"/>
              <a:t>history</a:t>
            </a:r>
            <a:endParaRPr lang="cs-CZ" sz="2400" dirty="0" smtClean="0"/>
          </a:p>
          <a:p>
            <a:pPr lvl="1" algn="just">
              <a:buFont typeface="Arial" pitchFamily="34" charset="0"/>
              <a:buChar char="•"/>
              <a:defRPr/>
            </a:pPr>
            <a:r>
              <a:rPr lang="cs-CZ" sz="2400" dirty="0" smtClean="0"/>
              <a:t>Proměny </a:t>
            </a:r>
            <a:r>
              <a:rPr lang="cs-CZ" sz="2400" dirty="0"/>
              <a:t>kněžské identity v prostředí českého katolicismu v letech 1890-1938</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Dva důležité kontexty</a:t>
            </a:r>
            <a:endParaRPr lang="cs-CZ" dirty="0"/>
          </a:p>
        </p:txBody>
      </p:sp>
      <p:sp>
        <p:nvSpPr>
          <p:cNvPr id="4" name="Zástupný symbol pro obsah 3"/>
          <p:cNvSpPr>
            <a:spLocks noGrp="1"/>
          </p:cNvSpPr>
          <p:nvPr>
            <p:ph idx="1"/>
          </p:nvPr>
        </p:nvSpPr>
        <p:spPr/>
        <p:txBody>
          <a:bodyPr>
            <a:normAutofit fontScale="92500"/>
          </a:bodyPr>
          <a:lstStyle/>
          <a:p>
            <a:pPr lvl="0"/>
            <a:r>
              <a:rPr lang="cs-CZ" dirty="0"/>
              <a:t>kontext reality komunistického režimu, jehož oficiální ideologií byl dialektický materialismus, marxismus a ateismus, šlo tedy o režim církvi zásadním způsobem nepřátelský, snažící se činnost a působení kněží maximálně omezit</a:t>
            </a:r>
          </a:p>
          <a:p>
            <a:pPr lvl="0"/>
            <a:r>
              <a:rPr lang="cs-CZ" dirty="0"/>
              <a:t>kontext změn v církvi a ve společnosti – snaha hledat nové formy vztahu církve a moderní společnosti – výzva idejí II. vatikánského koncilu</a:t>
            </a:r>
          </a:p>
          <a:p>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764704"/>
            <a:ext cx="8229600" cy="652934"/>
          </a:xfrm>
        </p:spPr>
        <p:txBody>
          <a:bodyPr>
            <a:noAutofit/>
          </a:bodyPr>
          <a:lstStyle/>
          <a:p>
            <a:pPr lvl="0"/>
            <a:r>
              <a:rPr lang="cs-CZ" sz="3600" dirty="0" smtClean="0"/>
              <a:t>Základní </a:t>
            </a:r>
            <a:r>
              <a:rPr lang="cs-CZ" sz="3600" dirty="0"/>
              <a:t>parametry kněžského života </a:t>
            </a:r>
            <a:r>
              <a:rPr lang="cs-CZ" sz="3600" dirty="0" smtClean="0"/>
              <a:t/>
            </a:r>
            <a:br>
              <a:rPr lang="cs-CZ" sz="3600" dirty="0" smtClean="0"/>
            </a:br>
            <a:r>
              <a:rPr lang="cs-CZ" sz="3600" dirty="0" smtClean="0"/>
              <a:t>po </a:t>
            </a:r>
            <a:r>
              <a:rPr lang="cs-CZ" sz="3600" dirty="0"/>
              <a:t>roce 1948</a:t>
            </a:r>
            <a:br>
              <a:rPr lang="cs-CZ" sz="3600" dirty="0"/>
            </a:br>
            <a:endParaRPr lang="cs-CZ" sz="3600" dirty="0"/>
          </a:p>
        </p:txBody>
      </p:sp>
      <p:sp>
        <p:nvSpPr>
          <p:cNvPr id="3" name="Zástupný symbol pro obsah 2"/>
          <p:cNvSpPr>
            <a:spLocks noGrp="1"/>
          </p:cNvSpPr>
          <p:nvPr>
            <p:ph idx="1"/>
          </p:nvPr>
        </p:nvSpPr>
        <p:spPr/>
        <p:txBody>
          <a:bodyPr>
            <a:normAutofit fontScale="85000" lnSpcReduction="20000"/>
          </a:bodyPr>
          <a:lstStyle/>
          <a:p>
            <a:pPr lvl="0">
              <a:buNone/>
            </a:pPr>
            <a:r>
              <a:rPr lang="cs-CZ" b="1" dirty="0"/>
              <a:t>počty bohoslovců</a:t>
            </a:r>
            <a:r>
              <a:rPr lang="cs-CZ" dirty="0"/>
              <a:t>:</a:t>
            </a:r>
          </a:p>
          <a:p>
            <a:r>
              <a:rPr lang="cs-CZ" dirty="0"/>
              <a:t>1948 – 777</a:t>
            </a:r>
          </a:p>
          <a:p>
            <a:r>
              <a:rPr lang="cs-CZ" b="1" dirty="0"/>
              <a:t>1950 – 138</a:t>
            </a:r>
            <a:endParaRPr lang="cs-CZ" dirty="0"/>
          </a:p>
          <a:p>
            <a:r>
              <a:rPr lang="cs-CZ" b="1" dirty="0"/>
              <a:t>1964 – 63</a:t>
            </a:r>
            <a:endParaRPr lang="cs-CZ" dirty="0"/>
          </a:p>
          <a:p>
            <a:r>
              <a:rPr lang="cs-CZ" dirty="0"/>
              <a:t>1967 – 115</a:t>
            </a:r>
          </a:p>
          <a:p>
            <a:r>
              <a:rPr lang="cs-CZ" dirty="0"/>
              <a:t>1968 – 262</a:t>
            </a:r>
          </a:p>
          <a:p>
            <a:r>
              <a:rPr lang="cs-CZ" dirty="0"/>
              <a:t>1969 – 269</a:t>
            </a:r>
          </a:p>
          <a:p>
            <a:r>
              <a:rPr lang="cs-CZ" dirty="0"/>
              <a:t>1976 – 111</a:t>
            </a:r>
          </a:p>
          <a:p>
            <a:r>
              <a:rPr lang="cs-CZ" dirty="0"/>
              <a:t>1983 – 162</a:t>
            </a:r>
          </a:p>
          <a:p>
            <a:pPr>
              <a:buNone/>
            </a:pPr>
            <a:r>
              <a:rPr lang="cs-CZ" dirty="0" smtClean="0"/>
              <a:t>	</a:t>
            </a:r>
            <a:r>
              <a:rPr lang="cs-CZ" sz="1900" b="1" dirty="0" smtClean="0"/>
              <a:t>Převzato z: Balík, Stanislav – Hanuš, Jiří: Katolická církev v Československu 1945-1989. Brno 2013, s. 113.</a:t>
            </a:r>
            <a:endParaRPr lang="cs-CZ" b="1" dirty="0" smtClean="0"/>
          </a:p>
          <a:p>
            <a:pPr>
              <a:buNone/>
            </a:pP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20688"/>
            <a:ext cx="8229600" cy="796950"/>
          </a:xfrm>
        </p:spPr>
        <p:txBody>
          <a:bodyPr>
            <a:normAutofit fontScale="90000"/>
          </a:bodyPr>
          <a:lstStyle/>
          <a:p>
            <a:r>
              <a:rPr lang="cs-CZ" dirty="0" smtClean="0"/>
              <a:t>Základní parametry kněžského života </a:t>
            </a:r>
            <a:br>
              <a:rPr lang="cs-CZ" dirty="0" smtClean="0"/>
            </a:br>
            <a:r>
              <a:rPr lang="cs-CZ" dirty="0" smtClean="0"/>
              <a:t>po roce 1948</a:t>
            </a:r>
            <a:br>
              <a:rPr lang="cs-CZ" dirty="0" smtClean="0"/>
            </a:br>
            <a:endParaRPr lang="cs-CZ" dirty="0"/>
          </a:p>
        </p:txBody>
      </p:sp>
      <p:sp>
        <p:nvSpPr>
          <p:cNvPr id="3" name="Zástupný symbol pro obsah 2"/>
          <p:cNvSpPr>
            <a:spLocks noGrp="1"/>
          </p:cNvSpPr>
          <p:nvPr>
            <p:ph idx="1"/>
          </p:nvPr>
        </p:nvSpPr>
        <p:spPr/>
        <p:txBody>
          <a:bodyPr>
            <a:normAutofit fontScale="70000" lnSpcReduction="20000"/>
          </a:bodyPr>
          <a:lstStyle/>
          <a:p>
            <a:pPr lvl="0"/>
            <a:r>
              <a:rPr lang="cs-CZ" dirty="0"/>
              <a:t>celkem v letech 1948 – 1989 vězněno zhruba </a:t>
            </a:r>
            <a:r>
              <a:rPr lang="cs-CZ" b="1" dirty="0"/>
              <a:t>450</a:t>
            </a:r>
            <a:r>
              <a:rPr lang="cs-CZ" dirty="0"/>
              <a:t> diecézních kněží</a:t>
            </a:r>
          </a:p>
          <a:p>
            <a:pPr lvl="0">
              <a:buNone/>
            </a:pPr>
            <a:r>
              <a:rPr lang="cs-CZ" b="1" dirty="0"/>
              <a:t>stárnutí a pokles počtu </a:t>
            </a:r>
            <a:r>
              <a:rPr lang="cs-CZ" b="1" dirty="0" smtClean="0"/>
              <a:t>kněží:</a:t>
            </a:r>
            <a:endParaRPr lang="cs-CZ" b="1" dirty="0"/>
          </a:p>
          <a:p>
            <a:r>
              <a:rPr lang="cs-CZ" b="1" dirty="0"/>
              <a:t>1925 – 5985</a:t>
            </a:r>
          </a:p>
          <a:p>
            <a:r>
              <a:rPr lang="cs-CZ" dirty="0"/>
              <a:t>1937 – 4226</a:t>
            </a:r>
          </a:p>
          <a:p>
            <a:r>
              <a:rPr lang="cs-CZ" dirty="0"/>
              <a:t>1948 – 2934</a:t>
            </a:r>
          </a:p>
          <a:p>
            <a:r>
              <a:rPr lang="cs-CZ" b="1" dirty="0"/>
              <a:t>1955 – 2576</a:t>
            </a:r>
          </a:p>
          <a:p>
            <a:r>
              <a:rPr lang="cs-CZ" dirty="0"/>
              <a:t>1960 – 2321</a:t>
            </a:r>
          </a:p>
          <a:p>
            <a:r>
              <a:rPr lang="cs-CZ" dirty="0"/>
              <a:t>1968 – 1978</a:t>
            </a:r>
          </a:p>
          <a:p>
            <a:r>
              <a:rPr lang="cs-CZ" dirty="0"/>
              <a:t>1980 – 1739</a:t>
            </a:r>
          </a:p>
          <a:p>
            <a:r>
              <a:rPr lang="cs-CZ" b="1" dirty="0"/>
              <a:t>1987 – 1462</a:t>
            </a:r>
          </a:p>
          <a:p>
            <a:pPr>
              <a:buNone/>
            </a:pPr>
            <a:r>
              <a:rPr lang="cs-CZ" b="1" dirty="0" smtClean="0"/>
              <a:t>	</a:t>
            </a:r>
            <a:r>
              <a:rPr lang="cs-CZ" sz="2300" b="1" dirty="0" smtClean="0"/>
              <a:t>Převzato z: Balík, Stanislav – Hanuš, Jiří: Katolická církev v Československu 1945-1989. Brno 2013, s. 122.</a:t>
            </a: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980728"/>
            <a:ext cx="8229600" cy="436910"/>
          </a:xfrm>
        </p:spPr>
        <p:txBody>
          <a:bodyPr>
            <a:normAutofit fontScale="90000"/>
          </a:bodyPr>
          <a:lstStyle/>
          <a:p>
            <a:r>
              <a:rPr lang="cs-CZ" b="1" dirty="0"/>
              <a:t>Kněžské skupiny dle vztahu ke komunistickému režimu</a:t>
            </a:r>
            <a:r>
              <a:rPr lang="cs-CZ" dirty="0"/>
              <a:t/>
            </a:r>
            <a:br>
              <a:rPr lang="cs-CZ" dirty="0"/>
            </a:br>
            <a:endParaRPr lang="cs-CZ" dirty="0"/>
          </a:p>
        </p:txBody>
      </p:sp>
      <p:sp>
        <p:nvSpPr>
          <p:cNvPr id="3" name="Zástupný symbol pro obsah 2"/>
          <p:cNvSpPr>
            <a:spLocks noGrp="1"/>
          </p:cNvSpPr>
          <p:nvPr>
            <p:ph idx="1"/>
          </p:nvPr>
        </p:nvSpPr>
        <p:spPr/>
        <p:txBody>
          <a:bodyPr/>
          <a:lstStyle/>
          <a:p>
            <a:pPr lvl="0"/>
            <a:r>
              <a:rPr lang="cs-CZ" dirty="0"/>
              <a:t>kněží </a:t>
            </a:r>
            <a:r>
              <a:rPr lang="cs-CZ" dirty="0" err="1"/>
              <a:t>muklové</a:t>
            </a:r>
            <a:r>
              <a:rPr lang="cs-CZ" dirty="0"/>
              <a:t>, „</a:t>
            </a:r>
            <a:r>
              <a:rPr lang="cs-CZ" dirty="0" err="1"/>
              <a:t>pétépáci</a:t>
            </a:r>
            <a:r>
              <a:rPr lang="cs-CZ" dirty="0"/>
              <a:t>“, kněží ze skryté </a:t>
            </a:r>
            <a:r>
              <a:rPr lang="cs-CZ" dirty="0" smtClean="0"/>
              <a:t>církve</a:t>
            </a:r>
          </a:p>
          <a:p>
            <a:pPr lvl="0"/>
            <a:r>
              <a:rPr lang="cs-CZ" dirty="0"/>
              <a:t>kněží ze „šedé zóny“ </a:t>
            </a:r>
            <a:endParaRPr lang="cs-CZ" dirty="0" smtClean="0"/>
          </a:p>
          <a:p>
            <a:pPr lvl="0"/>
            <a:r>
              <a:rPr lang="cs-CZ" dirty="0"/>
              <a:t>kněží kolaborující </a:t>
            </a:r>
          </a:p>
          <a:p>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encyklopedie.brna.cz/data/images/0195/img9731.jpg"/>
          <p:cNvPicPr>
            <a:picLocks noChangeAspect="1" noChangeArrowheads="1"/>
          </p:cNvPicPr>
          <p:nvPr/>
        </p:nvPicPr>
        <p:blipFill>
          <a:blip r:embed="rId2" cstate="print"/>
          <a:srcRect/>
          <a:stretch>
            <a:fillRect/>
          </a:stretch>
        </p:blipFill>
        <p:spPr bwMode="auto">
          <a:xfrm>
            <a:off x="319980" y="332656"/>
            <a:ext cx="8572500" cy="6238875"/>
          </a:xfrm>
          <a:prstGeom prst="rect">
            <a:avLst/>
          </a:prstGeom>
          <a:noFill/>
        </p:spPr>
      </p:pic>
      <p:sp>
        <p:nvSpPr>
          <p:cNvPr id="3" name="Obdélník 2"/>
          <p:cNvSpPr/>
          <p:nvPr/>
        </p:nvSpPr>
        <p:spPr>
          <a:xfrm>
            <a:off x="0" y="6597352"/>
            <a:ext cx="5688632" cy="538609"/>
          </a:xfrm>
          <a:prstGeom prst="rect">
            <a:avLst/>
          </a:prstGeom>
        </p:spPr>
        <p:txBody>
          <a:bodyPr wrap="square">
            <a:spAutoFit/>
          </a:bodyPr>
          <a:lstStyle/>
          <a:p>
            <a:r>
              <a:rPr lang="cs-CZ" sz="1100" b="1" dirty="0" smtClean="0"/>
              <a:t>Převzato z</a:t>
            </a:r>
            <a:r>
              <a:rPr lang="cs-CZ" sz="1100" dirty="0" smtClean="0"/>
              <a:t>: </a:t>
            </a:r>
            <a:r>
              <a:rPr lang="cs-CZ" sz="1100" dirty="0" smtClean="0">
                <a:hlinkClick r:id="rId3"/>
              </a:rPr>
              <a:t>http://encyklopedie.</a:t>
            </a:r>
            <a:r>
              <a:rPr lang="cs-CZ" sz="1100" dirty="0" err="1" smtClean="0">
                <a:hlinkClick r:id="rId3"/>
              </a:rPr>
              <a:t>brna.cz</a:t>
            </a:r>
            <a:r>
              <a:rPr lang="cs-CZ" sz="1100" dirty="0" smtClean="0">
                <a:hlinkClick r:id="rId3"/>
              </a:rPr>
              <a:t>/</a:t>
            </a:r>
            <a:r>
              <a:rPr lang="cs-CZ" sz="1100" dirty="0" err="1" smtClean="0">
                <a:hlinkClick r:id="rId3"/>
              </a:rPr>
              <a:t>home</a:t>
            </a:r>
            <a:r>
              <a:rPr lang="cs-CZ" sz="1100" dirty="0" smtClean="0">
                <a:hlinkClick r:id="rId3"/>
              </a:rPr>
              <a:t>-</a:t>
            </a:r>
            <a:r>
              <a:rPr lang="cs-CZ" sz="1100" dirty="0" err="1" smtClean="0">
                <a:hlinkClick r:id="rId3"/>
              </a:rPr>
              <a:t>mmb</a:t>
            </a:r>
            <a:r>
              <a:rPr lang="cs-CZ" sz="1100" dirty="0" smtClean="0">
                <a:hlinkClick r:id="rId3"/>
              </a:rPr>
              <a:t>/?</a:t>
            </a:r>
            <a:r>
              <a:rPr lang="cs-CZ" sz="1100" dirty="0" err="1" smtClean="0">
                <a:hlinkClick r:id="rId3"/>
              </a:rPr>
              <a:t>acc</a:t>
            </a:r>
            <a:r>
              <a:rPr lang="cs-CZ" sz="1100" dirty="0" smtClean="0">
                <a:hlinkClick r:id="rId3"/>
              </a:rPr>
              <a:t>=</a:t>
            </a:r>
            <a:r>
              <a:rPr lang="cs-CZ" sz="1100" dirty="0" err="1" smtClean="0">
                <a:hlinkClick r:id="rId3"/>
              </a:rPr>
              <a:t>preview</a:t>
            </a:r>
            <a:r>
              <a:rPr lang="cs-CZ" sz="1100" dirty="0" smtClean="0">
                <a:hlinkClick r:id="rId3"/>
              </a:rPr>
              <a:t>&amp;image=9731</a:t>
            </a:r>
            <a:endParaRPr lang="cs-CZ" sz="1100" dirty="0" smtClean="0"/>
          </a:p>
          <a:p>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upload.wikimedia.org/wikipedia/commons/thumb/4/4a/Bundesarchiv_Bild_183-58823-0005,_Dresden,_9._CDU-Parteitag,_2.Tag,_Plojhar_crop.jpg/179px-Bundesarchiv_Bild_183-58823-0005,_Dresden,_9._CDU-Parteitag,_2.Tag,_Plojhar_crop.jpg"/>
          <p:cNvPicPr>
            <a:picLocks noChangeAspect="1" noChangeArrowheads="1"/>
          </p:cNvPicPr>
          <p:nvPr/>
        </p:nvPicPr>
        <p:blipFill>
          <a:blip r:embed="rId2" cstate="print"/>
          <a:srcRect/>
          <a:stretch>
            <a:fillRect/>
          </a:stretch>
        </p:blipFill>
        <p:spPr bwMode="auto">
          <a:xfrm>
            <a:off x="6012160" y="1556792"/>
            <a:ext cx="2808312" cy="3906536"/>
          </a:xfrm>
          <a:prstGeom prst="rect">
            <a:avLst/>
          </a:prstGeom>
          <a:noFill/>
        </p:spPr>
      </p:pic>
      <p:pic>
        <p:nvPicPr>
          <p:cNvPr id="23556" name="Picture 4" descr="http://cache2.allpostersimages.com/p/LRG/49/4901/8169G00Z/plakaty/sanders-walter-father-josef-plojhar.jpg"/>
          <p:cNvPicPr>
            <a:picLocks noChangeAspect="1" noChangeArrowheads="1"/>
          </p:cNvPicPr>
          <p:nvPr/>
        </p:nvPicPr>
        <p:blipFill>
          <a:blip r:embed="rId3" cstate="print"/>
          <a:srcRect/>
          <a:stretch>
            <a:fillRect/>
          </a:stretch>
        </p:blipFill>
        <p:spPr bwMode="auto">
          <a:xfrm>
            <a:off x="251520" y="870942"/>
            <a:ext cx="3706224" cy="4934322"/>
          </a:xfrm>
          <a:prstGeom prst="rect">
            <a:avLst/>
          </a:prstGeom>
          <a:noFill/>
        </p:spPr>
      </p:pic>
      <p:pic>
        <p:nvPicPr>
          <p:cNvPr id="23558" name="Picture 6" descr="http://img.radio.cz/pictures/cirkev/plojhar_josef.jpg"/>
          <p:cNvPicPr>
            <a:picLocks noChangeAspect="1" noChangeArrowheads="1"/>
          </p:cNvPicPr>
          <p:nvPr/>
        </p:nvPicPr>
        <p:blipFill>
          <a:blip r:embed="rId4" cstate="print"/>
          <a:srcRect/>
          <a:stretch>
            <a:fillRect/>
          </a:stretch>
        </p:blipFill>
        <p:spPr bwMode="auto">
          <a:xfrm>
            <a:off x="4261470" y="2420888"/>
            <a:ext cx="1390650" cy="2066925"/>
          </a:xfrm>
          <a:prstGeom prst="rect">
            <a:avLst/>
          </a:prstGeom>
          <a:noFill/>
        </p:spPr>
      </p:pic>
      <p:sp>
        <p:nvSpPr>
          <p:cNvPr id="5" name="Obdélník 4"/>
          <p:cNvSpPr/>
          <p:nvPr/>
        </p:nvSpPr>
        <p:spPr>
          <a:xfrm>
            <a:off x="323528" y="6165304"/>
            <a:ext cx="7050328" cy="1323439"/>
          </a:xfrm>
          <a:prstGeom prst="rect">
            <a:avLst/>
          </a:prstGeom>
        </p:spPr>
        <p:txBody>
          <a:bodyPr wrap="none">
            <a:spAutoFit/>
          </a:bodyPr>
          <a:lstStyle/>
          <a:p>
            <a:r>
              <a:rPr lang="cs-CZ" sz="1100" b="1" dirty="0" smtClean="0"/>
              <a:t>Převzato z:</a:t>
            </a:r>
            <a:r>
              <a:rPr lang="cs-CZ" sz="1100" dirty="0" smtClean="0"/>
              <a:t> </a:t>
            </a:r>
            <a:r>
              <a:rPr lang="cs-CZ" sz="1100" dirty="0" smtClean="0">
                <a:hlinkClick r:id="rId5"/>
              </a:rPr>
              <a:t>http://cs.wikipedia.org/wiki/Josef_Plojhar</a:t>
            </a:r>
            <a:r>
              <a:rPr lang="cs-CZ" sz="1100" dirty="0" smtClean="0"/>
              <a:t>,</a:t>
            </a:r>
          </a:p>
          <a:p>
            <a:r>
              <a:rPr lang="cs-CZ" sz="1100" dirty="0" smtClean="0">
                <a:hlinkClick r:id="rId6"/>
              </a:rPr>
              <a:t>http://www.</a:t>
            </a:r>
            <a:r>
              <a:rPr lang="cs-CZ" sz="1100" dirty="0" err="1" smtClean="0">
                <a:hlinkClick r:id="rId6"/>
              </a:rPr>
              <a:t>radio.cz</a:t>
            </a:r>
            <a:r>
              <a:rPr lang="cs-CZ" sz="1100" dirty="0" smtClean="0">
                <a:hlinkClick r:id="rId6"/>
              </a:rPr>
              <a:t>/fr/</a:t>
            </a:r>
            <a:r>
              <a:rPr lang="cs-CZ" sz="1100" dirty="0" err="1" smtClean="0">
                <a:hlinkClick r:id="rId6"/>
              </a:rPr>
              <a:t>rubrique</a:t>
            </a:r>
            <a:r>
              <a:rPr lang="cs-CZ" sz="1100" dirty="0" smtClean="0">
                <a:hlinkClick r:id="rId6"/>
              </a:rPr>
              <a:t>/</a:t>
            </a:r>
            <a:r>
              <a:rPr lang="cs-CZ" sz="1100" dirty="0" err="1" smtClean="0">
                <a:hlinkClick r:id="rId6"/>
              </a:rPr>
              <a:t>miroir</a:t>
            </a:r>
            <a:r>
              <a:rPr lang="cs-CZ" sz="1100" dirty="0" smtClean="0">
                <a:hlinkClick r:id="rId6"/>
              </a:rPr>
              <a:t>/</a:t>
            </a:r>
            <a:r>
              <a:rPr lang="cs-CZ" sz="1100" dirty="0" err="1" smtClean="0">
                <a:hlinkClick r:id="rId6"/>
              </a:rPr>
              <a:t>le</a:t>
            </a:r>
            <a:r>
              <a:rPr lang="cs-CZ" sz="1100" dirty="0" smtClean="0">
                <a:hlinkClick r:id="rId6"/>
              </a:rPr>
              <a:t>-</a:t>
            </a:r>
            <a:r>
              <a:rPr lang="cs-CZ" sz="1100" dirty="0" err="1" smtClean="0">
                <a:hlinkClick r:id="rId6"/>
              </a:rPr>
              <a:t>sejour</a:t>
            </a:r>
            <a:r>
              <a:rPr lang="cs-CZ" sz="1100" dirty="0" smtClean="0">
                <a:hlinkClick r:id="rId6"/>
              </a:rPr>
              <a:t>-</a:t>
            </a:r>
            <a:r>
              <a:rPr lang="cs-CZ" sz="1100" dirty="0" err="1" smtClean="0">
                <a:hlinkClick r:id="rId6"/>
              </a:rPr>
              <a:t>provisoire</a:t>
            </a:r>
            <a:r>
              <a:rPr lang="cs-CZ" sz="1100" dirty="0" smtClean="0">
                <a:hlinkClick r:id="rId6"/>
              </a:rPr>
              <a:t>-des-</a:t>
            </a:r>
            <a:r>
              <a:rPr lang="cs-CZ" sz="1100" dirty="0" err="1" smtClean="0">
                <a:hlinkClick r:id="rId6"/>
              </a:rPr>
              <a:t>soldats</a:t>
            </a:r>
            <a:r>
              <a:rPr lang="cs-CZ" sz="1100" dirty="0" smtClean="0">
                <a:hlinkClick r:id="rId6"/>
              </a:rPr>
              <a:t>-</a:t>
            </a:r>
            <a:r>
              <a:rPr lang="cs-CZ" sz="1100" dirty="0" err="1" smtClean="0">
                <a:hlinkClick r:id="rId6"/>
              </a:rPr>
              <a:t>sovietiques</a:t>
            </a:r>
            <a:r>
              <a:rPr lang="cs-CZ" sz="1100" dirty="0" smtClean="0">
                <a:hlinkClick r:id="rId6"/>
              </a:rPr>
              <a:t>-</a:t>
            </a:r>
            <a:r>
              <a:rPr lang="cs-CZ" sz="1100" dirty="0" err="1" smtClean="0">
                <a:hlinkClick r:id="rId6"/>
              </a:rPr>
              <a:t>en</a:t>
            </a:r>
            <a:r>
              <a:rPr lang="cs-CZ" sz="1100" dirty="0" smtClean="0">
                <a:hlinkClick r:id="rId6"/>
              </a:rPr>
              <a:t>-</a:t>
            </a:r>
            <a:r>
              <a:rPr lang="cs-CZ" sz="1100" dirty="0" err="1" smtClean="0">
                <a:hlinkClick r:id="rId6"/>
              </a:rPr>
              <a:t>tchecoslovaquie</a:t>
            </a:r>
            <a:r>
              <a:rPr lang="cs-CZ" sz="1100" dirty="0" smtClean="0">
                <a:hlinkClick r:id="rId6"/>
              </a:rPr>
              <a:t>-a-</a:t>
            </a:r>
            <a:r>
              <a:rPr lang="cs-CZ" sz="1100" dirty="0" err="1" smtClean="0">
                <a:hlinkClick r:id="rId6"/>
              </a:rPr>
              <a:t>dure</a:t>
            </a:r>
            <a:r>
              <a:rPr lang="cs-CZ" sz="1100" dirty="0" smtClean="0">
                <a:hlinkClick r:id="rId6"/>
              </a:rPr>
              <a:t>-23-</a:t>
            </a:r>
            <a:r>
              <a:rPr lang="cs-CZ" sz="1100" dirty="0" err="1" smtClean="0">
                <a:hlinkClick r:id="rId6"/>
              </a:rPr>
              <a:t>ans</a:t>
            </a:r>
            <a:r>
              <a:rPr lang="cs-CZ" sz="1100" dirty="0" smtClean="0"/>
              <a:t>,</a:t>
            </a:r>
          </a:p>
          <a:p>
            <a:r>
              <a:rPr lang="cs-CZ" sz="1100" dirty="0" smtClean="0">
                <a:hlinkClick r:id="rId7"/>
              </a:rPr>
              <a:t>http://www.</a:t>
            </a:r>
            <a:r>
              <a:rPr lang="cs-CZ" sz="1100" dirty="0" err="1" smtClean="0">
                <a:hlinkClick r:id="rId7"/>
              </a:rPr>
              <a:t>allposters.cz</a:t>
            </a:r>
            <a:r>
              <a:rPr lang="cs-CZ" sz="1100" dirty="0" smtClean="0">
                <a:hlinkClick r:id="rId7"/>
              </a:rPr>
              <a:t>/-</a:t>
            </a:r>
            <a:r>
              <a:rPr lang="cs-CZ" sz="1100" dirty="0" err="1" smtClean="0">
                <a:hlinkClick r:id="rId7"/>
              </a:rPr>
              <a:t>sp</a:t>
            </a:r>
            <a:r>
              <a:rPr lang="cs-CZ" sz="1100" dirty="0" smtClean="0">
                <a:hlinkClick r:id="rId7"/>
              </a:rPr>
              <a:t>/</a:t>
            </a:r>
            <a:r>
              <a:rPr lang="cs-CZ" sz="1100" dirty="0" err="1" smtClean="0">
                <a:hlinkClick r:id="rId7"/>
              </a:rPr>
              <a:t>Father</a:t>
            </a:r>
            <a:r>
              <a:rPr lang="cs-CZ" sz="1100" dirty="0" smtClean="0">
                <a:hlinkClick r:id="rId7"/>
              </a:rPr>
              <a:t>-</a:t>
            </a:r>
            <a:r>
              <a:rPr lang="cs-CZ" sz="1100" dirty="0" err="1" smtClean="0">
                <a:hlinkClick r:id="rId7"/>
              </a:rPr>
              <a:t>Josef</a:t>
            </a:r>
            <a:r>
              <a:rPr lang="cs-CZ" sz="1100" dirty="0" smtClean="0">
                <a:hlinkClick r:id="rId7"/>
              </a:rPr>
              <a:t>-</a:t>
            </a:r>
            <a:r>
              <a:rPr lang="cs-CZ" sz="1100" dirty="0" err="1" smtClean="0">
                <a:hlinkClick r:id="rId7"/>
              </a:rPr>
              <a:t>Plojhar</a:t>
            </a:r>
            <a:r>
              <a:rPr lang="cs-CZ" sz="1100" dirty="0" smtClean="0">
                <a:hlinkClick r:id="rId7"/>
              </a:rPr>
              <a:t>-</a:t>
            </a:r>
            <a:r>
              <a:rPr lang="cs-CZ" sz="1100" dirty="0" err="1" smtClean="0">
                <a:hlinkClick r:id="rId7"/>
              </a:rPr>
              <a:t>Plakaty</a:t>
            </a:r>
            <a:r>
              <a:rPr lang="cs-CZ" sz="1100" dirty="0" smtClean="0">
                <a:hlinkClick r:id="rId7"/>
              </a:rPr>
              <a:t>_i7134406_.</a:t>
            </a:r>
            <a:r>
              <a:rPr lang="cs-CZ" sz="1100" dirty="0" err="1" smtClean="0">
                <a:hlinkClick r:id="rId7"/>
              </a:rPr>
              <a:t>htm</a:t>
            </a:r>
            <a:endParaRPr lang="cs-CZ" sz="1100" dirty="0" smtClean="0"/>
          </a:p>
          <a:p>
            <a:endParaRPr lang="cs-CZ" sz="1100" dirty="0" smtClean="0"/>
          </a:p>
          <a:p>
            <a:endParaRPr lang="cs-CZ" dirty="0" smtClean="0"/>
          </a:p>
          <a:p>
            <a:r>
              <a:rPr lang="cs-CZ" dirty="0" smtClean="0"/>
              <a:t>	   </a:t>
            </a:r>
            <a:endParaRPr lang="cs-CZ"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TotalTime>
  <Words>400</Words>
  <Application>Microsoft Office PowerPoint</Application>
  <PresentationFormat>Předvádění na obrazovce (4:3)</PresentationFormat>
  <Paragraphs>90</Paragraphs>
  <Slides>18</Slides>
  <Notes>0</Notes>
  <HiddenSlides>0</HiddenSlides>
  <MMClips>0</MMClips>
  <ScaleCrop>false</ScaleCrop>
  <HeadingPairs>
    <vt:vector size="4" baseType="variant">
      <vt:variant>
        <vt:lpstr>Motiv</vt:lpstr>
      </vt:variant>
      <vt:variant>
        <vt:i4>1</vt:i4>
      </vt:variant>
      <vt:variant>
        <vt:lpstr>Nadpisy snímků</vt:lpstr>
      </vt:variant>
      <vt:variant>
        <vt:i4>18</vt:i4>
      </vt:variant>
    </vt:vector>
  </HeadingPairs>
  <TitlesOfParts>
    <vt:vector size="19" baseType="lpstr">
      <vt:lpstr>Motiv sady Office</vt:lpstr>
      <vt:lpstr>Proměny kněžské identity po roce 1948</vt:lpstr>
      <vt:lpstr>Problematika proměny kněžské identity po roce 1948</vt:lpstr>
      <vt:lpstr>Prezentace aplikace PowerPoint</vt:lpstr>
      <vt:lpstr>Dva důležité kontexty</vt:lpstr>
      <vt:lpstr>Základní parametry kněžského života  po roce 1948 </vt:lpstr>
      <vt:lpstr>Základní parametry kněžského života  po roce 1948 </vt:lpstr>
      <vt:lpstr>Kněžské skupiny dle vztahu ke komunistickému režimu </vt:lpstr>
      <vt:lpstr>Prezentace aplikace PowerPoint</vt:lpstr>
      <vt:lpstr>Prezentace aplikace PowerPoint</vt:lpstr>
      <vt:lpstr>Kněz „kolaborant“  Příklad Josefa Plojhara </vt:lpstr>
      <vt:lpstr>Typ „kněz skryté církve“ a nové chápání kněžství Příklad Felixe Davídka (1921-1988) a společenství Koinótés </vt:lpstr>
      <vt:lpstr>Typ „kněz skryté církve“ a nové chápání kněžství Příklad Felixe Davídka (1921-1988) a společenství Koinótés</vt:lpstr>
      <vt:lpstr>Typ „kněz skryté církve“ a nové chápání kněžství Příklad Felixe Davídka (1921-1988) a společenství Koinótés</vt:lpstr>
      <vt:lpstr>Existuje předkoncilní a pokoncilní kněz? </vt:lpstr>
      <vt:lpstr>Prezentace aplikace PowerPoint</vt:lpstr>
      <vt:lpstr>Existuje předkoncilní a pokoncilní kněz? </vt:lpstr>
      <vt:lpstr>„Koncilní“ kněží a „koncilní“ obrácení</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Problematika proměny kněžské identity po roce 1948</dc:title>
  <dc:creator>Petr Husák</dc:creator>
  <cp:lastModifiedBy>Petr Malčík</cp:lastModifiedBy>
  <cp:revision>22</cp:revision>
  <dcterms:created xsi:type="dcterms:W3CDTF">2014-04-27T07:07:06Z</dcterms:created>
  <dcterms:modified xsi:type="dcterms:W3CDTF">2014-05-05T06:18:21Z</dcterms:modified>
</cp:coreProperties>
</file>