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5" r:id="rId20"/>
    <p:sldId id="278" r:id="rId21"/>
    <p:sldId id="279" r:id="rId22"/>
    <p:sldId id="280" r:id="rId23"/>
    <p:sldId id="281" r:id="rId24"/>
    <p:sldId id="283" r:id="rId25"/>
    <p:sldId id="284" r:id="rId26"/>
    <p:sldId id="286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C151-408A-4D46-83AD-42C5F187ABBE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92544-5218-43BA-BEAB-C974D2DAC1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215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FDE60-0BE9-46BD-93B7-D895CF1B76C7}" type="slidenum">
              <a:rPr lang="cs-CZ"/>
              <a:pPr/>
              <a:t>2</a:t>
            </a:fld>
            <a:endParaRPr lang="cs-CZ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049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F0C7-31E6-448F-AA54-865E942A94B3}" type="slidenum">
              <a:rPr lang="cs-CZ"/>
              <a:pPr/>
              <a:t>11</a:t>
            </a:fld>
            <a:endParaRPr lang="cs-CZ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21651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EC050-E886-4CB8-BED5-660A57B19F61}" type="slidenum">
              <a:rPr lang="cs-CZ"/>
              <a:pPr/>
              <a:t>12</a:t>
            </a:fld>
            <a:endParaRPr lang="cs-CZ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1605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7996F-61BF-4F9B-8485-96C624AA5241}" type="slidenum">
              <a:rPr lang="cs-CZ"/>
              <a:pPr/>
              <a:t>13</a:t>
            </a:fld>
            <a:endParaRPr lang="cs-CZ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82995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876CA-56FE-4908-8607-8188BC5985D4}" type="slidenum">
              <a:rPr lang="cs-CZ"/>
              <a:pPr/>
              <a:t>14</a:t>
            </a:fld>
            <a:endParaRPr lang="cs-CZ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720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AA52E-38F0-4771-93BC-0DED5991CC79}" type="slidenum">
              <a:rPr lang="cs-CZ"/>
              <a:pPr/>
              <a:t>15</a:t>
            </a:fld>
            <a:endParaRPr lang="cs-CZ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4535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60359-0986-41BF-95A8-BE6EF68A53FA}" type="slidenum">
              <a:rPr lang="cs-CZ"/>
              <a:pPr/>
              <a:t>16</a:t>
            </a:fld>
            <a:endParaRPr lang="cs-CZ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52667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AF53C-22A5-4A13-96B2-C0F990975D8B}" type="slidenum">
              <a:rPr lang="cs-CZ"/>
              <a:pPr/>
              <a:t>17</a:t>
            </a:fld>
            <a:endParaRPr 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4990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0CAF9-2337-4AC1-9975-27331781C096}" type="slidenum">
              <a:rPr lang="cs-CZ"/>
              <a:pPr/>
              <a:t>18</a:t>
            </a:fld>
            <a:endParaRPr lang="cs-CZ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5814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3B56F-6AD9-4325-99CE-5D690AFC65D6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974752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34E91-1784-409B-8E34-D60E54DDD4E1}" type="slidenum">
              <a:rPr lang="cs-CZ"/>
              <a:pPr/>
              <a:t>20</a:t>
            </a:fld>
            <a:endParaRPr lang="cs-CZ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4991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C4935-9CC3-4169-8372-AA912C652820}" type="slidenum">
              <a:rPr lang="cs-CZ"/>
              <a:pPr/>
              <a:t>3</a:t>
            </a:fld>
            <a:endParaRPr lang="cs-CZ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473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A8AA3-EF40-4306-AFB5-4FE9F80015E8}" type="slidenum">
              <a:rPr lang="cs-CZ"/>
              <a:pPr/>
              <a:t>21</a:t>
            </a:fld>
            <a:endParaRPr lang="cs-CZ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98372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FCA0E-D29D-4151-A6CE-F82A15330EDF}" type="slidenum">
              <a:rPr lang="cs-CZ"/>
              <a:pPr/>
              <a:t>22</a:t>
            </a:fld>
            <a:endParaRPr lang="cs-CZ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71613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90F51-B1FA-4EB8-96B1-12CBBA097ECF}" type="slidenum">
              <a:rPr lang="cs-CZ"/>
              <a:pPr/>
              <a:t>23</a:t>
            </a:fld>
            <a:endParaRPr lang="cs-CZ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779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431DC-0038-4630-A68C-4AD6B120941D}" type="slidenum">
              <a:rPr lang="cs-CZ"/>
              <a:pPr/>
              <a:t>24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4901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2C079-8B4B-437B-8BB4-77F3E6C73D87}" type="slidenum">
              <a:rPr lang="cs-CZ"/>
              <a:pPr/>
              <a:t>25</a:t>
            </a:fld>
            <a:endParaRPr lang="cs-CZ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1405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589CB-D976-4D97-BBA0-ACB6D4364C37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2635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F69B6-7F24-4D20-B1C9-C0C44D5025A0}" type="slidenum">
              <a:rPr lang="cs-CZ"/>
              <a:pPr/>
              <a:t>4</a:t>
            </a:fld>
            <a:endParaRPr lang="cs-CZ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448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9A3EC-CD28-44F2-9FE9-4DCCD00076CC}" type="slidenum">
              <a:rPr lang="cs-CZ"/>
              <a:pPr/>
              <a:t>5</a:t>
            </a:fld>
            <a:endParaRPr lang="cs-CZ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678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4650A-EB99-4DCD-B0B0-4C3360F23217}" type="slidenum">
              <a:rPr lang="cs-CZ"/>
              <a:pPr/>
              <a:t>6</a:t>
            </a:fld>
            <a:endParaRPr lang="cs-CZ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530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5F4D6-E901-46AE-8E7B-E424BB73875B}" type="slidenum">
              <a:rPr lang="cs-CZ"/>
              <a:pPr/>
              <a:t>7</a:t>
            </a:fld>
            <a:endParaRPr lang="cs-CZ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0709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7B2F9-A2B8-4203-81D5-C59828F0131E}" type="slidenum">
              <a:rPr lang="cs-CZ"/>
              <a:pPr/>
              <a:t>8</a:t>
            </a:fld>
            <a:endParaRPr lang="cs-CZ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864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F976-1001-4D2A-87F2-C83817F8E280}" type="slidenum">
              <a:rPr lang="cs-CZ"/>
              <a:pPr/>
              <a:t>9</a:t>
            </a:fld>
            <a:endParaRPr 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5164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A7D3C-48E7-43FA-B94F-3F72179A5D5F}" type="slidenum">
              <a:rPr lang="cs-CZ"/>
              <a:pPr/>
              <a:t>10</a:t>
            </a:fld>
            <a:endParaRPr lang="cs-CZ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598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81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3179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832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CFB5B90-A065-49B4-AB9B-0AA4AB2B563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326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4E2BFBF-B242-4308-8C2F-56051F0643E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000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AE9F446-69E1-4652-9214-44171AD960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350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30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2361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759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14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532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693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457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558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A0FE-323B-4710-8ADC-4C6E0C02DA92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879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7246" y="0"/>
            <a:ext cx="9144000" cy="2277374"/>
          </a:xfrm>
        </p:spPr>
        <p:txBody>
          <a:bodyPr/>
          <a:lstStyle/>
          <a:p>
            <a:r>
              <a:rPr lang="cs-CZ" dirty="0" smtClean="0">
                <a:solidFill>
                  <a:srgbClr val="2F5597"/>
                </a:solidFill>
              </a:rPr>
              <a:t>Vysoké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nízké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/>
              <a:t>ve vizuální kultuře</a:t>
            </a:r>
            <a:endParaRPr lang="cs-CZ" dirty="0"/>
          </a:p>
        </p:txBody>
      </p:sp>
      <p:pic>
        <p:nvPicPr>
          <p:cNvPr id="5" name="Obrázek 4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8809" y="2423908"/>
            <a:ext cx="5253486" cy="39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1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1052513"/>
            <a:ext cx="47498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Podoby </a:t>
            </a:r>
            <a:r>
              <a:rPr lang="cs-CZ" sz="32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podle Rudolfa Otta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Heilige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Posvátno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), 1917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1089" y="2492376"/>
            <a:ext cx="3673475" cy="3744913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Posvátné umění: klasická čínská malba z období dynastií Tang a </a:t>
            </a:r>
            <a:r>
              <a:rPr lang="cs-CZ" dirty="0" err="1"/>
              <a:t>Sung</a:t>
            </a:r>
            <a:r>
              <a:rPr lang="cs-CZ" dirty="0"/>
              <a:t> (krajinářství a obrazy svatých) </a:t>
            </a:r>
          </a:p>
          <a:p>
            <a:pPr>
              <a:buFontTx/>
              <a:buNone/>
            </a:pPr>
            <a:endParaRPr lang="cs-CZ" dirty="0"/>
          </a:p>
          <a:p>
            <a:pPr>
              <a:buFontTx/>
              <a:buNone/>
            </a:pPr>
            <a:r>
              <a:rPr lang="cs-CZ" sz="2000" i="1" dirty="0" err="1"/>
              <a:t>Shen</a:t>
            </a:r>
            <a:r>
              <a:rPr lang="cs-CZ" sz="2000" i="1" dirty="0"/>
              <a:t> </a:t>
            </a:r>
            <a:r>
              <a:rPr lang="cs-CZ" sz="2000" i="1" dirty="0" err="1"/>
              <a:t>Chou</a:t>
            </a:r>
            <a:r>
              <a:rPr lang="cs-CZ" sz="2000" i="1" dirty="0"/>
              <a:t>, Hora </a:t>
            </a:r>
            <a:r>
              <a:rPr lang="cs-CZ" sz="2000" i="1" dirty="0" err="1"/>
              <a:t>Lu</a:t>
            </a:r>
            <a:r>
              <a:rPr lang="cs-CZ" sz="2000" i="1" dirty="0"/>
              <a:t>, cca 1500</a:t>
            </a:r>
          </a:p>
          <a:p>
            <a:pPr>
              <a:buFontTx/>
              <a:buNone/>
            </a:pPr>
            <a:endParaRPr lang="cs-CZ" sz="2000" i="1" dirty="0"/>
          </a:p>
        </p:txBody>
      </p:sp>
      <p:pic>
        <p:nvPicPr>
          <p:cNvPr id="51206" name="Picture 6" descr="02 Shen Chou ca15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04063" y="333375"/>
            <a:ext cx="3306762" cy="6248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1" y="549275"/>
            <a:ext cx="7561263" cy="1143000"/>
          </a:xfrm>
        </p:spPr>
        <p:txBody>
          <a:bodyPr/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Podoby </a:t>
            </a:r>
            <a:r>
              <a:rPr lang="cs-CZ" sz="32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podle Rudolfa Otta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Heilige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Posvátno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), 1917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2859" y="2317751"/>
            <a:ext cx="3673475" cy="3744912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Posvátné umění: gotika</a:t>
            </a:r>
          </a:p>
          <a:p>
            <a:pPr>
              <a:buFontTx/>
              <a:buNone/>
            </a:pPr>
            <a:r>
              <a:rPr lang="cs-CZ" sz="2400" dirty="0"/>
              <a:t>„Nám, lidem Západu, se jeví nejposvátnějším umění gotiky, a to předně svou vznosností.“ 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r>
              <a:rPr lang="cs-CZ" sz="2000" i="1" dirty="0"/>
              <a:t>Katedrála v </a:t>
            </a:r>
            <a:r>
              <a:rPr lang="cs-CZ" sz="2000" i="1" dirty="0" err="1"/>
              <a:t>Salisbury</a:t>
            </a:r>
            <a:endParaRPr lang="cs-CZ" sz="2000" i="1" dirty="0"/>
          </a:p>
          <a:p>
            <a:pPr>
              <a:buFontTx/>
              <a:buNone/>
            </a:pPr>
            <a:endParaRPr lang="cs-CZ" sz="2000" i="1" dirty="0"/>
          </a:p>
        </p:txBody>
      </p:sp>
      <p:pic>
        <p:nvPicPr>
          <p:cNvPr id="52230" name="Picture 6" descr="03PICT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61076" y="1812245"/>
            <a:ext cx="4006033" cy="457903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478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476250"/>
            <a:ext cx="8205788" cy="1143000"/>
          </a:xfrm>
        </p:spPr>
        <p:txBody>
          <a:bodyPr/>
          <a:lstStyle/>
          <a:p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Mircea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Eliade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i="1" dirty="0">
                <a:solidFill>
                  <a:schemeClr val="accent5">
                    <a:lumMod val="75000"/>
                  </a:schemeClr>
                </a:solidFill>
              </a:rPr>
              <a:t>Posvátné a profánní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(česky 1994)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989138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„Sakrální architektura tedy pouze přejímá a rozvíjí kosmologickou symboliku, která je přítomna již ve struktuře primitivních obydlí.“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i="1" dirty="0"/>
              <a:t>Interiér chrámu </a:t>
            </a:r>
            <a:r>
              <a:rPr lang="cs-CZ" sz="2400" i="1" dirty="0" err="1"/>
              <a:t>Hagia</a:t>
            </a:r>
            <a:r>
              <a:rPr lang="cs-CZ" sz="2400" i="1" dirty="0"/>
              <a:t> </a:t>
            </a:r>
            <a:r>
              <a:rPr lang="cs-CZ" sz="2400" i="1" dirty="0" smtClean="0"/>
              <a:t>Sofia  </a:t>
            </a:r>
            <a:r>
              <a:rPr lang="cs-CZ" sz="2400" i="1" dirty="0"/>
              <a:t>v Cařihradu</a:t>
            </a:r>
          </a:p>
        </p:txBody>
      </p:sp>
      <p:pic>
        <p:nvPicPr>
          <p:cNvPr id="54276" name="Picture 4" descr="06 Hagia_Sof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80101" y="1980881"/>
            <a:ext cx="4761773" cy="427526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08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21743"/>
            <a:ext cx="10205049" cy="2209800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cs-CZ" sz="4000" dirty="0" smtClean="0">
                <a:solidFill>
                  <a:srgbClr val="2F5597"/>
                </a:solidFill>
              </a:rPr>
              <a:t>3. Křižovatka </a:t>
            </a:r>
            <a:r>
              <a:rPr lang="cs-CZ" sz="4000" dirty="0" err="1" smtClean="0">
                <a:solidFill>
                  <a:srgbClr val="2F5597"/>
                </a:solidFill>
              </a:rPr>
              <a:t>avantagard</a:t>
            </a:r>
            <a:r>
              <a:rPr lang="cs-CZ" sz="3600" dirty="0" smtClean="0">
                <a:solidFill>
                  <a:srgbClr val="2F5597"/>
                </a:solidFill>
              </a:rPr>
              <a:t/>
            </a:r>
            <a:br>
              <a:rPr lang="cs-CZ" sz="3600" dirty="0" smtClean="0">
                <a:solidFill>
                  <a:srgbClr val="2F5597"/>
                </a:solidFill>
              </a:rPr>
            </a:br>
            <a:r>
              <a:rPr lang="cs-CZ" sz="2700" dirty="0" smtClean="0"/>
              <a:t>Střetnutí „vysokého umění“ avantgard a kýče přístupného lidovým masám, a proto podporovaného totalitními režimy (</a:t>
            </a:r>
            <a:r>
              <a:rPr lang="cs-CZ" sz="2700" dirty="0" err="1" smtClean="0"/>
              <a:t>Greenberg</a:t>
            </a:r>
            <a:r>
              <a:rPr lang="cs-CZ" sz="2700" dirty="0" smtClean="0"/>
              <a:t>). Zároveň však i moment vnitřní krize, „akademismu avantgard“ (</a:t>
            </a:r>
            <a:r>
              <a:rPr lang="cs-CZ" sz="2700" dirty="0" err="1" smtClean="0"/>
              <a:t>Chalupecký</a:t>
            </a:r>
            <a:r>
              <a:rPr lang="cs-CZ" sz="2700" dirty="0" smtClean="0"/>
              <a:t>).</a:t>
            </a:r>
            <a:br>
              <a:rPr lang="cs-CZ" sz="2700" dirty="0" smtClean="0"/>
            </a:br>
            <a:r>
              <a:rPr lang="cs-CZ" sz="2800" dirty="0" smtClean="0"/>
              <a:t>S</a:t>
            </a:r>
            <a:r>
              <a:rPr lang="cs-CZ" sz="2800" dirty="0" smtClean="0"/>
              <a:t>tudie </a:t>
            </a:r>
            <a:r>
              <a:rPr lang="cs-CZ" sz="2800" dirty="0"/>
              <a:t>Clementa </a:t>
            </a:r>
            <a:r>
              <a:rPr lang="cs-CZ" sz="2800" dirty="0" err="1"/>
              <a:t>Greenberga</a:t>
            </a:r>
            <a:r>
              <a:rPr lang="cs-CZ" sz="2800" dirty="0"/>
              <a:t> </a:t>
            </a:r>
            <a:r>
              <a:rPr lang="cs-CZ" sz="2800" dirty="0" smtClean="0"/>
              <a:t> </a:t>
            </a:r>
            <a:r>
              <a:rPr lang="cs-CZ" sz="2800" i="1" dirty="0" err="1" smtClean="0"/>
              <a:t>Avangarda</a:t>
            </a:r>
            <a:r>
              <a:rPr lang="cs-CZ" sz="2800" i="1" dirty="0" smtClean="0"/>
              <a:t> a kýč </a:t>
            </a:r>
            <a:r>
              <a:rPr lang="cs-CZ" sz="2800" dirty="0" smtClean="0"/>
              <a:t>(1939</a:t>
            </a:r>
            <a:r>
              <a:rPr lang="cs-CZ" sz="2800" dirty="0"/>
              <a:t>)</a:t>
            </a:r>
            <a:br>
              <a:rPr lang="cs-CZ" sz="2800" dirty="0"/>
            </a:br>
            <a:r>
              <a:rPr lang="cs-CZ" sz="2800" dirty="0" smtClean="0"/>
              <a:t>Jindřich </a:t>
            </a:r>
            <a:r>
              <a:rPr lang="cs-CZ" sz="2800" dirty="0" err="1" smtClean="0"/>
              <a:t>Chalupecký</a:t>
            </a:r>
            <a:r>
              <a:rPr lang="cs-CZ" sz="2800" dirty="0" smtClean="0"/>
              <a:t>, </a:t>
            </a:r>
            <a:r>
              <a:rPr lang="cs-CZ" sz="2800" i="1" dirty="0" smtClean="0"/>
              <a:t>Svět, ve kterém žijeme</a:t>
            </a:r>
            <a:r>
              <a:rPr lang="cs-CZ" sz="2800" dirty="0" smtClean="0"/>
              <a:t> (</a:t>
            </a:r>
            <a:r>
              <a:rPr lang="cs-CZ" sz="2800" dirty="0" smtClean="0"/>
              <a:t>1940), základní </a:t>
            </a:r>
            <a:r>
              <a:rPr lang="cs-CZ" sz="2800" dirty="0" smtClean="0"/>
              <a:t>teoretický text Skupiny </a:t>
            </a:r>
            <a:r>
              <a:rPr lang="cs-CZ" sz="2800" dirty="0" smtClean="0"/>
              <a:t>42</a:t>
            </a:r>
            <a:endParaRPr lang="cs-CZ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6196" y="3439423"/>
            <a:ext cx="7589448" cy="2659453"/>
          </a:xfrm>
        </p:spPr>
        <p:txBody>
          <a:bodyPr/>
          <a:lstStyle/>
          <a:p>
            <a:pPr>
              <a:buNone/>
            </a:pPr>
            <a:r>
              <a:rPr lang="cs-CZ" dirty="0"/>
              <a:t>	</a:t>
            </a:r>
            <a:r>
              <a:rPr lang="cs-CZ" sz="2600" dirty="0" smtClean="0"/>
              <a:t>Umění</a:t>
            </a:r>
            <a:r>
              <a:rPr lang="cs-CZ" sz="2600" dirty="0"/>
              <a:t>: „</a:t>
            </a:r>
            <a:r>
              <a:rPr lang="cs-CZ" sz="2600" i="1" dirty="0"/>
              <a:t>objevuje skutečnost… ten svět, ve kterém žijeme, a nás, kteří žijeme. Neboť nejen tématem, ale smyslem a záměrem umění není nic než </a:t>
            </a:r>
            <a:r>
              <a:rPr lang="cs-CZ" sz="2600" i="1" dirty="0" smtClean="0"/>
              <a:t>každodenní</a:t>
            </a:r>
            <a:r>
              <a:rPr lang="cs-CZ" sz="2600" i="1" dirty="0"/>
              <a:t>, úděsné a slavné drama člověka a skutečnosti</a:t>
            </a:r>
            <a:r>
              <a:rPr lang="cs-CZ" sz="2600" i="1" dirty="0" smtClean="0"/>
              <a:t>… Nebude-li </a:t>
            </a:r>
            <a:r>
              <a:rPr lang="cs-CZ" sz="2600" i="1" dirty="0"/>
              <a:t>toho moderní umění schopno, bude zbytečné</a:t>
            </a:r>
            <a:r>
              <a:rPr lang="cs-CZ" sz="2600" i="1" dirty="0" smtClean="0"/>
              <a:t>.</a:t>
            </a:r>
            <a:r>
              <a:rPr lang="cs-CZ" sz="2600" dirty="0" smtClean="0"/>
              <a:t>“ (J. </a:t>
            </a:r>
            <a:r>
              <a:rPr lang="cs-CZ" sz="2600" dirty="0" err="1" smtClean="0"/>
              <a:t>Chalupecký</a:t>
            </a:r>
            <a:r>
              <a:rPr lang="cs-CZ" sz="2600" dirty="0" smtClean="0"/>
              <a:t>, </a:t>
            </a:r>
            <a:r>
              <a:rPr lang="cs-CZ" sz="2600" i="1" dirty="0" smtClean="0"/>
              <a:t>Svět, ve kterém </a:t>
            </a:r>
            <a:r>
              <a:rPr lang="cs-CZ" sz="2600" i="1" dirty="0" smtClean="0"/>
              <a:t>žijeme</a:t>
            </a:r>
            <a:r>
              <a:rPr lang="cs-CZ" sz="2600" dirty="0" smtClean="0"/>
              <a:t>)</a:t>
            </a:r>
            <a:endParaRPr lang="cs-CZ" sz="26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</p:txBody>
      </p:sp>
      <p:pic>
        <p:nvPicPr>
          <p:cNvPr id="7172" name="Picture 4" descr="J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821229" y="3431098"/>
            <a:ext cx="1704975" cy="27352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1526177" y="365125"/>
            <a:ext cx="10515600" cy="1325563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Skupina 42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František Hudeček, Noční chodec,1941</a:t>
            </a:r>
            <a:br>
              <a:rPr lang="cs-CZ" sz="2800" dirty="0"/>
            </a:br>
            <a:r>
              <a:rPr lang="cs-CZ" sz="2800" dirty="0"/>
              <a:t>Kamil Lhoták, Krajina s balónem a továrnou,1939 </a:t>
            </a:r>
          </a:p>
        </p:txBody>
      </p:sp>
      <p:pic>
        <p:nvPicPr>
          <p:cNvPr id="9220" name="Picture 4" descr="Hudeč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10144" y="2046548"/>
            <a:ext cx="3026726" cy="408589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 descr="kraj_balon_tovar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25738" y="2068223"/>
            <a:ext cx="4868091" cy="406422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05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9439" y="2399701"/>
            <a:ext cx="4686358" cy="1143000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accent2"/>
                </a:solidFill>
              </a:rPr>
              <a:t>4. Pop </a:t>
            </a:r>
            <a:r>
              <a:rPr lang="cs-CZ" sz="3200" dirty="0">
                <a:solidFill>
                  <a:schemeClr val="accent2"/>
                </a:solidFill>
              </a:rPr>
              <a:t>art a periferní oblasti</a:t>
            </a:r>
            <a:r>
              <a:rPr lang="cs-CZ" sz="3600" dirty="0">
                <a:solidFill>
                  <a:schemeClr val="accent2"/>
                </a:solidFill>
              </a:rPr>
              <a:t> </a:t>
            </a:r>
            <a:r>
              <a:rPr lang="cs-CZ" sz="3200" dirty="0">
                <a:solidFill>
                  <a:schemeClr val="accent2"/>
                </a:solidFill>
              </a:rPr>
              <a:t>výtvarné kultury</a:t>
            </a:r>
            <a:r>
              <a:rPr lang="cs-CZ" sz="3200" i="1" dirty="0">
                <a:solidFill>
                  <a:schemeClr val="accent2"/>
                </a:solidFill>
              </a:rPr>
              <a:t> </a:t>
            </a:r>
            <a:r>
              <a:rPr lang="cs-CZ" sz="2800" dirty="0">
                <a:solidFill>
                  <a:schemeClr val="accent2"/>
                </a:solidFill>
              </a:rPr>
              <a:t/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 smtClean="0">
                <a:solidFill>
                  <a:schemeClr val="accent2"/>
                </a:solidFill>
              </a:rPr>
              <a:t/>
            </a:r>
            <a:br>
              <a:rPr lang="cs-CZ" sz="2800" dirty="0" smtClean="0">
                <a:solidFill>
                  <a:schemeClr val="accent2"/>
                </a:solidFill>
              </a:rPr>
            </a:br>
            <a:r>
              <a:rPr lang="cs-CZ" sz="2400" dirty="0" smtClean="0"/>
              <a:t>První </a:t>
            </a:r>
            <a:r>
              <a:rPr lang="cs-CZ" sz="2400" dirty="0"/>
              <a:t>dílo pop </a:t>
            </a:r>
            <a:r>
              <a:rPr lang="cs-CZ" sz="2400" dirty="0" err="1"/>
              <a:t>artu</a:t>
            </a:r>
            <a:r>
              <a:rPr lang="cs-CZ" sz="2400" dirty="0"/>
              <a:t>: Richard </a:t>
            </a:r>
            <a:r>
              <a:rPr lang="cs-CZ" sz="2400" dirty="0" err="1"/>
              <a:t>Hamilton</a:t>
            </a:r>
            <a:r>
              <a:rPr lang="cs-CZ" sz="2400" dirty="0"/>
              <a:t>, </a:t>
            </a:r>
            <a:r>
              <a:rPr lang="cs-CZ" sz="2400" i="1" dirty="0"/>
              <a:t>Just </a:t>
            </a:r>
            <a:r>
              <a:rPr lang="cs-CZ" sz="2400" i="1" dirty="0" err="1"/>
              <a:t>What</a:t>
            </a:r>
            <a:r>
              <a:rPr lang="cs-CZ" sz="2400" i="1" dirty="0"/>
              <a:t> </a:t>
            </a:r>
            <a:r>
              <a:rPr lang="cs-CZ" sz="2400" i="1" dirty="0" err="1"/>
              <a:t>Is</a:t>
            </a:r>
            <a:r>
              <a:rPr lang="cs-CZ" sz="2400" i="1" dirty="0"/>
              <a:t> </a:t>
            </a:r>
            <a:r>
              <a:rPr lang="cs-CZ" sz="2400" i="1" dirty="0" err="1"/>
              <a:t>It</a:t>
            </a:r>
            <a:r>
              <a:rPr lang="cs-CZ" sz="2400" i="1" dirty="0"/>
              <a:t> </a:t>
            </a:r>
            <a:r>
              <a:rPr lang="cs-CZ" sz="2400" i="1" dirty="0" err="1"/>
              <a:t>That</a:t>
            </a:r>
            <a:r>
              <a:rPr lang="cs-CZ" sz="2400" i="1" dirty="0"/>
              <a:t> </a:t>
            </a:r>
            <a:r>
              <a:rPr lang="cs-CZ" sz="2400" i="1" dirty="0" err="1"/>
              <a:t>Makes</a:t>
            </a:r>
            <a:r>
              <a:rPr lang="cs-CZ" sz="2400" i="1" dirty="0"/>
              <a:t> </a:t>
            </a:r>
            <a:r>
              <a:rPr lang="cs-CZ" sz="2400" i="1" dirty="0" err="1"/>
              <a:t>Today</a:t>
            </a:r>
            <a:r>
              <a:rPr lang="cs-CZ" sz="2400" i="1" dirty="0"/>
              <a:t>´s </a:t>
            </a:r>
            <a:r>
              <a:rPr lang="cs-CZ" sz="2400" i="1" dirty="0" err="1"/>
              <a:t>Homes</a:t>
            </a:r>
            <a:r>
              <a:rPr lang="cs-CZ" sz="2400" i="1" dirty="0"/>
              <a:t> so </a:t>
            </a:r>
            <a:r>
              <a:rPr lang="cs-CZ" sz="2400" i="1" dirty="0" err="1"/>
              <a:t>Different</a:t>
            </a:r>
            <a:r>
              <a:rPr lang="cs-CZ" sz="2400" i="1" dirty="0"/>
              <a:t>, so </a:t>
            </a:r>
            <a:r>
              <a:rPr lang="cs-CZ" sz="2400" i="1" dirty="0" err="1"/>
              <a:t>Appealing</a:t>
            </a:r>
            <a:r>
              <a:rPr lang="cs-CZ" sz="2400" i="1" dirty="0"/>
              <a:t>?</a:t>
            </a:r>
            <a:r>
              <a:rPr lang="cs-CZ" sz="2400" dirty="0"/>
              <a:t> koláž, </a:t>
            </a:r>
            <a:r>
              <a:rPr lang="cs-CZ" sz="2400" dirty="0" smtClean="0"/>
              <a:t>1956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Dilema výlučnosti avantgard se zdá být vyřešeno: lidové/populární je integrováno do umění, avšak již s před-znamenáním konceptu „preventivního kýče“.</a:t>
            </a:r>
            <a:endParaRPr lang="cs-CZ" sz="2400" dirty="0"/>
          </a:p>
        </p:txBody>
      </p:sp>
      <p:pic>
        <p:nvPicPr>
          <p:cNvPr id="12292" name="Picture 4" descr="hamilton-appeal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33713" y="966157"/>
            <a:ext cx="4586289" cy="488570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58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335" y="4795701"/>
            <a:ext cx="2840990" cy="1143000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accent2"/>
                </a:solidFill>
              </a:rPr>
              <a:t>Britský pop art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 smtClean="0">
                <a:solidFill>
                  <a:schemeClr val="accent2"/>
                </a:solidFill>
              </a:rPr>
              <a:t/>
            </a:r>
            <a:br>
              <a:rPr lang="cs-CZ" sz="2800" dirty="0" smtClean="0">
                <a:solidFill>
                  <a:schemeClr val="accent2"/>
                </a:solidFill>
              </a:rPr>
            </a:br>
            <a:r>
              <a:rPr lang="cs-CZ" sz="2800" dirty="0" smtClean="0"/>
              <a:t>David </a:t>
            </a:r>
            <a:r>
              <a:rPr lang="cs-CZ" sz="2800" dirty="0" err="1"/>
              <a:t>Hockney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Portrét Nicka </a:t>
            </a:r>
            <a:r>
              <a:rPr lang="cs-CZ" sz="2800" dirty="0" err="1"/>
              <a:t>Wildera</a:t>
            </a:r>
            <a:r>
              <a:rPr lang="cs-CZ" sz="2800" dirty="0"/>
              <a:t>, 1966</a:t>
            </a:r>
          </a:p>
        </p:txBody>
      </p:sp>
      <p:pic>
        <p:nvPicPr>
          <p:cNvPr id="14340" name="Picture 4" descr="hockne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1468" y="456983"/>
            <a:ext cx="5935571" cy="599624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74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60350"/>
            <a:ext cx="7772400" cy="1492250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Pop art v USA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Robert </a:t>
            </a:r>
            <a:r>
              <a:rPr lang="cs-CZ" sz="2800" dirty="0" err="1"/>
              <a:t>Rauschenberg</a:t>
            </a:r>
            <a:r>
              <a:rPr lang="cs-CZ" sz="2800" dirty="0"/>
              <a:t>, 1970 </a:t>
            </a:r>
            <a:br>
              <a:rPr lang="cs-CZ" sz="2800" dirty="0"/>
            </a:br>
            <a:r>
              <a:rPr lang="cs-CZ" sz="2800" dirty="0"/>
              <a:t>Roy Liechtenstein, 1963</a:t>
            </a:r>
          </a:p>
        </p:txBody>
      </p:sp>
      <p:pic>
        <p:nvPicPr>
          <p:cNvPr id="16388" name="Picture 4" descr="raus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35189" y="1989138"/>
            <a:ext cx="3513137" cy="4400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 descr="RL_19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24564" y="2060576"/>
            <a:ext cx="428307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12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sz="2800" dirty="0"/>
              <a:t>Andy </a:t>
            </a:r>
            <a:r>
              <a:rPr lang="cs-CZ" sz="2800" dirty="0" err="1"/>
              <a:t>Warhol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err="1"/>
              <a:t>Mick</a:t>
            </a:r>
            <a:r>
              <a:rPr lang="cs-CZ" sz="2800" dirty="0"/>
              <a:t> </a:t>
            </a:r>
            <a:r>
              <a:rPr lang="cs-CZ" sz="2800" dirty="0" err="1"/>
              <a:t>Jagger</a:t>
            </a:r>
            <a:r>
              <a:rPr lang="cs-CZ" sz="2800" dirty="0"/>
              <a:t>, 1975			Marilyn, 1967</a:t>
            </a:r>
          </a:p>
        </p:txBody>
      </p:sp>
      <p:pic>
        <p:nvPicPr>
          <p:cNvPr id="19460" name="Picture 4" descr="warhol_jagge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74825" y="1846263"/>
            <a:ext cx="4033838" cy="39798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 descr="a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0" y="1870076"/>
            <a:ext cx="4032250" cy="3978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77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341438"/>
            <a:ext cx="6337300" cy="1143000"/>
          </a:xfrm>
        </p:spPr>
        <p:txBody>
          <a:bodyPr>
            <a:normAutofit fontScale="90000"/>
          </a:bodyPr>
          <a:lstStyle/>
          <a:p>
            <a:r>
              <a:rPr lang="cs-CZ" altLang="cs-CZ" sz="2800" dirty="0" smtClean="0">
                <a:solidFill>
                  <a:schemeClr val="accent2"/>
                </a:solidFill>
              </a:rPr>
              <a:t>Periferní </a:t>
            </a:r>
            <a:r>
              <a:rPr lang="cs-CZ" altLang="cs-CZ" sz="2800" dirty="0">
                <a:solidFill>
                  <a:schemeClr val="accent2"/>
                </a:solidFill>
              </a:rPr>
              <a:t>oblasti architektury v perspektivě postmodernismu</a:t>
            </a:r>
            <a:br>
              <a:rPr lang="cs-CZ" altLang="cs-CZ" sz="2800" dirty="0">
                <a:solidFill>
                  <a:schemeClr val="accent2"/>
                </a:solidFill>
              </a:rPr>
            </a:br>
            <a:r>
              <a:rPr lang="cs-CZ" altLang="cs-CZ" sz="1000" dirty="0">
                <a:solidFill>
                  <a:schemeClr val="accent2"/>
                </a:solidFill>
              </a:rPr>
              <a:t/>
            </a:r>
            <a:br>
              <a:rPr lang="cs-CZ" altLang="cs-CZ" sz="1000" dirty="0">
                <a:solidFill>
                  <a:schemeClr val="accent2"/>
                </a:solidFill>
              </a:rPr>
            </a:br>
            <a:r>
              <a:rPr lang="cs-CZ" altLang="cs-CZ" sz="2400" dirty="0">
                <a:solidFill>
                  <a:schemeClr val="accent2"/>
                </a:solidFill>
              </a:rPr>
              <a:t>inspirace:</a:t>
            </a:r>
            <a:r>
              <a:rPr lang="cs-CZ" altLang="cs-CZ" sz="1000" dirty="0">
                <a:solidFill>
                  <a:schemeClr val="accent2"/>
                </a:solidFill>
              </a:rPr>
              <a:t/>
            </a:r>
            <a:br>
              <a:rPr lang="cs-CZ" altLang="cs-CZ" sz="1000" dirty="0">
                <a:solidFill>
                  <a:schemeClr val="accent2"/>
                </a:solidFill>
              </a:rPr>
            </a:br>
            <a:r>
              <a:rPr lang="cs-CZ" altLang="cs-CZ" sz="2400" dirty="0">
                <a:solidFill>
                  <a:schemeClr val="accent2"/>
                </a:solidFill>
              </a:rPr>
              <a:t>Robert </a:t>
            </a:r>
            <a:r>
              <a:rPr lang="cs-CZ" altLang="cs-CZ" sz="2400" dirty="0" err="1">
                <a:solidFill>
                  <a:schemeClr val="accent2"/>
                </a:solidFill>
              </a:rPr>
              <a:t>Venturi</a:t>
            </a:r>
            <a:r>
              <a:rPr lang="cs-CZ" altLang="cs-CZ" sz="2400" dirty="0">
                <a:solidFill>
                  <a:schemeClr val="accent2"/>
                </a:solidFill>
              </a:rPr>
              <a:t>, Brent-</a:t>
            </a:r>
            <a:r>
              <a:rPr lang="cs-CZ" altLang="cs-CZ" sz="2400" dirty="0" err="1">
                <a:solidFill>
                  <a:schemeClr val="accent2"/>
                </a:solidFill>
              </a:rPr>
              <a:t>Johnson</a:t>
            </a:r>
            <a:r>
              <a:rPr lang="cs-CZ" altLang="cs-CZ" sz="2400" dirty="0">
                <a:solidFill>
                  <a:schemeClr val="accent2"/>
                </a:solidFill>
              </a:rPr>
              <a:t> House, cca 1966</a:t>
            </a:r>
            <a:r>
              <a:rPr lang="cs-CZ" altLang="cs-CZ" sz="2800" dirty="0">
                <a:solidFill>
                  <a:schemeClr val="accent2"/>
                </a:solidFill>
              </a:rPr>
              <a:t/>
            </a:r>
            <a:br>
              <a:rPr lang="cs-CZ" altLang="cs-CZ" sz="2800" dirty="0">
                <a:solidFill>
                  <a:schemeClr val="accent2"/>
                </a:solidFill>
              </a:rPr>
            </a:br>
            <a:r>
              <a:rPr lang="cs-CZ" altLang="cs-CZ" sz="1000" dirty="0">
                <a:solidFill>
                  <a:schemeClr val="accent2"/>
                </a:solidFill>
              </a:rPr>
              <a:t/>
            </a:r>
            <a:br>
              <a:rPr lang="cs-CZ" altLang="cs-CZ" sz="1000" dirty="0">
                <a:solidFill>
                  <a:schemeClr val="accent2"/>
                </a:solidFill>
              </a:rPr>
            </a:br>
            <a:r>
              <a:rPr lang="cs-CZ" altLang="cs-CZ" sz="2800" dirty="0">
                <a:solidFill>
                  <a:schemeClr val="accent2"/>
                </a:solidFill>
              </a:rPr>
              <a:t> </a:t>
            </a:r>
            <a:r>
              <a:rPr lang="cs-CZ" altLang="cs-CZ" sz="2400" dirty="0">
                <a:solidFill>
                  <a:schemeClr val="accent2"/>
                </a:solidFill>
              </a:rPr>
              <a:t>Herbert J. </a:t>
            </a:r>
            <a:r>
              <a:rPr lang="cs-CZ" altLang="cs-CZ" sz="2400" dirty="0" err="1">
                <a:solidFill>
                  <a:schemeClr val="accent2"/>
                </a:solidFill>
              </a:rPr>
              <a:t>Gans</a:t>
            </a:r>
            <a:r>
              <a:rPr lang="cs-CZ" altLang="cs-CZ" sz="2400" dirty="0">
                <a:solidFill>
                  <a:schemeClr val="accent2"/>
                </a:solidFill>
              </a:rPr>
              <a:t>, studie </a:t>
            </a:r>
            <a:r>
              <a:rPr lang="cs-CZ" altLang="cs-CZ" sz="2400" i="1" dirty="0" err="1">
                <a:solidFill>
                  <a:schemeClr val="accent2"/>
                </a:solidFill>
              </a:rPr>
              <a:t>Levittowners</a:t>
            </a:r>
            <a:r>
              <a:rPr lang="cs-CZ" altLang="cs-CZ" sz="2400" dirty="0">
                <a:solidFill>
                  <a:schemeClr val="accent2"/>
                </a:solidFill>
              </a:rPr>
              <a:t>, 1967: zkoumal život střední třídy na předměstí </a:t>
            </a:r>
            <a:r>
              <a:rPr lang="cs-CZ" altLang="cs-CZ" sz="2400" dirty="0" err="1">
                <a:solidFill>
                  <a:schemeClr val="accent2"/>
                </a:solidFill>
              </a:rPr>
              <a:t>Levittown</a:t>
            </a:r>
            <a:r>
              <a:rPr lang="cs-CZ" altLang="cs-CZ" sz="2400" dirty="0">
                <a:solidFill>
                  <a:schemeClr val="accent2"/>
                </a:solidFill>
              </a:rPr>
              <a:t> (</a:t>
            </a:r>
            <a:r>
              <a:rPr lang="cs-CZ" altLang="cs-CZ" sz="2400" dirty="0" err="1">
                <a:solidFill>
                  <a:schemeClr val="accent2"/>
                </a:solidFill>
              </a:rPr>
              <a:t>Willingboro</a:t>
            </a:r>
            <a:r>
              <a:rPr lang="cs-CZ" altLang="cs-CZ" sz="2400" dirty="0">
                <a:solidFill>
                  <a:schemeClr val="accent2"/>
                </a:solidFill>
              </a:rPr>
              <a:t>, New </a:t>
            </a:r>
            <a:r>
              <a:rPr lang="cs-CZ" altLang="cs-CZ" sz="2400" dirty="0" err="1">
                <a:solidFill>
                  <a:schemeClr val="accent2"/>
                </a:solidFill>
              </a:rPr>
              <a:t>Jersey</a:t>
            </a:r>
            <a:r>
              <a:rPr lang="cs-CZ" altLang="cs-CZ" sz="2400" dirty="0">
                <a:solidFill>
                  <a:schemeClr val="accent2"/>
                </a:solidFill>
              </a:rPr>
              <a:t>) i její architekturu 50. a 60. let /spodní snímky/</a:t>
            </a:r>
          </a:p>
        </p:txBody>
      </p:sp>
      <p:pic>
        <p:nvPicPr>
          <p:cNvPr id="24589" name="Picture 13" descr="Levittown%20aerial%20Route%2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83339" y="3789363"/>
            <a:ext cx="3673475" cy="2768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8" descr="dva56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83564" y="692150"/>
            <a:ext cx="1825625" cy="27368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6" descr="NJ-Pro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8214" y="3789364"/>
            <a:ext cx="3887787" cy="27765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60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57348"/>
            <a:ext cx="4897437" cy="1143000"/>
          </a:xfrm>
        </p:spPr>
        <p:txBody>
          <a:bodyPr/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1. „Vznešené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sublime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Erhabene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199"/>
            <a:ext cx="5080000" cy="4254137"/>
          </a:xfrm>
        </p:spPr>
        <p:txBody>
          <a:bodyPr/>
          <a:lstStyle/>
          <a:p>
            <a:r>
              <a:rPr lang="cs-CZ" sz="2500" dirty="0"/>
              <a:t>to, co je velké, majestátní, co přesahuje všechny hranice</a:t>
            </a:r>
          </a:p>
          <a:p>
            <a:r>
              <a:rPr lang="cs-CZ" sz="2500" dirty="0"/>
              <a:t>vyjádření nekonečna smyslovými prostředky</a:t>
            </a:r>
          </a:p>
          <a:p>
            <a:r>
              <a:rPr lang="cs-CZ" sz="2500" dirty="0"/>
              <a:t>emocionální odezva: úžas, nadšení, úcta</a:t>
            </a:r>
          </a:p>
          <a:p>
            <a:r>
              <a:rPr lang="cs-CZ" sz="2500" dirty="0"/>
              <a:t>Teoretické koncepty: Immanuel Kant, Edmund </a:t>
            </a:r>
            <a:r>
              <a:rPr lang="cs-CZ" sz="2500" dirty="0" err="1"/>
              <a:t>Burke</a:t>
            </a:r>
            <a:r>
              <a:rPr lang="cs-CZ" sz="2500" dirty="0"/>
              <a:t>, Friedrich Schiller</a:t>
            </a:r>
          </a:p>
          <a:p>
            <a:endParaRPr lang="cs-CZ" sz="2400" dirty="0">
              <a:solidFill>
                <a:schemeClr val="accent2"/>
              </a:solidFill>
            </a:endParaRPr>
          </a:p>
        </p:txBody>
      </p:sp>
      <p:pic>
        <p:nvPicPr>
          <p:cNvPr id="58372" name="Picture 4" descr="img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16724" y="532284"/>
            <a:ext cx="3790315" cy="556371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206798" y="6157142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František Bílek, Úžas, 1907</a:t>
            </a:r>
          </a:p>
        </p:txBody>
      </p:sp>
    </p:spTree>
    <p:extLst>
      <p:ext uri="{BB962C8B-B14F-4D97-AF65-F5344CB8AC3E}">
        <p14:creationId xmlns:p14="http://schemas.microsoft.com/office/powerpoint/2010/main" xmlns="" val="47799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1" y="692150"/>
            <a:ext cx="4608513" cy="1143000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Robert </a:t>
            </a:r>
            <a:r>
              <a:rPr lang="cs-CZ" sz="2800" dirty="0" err="1"/>
              <a:t>Venturi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dům a ateliér </a:t>
            </a:r>
            <a:r>
              <a:rPr lang="cs-CZ" sz="2800" dirty="0" err="1"/>
              <a:t>Coxe-Hayden</a:t>
            </a:r>
            <a:r>
              <a:rPr lang="cs-CZ" sz="2800" dirty="0"/>
              <a:t> </a:t>
            </a:r>
            <a:r>
              <a:rPr lang="cs-CZ" sz="2800" dirty="0" err="1"/>
              <a:t>Block</a:t>
            </a:r>
            <a:r>
              <a:rPr lang="cs-CZ" sz="2800" dirty="0"/>
              <a:t> Island, 1980</a:t>
            </a:r>
          </a:p>
        </p:txBody>
      </p:sp>
      <p:pic>
        <p:nvPicPr>
          <p:cNvPr id="35844" name="Picture 4" descr="Robert Ventur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48526" y="333375"/>
            <a:ext cx="2951163" cy="2871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 descr="Venturi buildings Block Is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47851" y="2430464"/>
            <a:ext cx="5110163" cy="3679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0601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Architektura, která zahrne celou realitu </a:t>
            </a:r>
            <a:br>
              <a:rPr lang="cs-CZ" sz="3200">
                <a:solidFill>
                  <a:schemeClr val="accent2"/>
                </a:solidFill>
              </a:rPr>
            </a:br>
            <a:r>
              <a:rPr lang="cs-CZ" sz="3200" i="1">
                <a:solidFill>
                  <a:schemeClr val="accent2"/>
                </a:solidFill>
              </a:rPr>
              <a:t>lidské ekologie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700213"/>
            <a:ext cx="8280400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Programová stať </a:t>
            </a:r>
            <a:r>
              <a:rPr lang="cs-CZ" i="1" dirty="0" err="1"/>
              <a:t>Silent</a:t>
            </a:r>
            <a:r>
              <a:rPr lang="cs-CZ" i="1" dirty="0"/>
              <a:t>-</a:t>
            </a:r>
            <a:r>
              <a:rPr lang="cs-CZ" i="1" dirty="0" err="1"/>
              <a:t>White</a:t>
            </a:r>
            <a:r>
              <a:rPr lang="cs-CZ" i="1" dirty="0"/>
              <a:t>-Majority </a:t>
            </a:r>
            <a:r>
              <a:rPr lang="cs-CZ" i="1" dirty="0" err="1"/>
              <a:t>Architecture</a:t>
            </a:r>
            <a:r>
              <a:rPr lang="cs-CZ" dirty="0"/>
              <a:t> (</a:t>
            </a:r>
            <a:r>
              <a:rPr lang="cs-CZ" i="1" dirty="0"/>
              <a:t>Architektura mlčící bílé většiny</a:t>
            </a:r>
            <a:r>
              <a:rPr lang="cs-CZ" dirty="0"/>
              <a:t>), in: R. </a:t>
            </a:r>
            <a:r>
              <a:rPr lang="cs-CZ" dirty="0" err="1"/>
              <a:t>Venturi</a:t>
            </a:r>
            <a:r>
              <a:rPr lang="cs-CZ" dirty="0"/>
              <a:t>, D. </a:t>
            </a:r>
            <a:r>
              <a:rPr lang="cs-CZ" dirty="0" err="1"/>
              <a:t>Scott</a:t>
            </a:r>
            <a:r>
              <a:rPr lang="cs-CZ" dirty="0"/>
              <a:t> Brown, S. </a:t>
            </a:r>
            <a:r>
              <a:rPr lang="cs-CZ" dirty="0" err="1"/>
              <a:t>Izenour</a:t>
            </a:r>
            <a:r>
              <a:rPr lang="cs-CZ" dirty="0"/>
              <a:t>, </a:t>
            </a:r>
            <a:r>
              <a:rPr lang="cs-CZ" i="1" dirty="0" err="1"/>
              <a:t>Learning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Las Vegas</a:t>
            </a:r>
            <a:r>
              <a:rPr lang="cs-CZ" dirty="0"/>
              <a:t>, 1972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/>
              <a:t>	Motto: Stavět „pro lidi, jací skutečně jsou“, tj. stavět pro střední vrstvy lidí z předměstí (nikoli pro horní střední vrstvu s naoktrojovaným modelem bydlení), stavět s respektem pro přirozený svět tradic, konvencí, a ne pro intelektuálně vykonstruovaný svět, stavět pro svět, v němž panuje estetická a hodnotová různo-</a:t>
            </a:r>
            <a:r>
              <a:rPr lang="cs-CZ" dirty="0" err="1"/>
              <a:t>rodost</a:t>
            </a:r>
            <a:r>
              <a:rPr lang="cs-CZ" dirty="0"/>
              <a:t> (včetně kýče) a ne estetická monokultura.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09908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Anonymní architektura chatařů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Veronika Zapletalová, cyklus Chatařství, 2000-2002</a:t>
            </a:r>
          </a:p>
        </p:txBody>
      </p:sp>
      <p:pic>
        <p:nvPicPr>
          <p:cNvPr id="38916" name="Picture 4" descr="img0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30626" y="1484314"/>
            <a:ext cx="4799013" cy="5184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286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mg0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59376" y="476250"/>
            <a:ext cx="5154613" cy="55260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7" descr="img0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549275"/>
            <a:ext cx="330835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2782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Josef Čapek </a:t>
            </a:r>
            <a:br>
              <a:rPr lang="cs-CZ" sz="3200">
                <a:solidFill>
                  <a:schemeClr val="accent2"/>
                </a:solidFill>
              </a:rPr>
            </a:br>
            <a:r>
              <a:rPr lang="cs-CZ" sz="3200" i="1">
                <a:solidFill>
                  <a:schemeClr val="accent2"/>
                </a:solidFill>
              </a:rPr>
              <a:t>Nejskromnější umění</a:t>
            </a:r>
            <a:r>
              <a:rPr lang="cs-CZ" sz="3200">
                <a:solidFill>
                  <a:schemeClr val="accent2"/>
                </a:solidFill>
              </a:rPr>
              <a:t>, 1920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700213"/>
            <a:ext cx="8135938" cy="44005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zaměřuje se na periferní oblasti výtvarné kultury chápané jako nízké či pokleslé sféry tvorby: malba vývěsních štítů, ilustrace levných dobrodružných knížek, staré fotografie aj.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nejen teoretický koncept, ale také inspirace pro autorovu vlastní tvorbu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Alena </a:t>
            </a:r>
            <a:r>
              <a:rPr lang="cs-CZ" sz="2400" dirty="0" err="1"/>
              <a:t>Pomajzlová</a:t>
            </a:r>
            <a:r>
              <a:rPr lang="cs-CZ" sz="2400" dirty="0"/>
              <a:t> k výstavě </a:t>
            </a:r>
            <a:r>
              <a:rPr lang="cs-CZ" sz="2400" i="1" dirty="0"/>
              <a:t>Nejskromnější umění </a:t>
            </a:r>
            <a:r>
              <a:rPr lang="cs-CZ" sz="2400" dirty="0"/>
              <a:t>(MG Brno, 2004): Orientace na uměleckou „periferii“ -  neškolenou tvorbu, zejména na primitivní kultury, dětský výtvarný projev, tvorbu duševně nemocných - souvisela nejen s hledáním autenticity projevu, kořenů tvorby,  „ztraceného středu“, ale i se širší otázkou vnímání a chápání umění, jeho podstaty. Také s Čapkem  se dostáváme na neprobádaný a podceňovaný okraj, který však dokáže navodit novou citlivost pro vnímání odlišných forem umělecké tvorby než té, s níž je možné se setkat v galeriích a muzeích.  </a:t>
            </a:r>
          </a:p>
        </p:txBody>
      </p:sp>
    </p:spTree>
    <p:extLst>
      <p:ext uri="{BB962C8B-B14F-4D97-AF65-F5344CB8AC3E}">
        <p14:creationId xmlns:p14="http://schemas.microsoft.com/office/powerpoint/2010/main" xmlns="" val="970546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0" name="Rectangle 14"/>
          <p:cNvSpPr>
            <a:spLocks noGrp="1" noChangeArrowheads="1"/>
          </p:cNvSpPr>
          <p:nvPr>
            <p:ph type="title"/>
          </p:nvPr>
        </p:nvSpPr>
        <p:spPr>
          <a:xfrm>
            <a:off x="567919" y="4508365"/>
            <a:ext cx="2541042" cy="1143000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Josef </a:t>
            </a:r>
            <a:r>
              <a:rPr lang="cs-CZ" sz="3200" dirty="0" smtClean="0"/>
              <a:t>Čapek </a:t>
            </a:r>
            <a:r>
              <a:rPr lang="cs-CZ" sz="3200" i="1" dirty="0"/>
              <a:t>Nejskromnější umění</a:t>
            </a:r>
            <a:endParaRPr lang="cs-CZ" sz="3200" dirty="0"/>
          </a:p>
        </p:txBody>
      </p:sp>
      <p:pic>
        <p:nvPicPr>
          <p:cNvPr id="70666" name="Picture 10" descr="DSC_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87634" y="522198"/>
            <a:ext cx="3883299" cy="583905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9" name="Picture 13" descr="DSC_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82728" y="535362"/>
            <a:ext cx="3873545" cy="58228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145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9125" y="365125"/>
            <a:ext cx="10594675" cy="1325563"/>
          </a:xfrm>
        </p:spPr>
        <p:txBody>
          <a:bodyPr/>
          <a:lstStyle/>
          <a:p>
            <a:r>
              <a:rPr lang="cs-CZ" altLang="cs-CZ" sz="3200" dirty="0" err="1">
                <a:solidFill>
                  <a:schemeClr val="accent2"/>
                </a:solidFill>
              </a:rPr>
              <a:t>Roger</a:t>
            </a:r>
            <a:r>
              <a:rPr lang="cs-CZ" altLang="cs-CZ" sz="3200" dirty="0">
                <a:solidFill>
                  <a:schemeClr val="accent2"/>
                </a:solidFill>
              </a:rPr>
              <a:t> </a:t>
            </a:r>
            <a:r>
              <a:rPr lang="cs-CZ" altLang="cs-CZ" sz="3200" dirty="0" err="1">
                <a:solidFill>
                  <a:schemeClr val="accent2"/>
                </a:solidFill>
              </a:rPr>
              <a:t>Scruton</a:t>
            </a:r>
            <a:r>
              <a:rPr lang="cs-CZ" altLang="cs-CZ" sz="3200" dirty="0">
                <a:solidFill>
                  <a:schemeClr val="accent2"/>
                </a:solidFill>
              </a:rPr>
              <a:t> </a:t>
            </a:r>
            <a:br>
              <a:rPr lang="cs-CZ" altLang="cs-CZ" sz="3200" dirty="0">
                <a:solidFill>
                  <a:schemeClr val="accent2"/>
                </a:solidFill>
              </a:rPr>
            </a:br>
            <a:r>
              <a:rPr lang="cs-CZ" altLang="cs-CZ" sz="3200" i="1" dirty="0">
                <a:solidFill>
                  <a:schemeClr val="accent2"/>
                </a:solidFill>
              </a:rPr>
              <a:t>Dnešní snahy o estetično</a:t>
            </a:r>
            <a:r>
              <a:rPr lang="cs-CZ" altLang="cs-CZ" sz="3200" dirty="0">
                <a:solidFill>
                  <a:schemeClr val="accent2"/>
                </a:solidFill>
              </a:rPr>
              <a:t>, in: </a:t>
            </a:r>
            <a:r>
              <a:rPr lang="cs-CZ" altLang="cs-CZ" sz="3200" i="1" dirty="0">
                <a:solidFill>
                  <a:schemeClr val="accent2"/>
                </a:solidFill>
              </a:rPr>
              <a:t>Estetické porozumění</a:t>
            </a:r>
            <a:r>
              <a:rPr lang="cs-CZ" altLang="cs-CZ" sz="3200" dirty="0">
                <a:solidFill>
                  <a:schemeClr val="accent2"/>
                </a:solidFill>
              </a:rPr>
              <a:t>, 1998</a:t>
            </a:r>
            <a:endParaRPr lang="cs-CZ" altLang="cs-CZ" sz="3200" i="1" dirty="0">
              <a:solidFill>
                <a:schemeClr val="accent2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563" y="1816999"/>
            <a:ext cx="5191663" cy="4351338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Postmodernismus v </a:t>
            </a:r>
            <a:r>
              <a:rPr lang="cs-CZ" altLang="cs-CZ" dirty="0" smtClean="0"/>
              <a:t>umění: </a:t>
            </a:r>
            <a:r>
              <a:rPr lang="cs-CZ" altLang="cs-CZ" dirty="0"/>
              <a:t>„</a:t>
            </a:r>
            <a:r>
              <a:rPr lang="cs-CZ" altLang="cs-CZ" dirty="0" err="1" smtClean="0"/>
              <a:t>pre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ventivní</a:t>
            </a:r>
            <a:r>
              <a:rPr lang="cs-CZ" altLang="cs-CZ" dirty="0" smtClean="0"/>
              <a:t> </a:t>
            </a:r>
            <a:r>
              <a:rPr lang="cs-CZ" altLang="cs-CZ" dirty="0"/>
              <a:t>kýč</a:t>
            </a:r>
            <a:r>
              <a:rPr lang="cs-CZ" altLang="cs-CZ" dirty="0" smtClean="0"/>
              <a:t>“ (např. u J. </a:t>
            </a:r>
            <a:r>
              <a:rPr lang="cs-CZ" altLang="cs-CZ" dirty="0" err="1" smtClean="0"/>
              <a:t>Koonse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„</a:t>
            </a:r>
            <a:r>
              <a:rPr lang="cs-CZ" altLang="cs-CZ" i="1" dirty="0"/>
              <a:t>Nejhorší věc je dopustit se kýče mimoděk; daleko lepší je vytvářet kýč záměrně, protože potom už to není vůbec kýč, ale jakási rafinovaná parodie</a:t>
            </a:r>
            <a:r>
              <a:rPr lang="cs-CZ" altLang="cs-CZ" dirty="0"/>
              <a:t>.“</a:t>
            </a:r>
          </a:p>
          <a:p>
            <a:r>
              <a:rPr lang="cs-CZ" altLang="cs-CZ" dirty="0"/>
              <a:t>„</a:t>
            </a:r>
            <a:r>
              <a:rPr lang="cs-CZ" altLang="cs-CZ" i="1" dirty="0"/>
              <a:t>motivem při (…) tvorbě byla fobie z kýče a výsledkem preventivní kýč – </a:t>
            </a:r>
            <a:r>
              <a:rPr lang="cs-CZ" altLang="cs-CZ" i="1" dirty="0" err="1"/>
              <a:t>kýč</a:t>
            </a:r>
            <a:r>
              <a:rPr lang="cs-CZ" altLang="cs-CZ" i="1" dirty="0"/>
              <a:t> nestoudně se vysmívající sám sobě</a:t>
            </a:r>
            <a:r>
              <a:rPr lang="cs-CZ" altLang="cs-CZ" dirty="0"/>
              <a:t>.“</a:t>
            </a:r>
          </a:p>
          <a:p>
            <a:endParaRPr lang="cs-CZ" altLang="cs-CZ" dirty="0">
              <a:solidFill>
                <a:schemeClr val="accent2"/>
              </a:solidFill>
            </a:endParaRPr>
          </a:p>
        </p:txBody>
      </p:sp>
      <p:pic>
        <p:nvPicPr>
          <p:cNvPr id="4" name="Picture 3" descr="jeff-koons slon 19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25269" y="1811547"/>
            <a:ext cx="2939451" cy="4356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Surůvka Teddy Bear 2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35722" y="2027208"/>
            <a:ext cx="2707103" cy="3859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245524" y="5961178"/>
            <a:ext cx="5633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 err="1" smtClean="0">
                <a:solidFill>
                  <a:schemeClr val="accent2"/>
                </a:solidFill>
              </a:rPr>
              <a:t>Jeff</a:t>
            </a:r>
            <a:r>
              <a:rPr lang="cs-CZ" altLang="cs-CZ" dirty="0" smtClean="0">
                <a:solidFill>
                  <a:schemeClr val="accent2"/>
                </a:solidFill>
              </a:rPr>
              <a:t> </a:t>
            </a:r>
            <a:r>
              <a:rPr lang="cs-CZ" altLang="cs-CZ" dirty="0" err="1" smtClean="0">
                <a:solidFill>
                  <a:schemeClr val="accent2"/>
                </a:solidFill>
              </a:rPr>
              <a:t>Koons</a:t>
            </a:r>
            <a:r>
              <a:rPr lang="cs-CZ" altLang="cs-CZ" dirty="0" smtClean="0">
                <a:solidFill>
                  <a:schemeClr val="accent2"/>
                </a:solidFill>
              </a:rPr>
              <a:t>, Slon, </a:t>
            </a:r>
            <a:r>
              <a:rPr lang="cs-CZ" altLang="cs-CZ" dirty="0" smtClean="0">
                <a:solidFill>
                  <a:schemeClr val="accent2"/>
                </a:solidFill>
              </a:rPr>
              <a:t>1995            Jiří </a:t>
            </a:r>
            <a:r>
              <a:rPr lang="cs-CZ" altLang="cs-CZ" dirty="0" err="1" smtClean="0">
                <a:solidFill>
                  <a:schemeClr val="accent2"/>
                </a:solidFill>
              </a:rPr>
              <a:t>Surůvka</a:t>
            </a:r>
            <a:r>
              <a:rPr lang="cs-CZ" altLang="cs-CZ" dirty="0" smtClean="0">
                <a:solidFill>
                  <a:schemeClr val="accent2"/>
                </a:solidFill>
              </a:rPr>
              <a:t>, </a:t>
            </a:r>
            <a:r>
              <a:rPr lang="cs-CZ" altLang="cs-CZ" dirty="0" err="1" smtClean="0">
                <a:solidFill>
                  <a:schemeClr val="accent2"/>
                </a:solidFill>
              </a:rPr>
              <a:t>Teddy</a:t>
            </a:r>
            <a:r>
              <a:rPr lang="cs-CZ" altLang="cs-CZ" dirty="0" smtClean="0">
                <a:solidFill>
                  <a:schemeClr val="accent2"/>
                </a:solidFill>
              </a:rPr>
              <a:t> </a:t>
            </a:r>
            <a:r>
              <a:rPr lang="cs-CZ" altLang="cs-CZ" dirty="0" err="1" smtClean="0">
                <a:solidFill>
                  <a:schemeClr val="accent2"/>
                </a:solidFill>
              </a:rPr>
              <a:t>Bear</a:t>
            </a:r>
            <a:r>
              <a:rPr lang="cs-CZ" altLang="cs-CZ" dirty="0" smtClean="0">
                <a:solidFill>
                  <a:schemeClr val="accent2"/>
                </a:solidFill>
              </a:rPr>
              <a:t>, 2002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8903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„Vznešené“</a:t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u I. Kanta a F.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Vischera</a:t>
            </a: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00214"/>
            <a:ext cx="7772400" cy="4681537"/>
          </a:xfrm>
        </p:spPr>
        <p:txBody>
          <a:bodyPr/>
          <a:lstStyle/>
          <a:p>
            <a:r>
              <a:rPr lang="cs-CZ" dirty="0"/>
              <a:t>Vznešené: otřásající, dojímající, protiklad vůči krásnému</a:t>
            </a:r>
          </a:p>
          <a:p>
            <a:r>
              <a:rPr lang="cs-CZ" dirty="0"/>
              <a:t>Vznešenost přírody: hvězdná oblaka, východ slunce, moře</a:t>
            </a:r>
          </a:p>
          <a:p>
            <a:r>
              <a:rPr lang="cs-CZ" dirty="0"/>
              <a:t>matematická vznešenost prostoru (moře, poušť) / dynamická vznešenost síly (bouře, vichřice), jež může působit ničivě i plodně</a:t>
            </a:r>
          </a:p>
          <a:p>
            <a:r>
              <a:rPr lang="cs-CZ" dirty="0" err="1"/>
              <a:t>Vischer</a:t>
            </a:r>
            <a:r>
              <a:rPr lang="cs-CZ" dirty="0"/>
              <a:t>: vznešenost smyslová (příroda), rozumová (smýšlení, vůle), rozumová v tragickém konfliktu (dějiny)</a:t>
            </a:r>
          </a:p>
          <a:p>
            <a:pPr>
              <a:buFontTx/>
              <a:buNone/>
            </a:pPr>
            <a:endParaRPr lang="cs-CZ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1896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5383" y="5899922"/>
            <a:ext cx="6671356" cy="11430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C. D. Friedrich, Mnich na břehu moře, 1809</a:t>
            </a:r>
          </a:p>
        </p:txBody>
      </p:sp>
      <p:pic>
        <p:nvPicPr>
          <p:cNvPr id="47108" name="Picture 4" descr="01 cd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76640" y="438702"/>
            <a:ext cx="8682354" cy="554753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687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9" y="404813"/>
            <a:ext cx="4929051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chemeClr val="accent5">
                    <a:lumMod val="75000"/>
                  </a:schemeClr>
                </a:solidFill>
              </a:rPr>
              <a:t>Koncept vznešeného 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</a:rPr>
              <a:t>      u </a:t>
            </a:r>
            <a:r>
              <a:rPr lang="cs-CZ" sz="4000" dirty="0">
                <a:solidFill>
                  <a:schemeClr val="accent5">
                    <a:lumMod val="75000"/>
                  </a:schemeClr>
                </a:solidFill>
              </a:rPr>
              <a:t>J. F. </a:t>
            </a:r>
            <a:r>
              <a:rPr lang="cs-CZ" sz="4000" dirty="0" err="1" smtClean="0">
                <a:solidFill>
                  <a:schemeClr val="accent5">
                    <a:lumMod val="75000"/>
                  </a:schemeClr>
                </a:solidFill>
              </a:rPr>
              <a:t>Lyotarda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4000" i="1" dirty="0" smtClean="0">
                <a:solidFill>
                  <a:schemeClr val="accent5">
                    <a:lumMod val="75000"/>
                  </a:schemeClr>
                </a:solidFill>
              </a:rPr>
              <a:t>Putování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cs-CZ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366" y="1621836"/>
            <a:ext cx="5650228" cy="47895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„Cílem </a:t>
            </a:r>
            <a:r>
              <a:rPr lang="cs-CZ" sz="2000" dirty="0" err="1"/>
              <a:t>Newmanova</a:t>
            </a:r>
            <a:r>
              <a:rPr lang="cs-CZ" sz="2000" dirty="0"/>
              <a:t> obrazu není ukázat, že trvání přesahuje vědomí, nýbrž chce být samo událostí. ... </a:t>
            </a:r>
            <a:r>
              <a:rPr lang="cs-CZ" sz="2000" dirty="0" err="1"/>
              <a:t>Newmanův</a:t>
            </a:r>
            <a:r>
              <a:rPr lang="cs-CZ" sz="2000" dirty="0"/>
              <a:t> obraz je anděl. Nic nezvěstuje, je zvěstováním samým.“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„</a:t>
            </a:r>
            <a:r>
              <a:rPr lang="cs-CZ" sz="2000" dirty="0"/>
              <a:t>Má-li </a:t>
            </a:r>
            <a:r>
              <a:rPr lang="cs-CZ" sz="2000" dirty="0" err="1"/>
              <a:t>Newmann</a:t>
            </a:r>
            <a:r>
              <a:rPr lang="cs-CZ" sz="2000" dirty="0"/>
              <a:t> nějaký syžet, pak je jím „okamžité“. Děje se to zde a nyní. To, co se děje (</a:t>
            </a:r>
            <a:r>
              <a:rPr lang="cs-CZ" sz="2000" dirty="0" err="1"/>
              <a:t>quid</a:t>
            </a:r>
            <a:r>
              <a:rPr lang="cs-CZ" sz="2000" dirty="0"/>
              <a:t>), přichází až poté. Začátek je, že to je (</a:t>
            </a:r>
            <a:r>
              <a:rPr lang="cs-CZ" sz="2000" dirty="0" err="1"/>
              <a:t>quod</a:t>
            </a:r>
            <a:r>
              <a:rPr lang="cs-CZ" sz="2000" dirty="0"/>
              <a:t>); svět, to, co je.“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Nesrovnatelnost vznešeného jako vkladu moderního malířství se uskutečňuje, jak to bylo téměř současně formulováno ve spisech Maurice </a:t>
            </a:r>
            <a:r>
              <a:rPr lang="cs-CZ" sz="2000" dirty="0" err="1"/>
              <a:t>Merleau-Pontyho</a:t>
            </a:r>
            <a:r>
              <a:rPr lang="cs-CZ" sz="2000" dirty="0"/>
              <a:t>, Jacquese </a:t>
            </a:r>
            <a:r>
              <a:rPr lang="cs-CZ" sz="2000" dirty="0" err="1"/>
              <a:t>Derridy</a:t>
            </a:r>
            <a:r>
              <a:rPr lang="cs-CZ" sz="2000" dirty="0"/>
              <a:t> a </a:t>
            </a:r>
            <a:r>
              <a:rPr lang="cs-CZ" sz="2000" dirty="0" err="1"/>
              <a:t>Gillese</a:t>
            </a:r>
            <a:r>
              <a:rPr lang="cs-CZ" sz="2000" dirty="0"/>
              <a:t> </a:t>
            </a:r>
            <a:r>
              <a:rPr lang="cs-CZ" sz="2000" dirty="0" err="1"/>
              <a:t>Deleuzeho</a:t>
            </a:r>
            <a:r>
              <a:rPr lang="cs-CZ" sz="2000" dirty="0"/>
              <a:t>, jako experimentální reflexe tím, že viditelné (slyšitelné, </a:t>
            </a:r>
            <a:r>
              <a:rPr lang="cs-CZ" sz="2000" dirty="0" err="1"/>
              <a:t>ukazatelné</a:t>
            </a:r>
            <a:r>
              <a:rPr lang="cs-CZ" sz="2000" dirty="0"/>
              <a:t>) vděčí za to, že je viditelné  zásadní neviditelnosti nebo nepřítomnosti. </a:t>
            </a:r>
          </a:p>
        </p:txBody>
      </p:sp>
      <p:pic>
        <p:nvPicPr>
          <p:cNvPr id="4" name="Picture 4" descr="Dionysius 19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89095" y="291602"/>
            <a:ext cx="4475162" cy="6119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302034" y="5492821"/>
            <a:ext cx="2194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Barnett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Newman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Dyonisius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1949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94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350" y="333375"/>
            <a:ext cx="8115299" cy="1143000"/>
          </a:xfrm>
        </p:spPr>
        <p:txBody>
          <a:bodyPr/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2. Posvátný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prostor a podoby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95596" y="1323976"/>
            <a:ext cx="8062912" cy="1089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„První moderní chrám na světě“</a:t>
            </a:r>
            <a:endParaRPr lang="cs-CZ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/>
              <a:t>Otto Wagner, kostel sv. Leopolda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/>
              <a:t>v psychiatrické léčebně </a:t>
            </a:r>
            <a:r>
              <a:rPr lang="cs-CZ" sz="2400" dirty="0" err="1"/>
              <a:t>Am</a:t>
            </a:r>
            <a:r>
              <a:rPr lang="cs-CZ" sz="2400" dirty="0"/>
              <a:t> </a:t>
            </a:r>
            <a:r>
              <a:rPr lang="cs-CZ" sz="2400" dirty="0" err="1"/>
              <a:t>Steinhof</a:t>
            </a:r>
            <a:r>
              <a:rPr lang="cs-CZ" sz="2400" dirty="0"/>
              <a:t> ve Vídni, 1904-1907</a:t>
            </a:r>
          </a:p>
        </p:txBody>
      </p:sp>
      <p:pic>
        <p:nvPicPr>
          <p:cNvPr id="44036" name="Picture 4" descr="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14457" y="2799493"/>
            <a:ext cx="3116358" cy="372513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Picture 6" descr="Otto_Wagner_Steinhofkirche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64200" y="2799492"/>
            <a:ext cx="4894308" cy="367115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737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909" y="5842545"/>
            <a:ext cx="6866117" cy="11430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Fritz von Uhde, Nechte maličkých přijíti ke mně, 1884</a:t>
            </a:r>
          </a:p>
        </p:txBody>
      </p:sp>
      <p:pic>
        <p:nvPicPr>
          <p:cNvPr id="56324" name="Picture 4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447" y="279596"/>
            <a:ext cx="8005039" cy="566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00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6548" y="6113416"/>
            <a:ext cx="9092519" cy="744583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Desiderius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Peter </a:t>
            </a:r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Lenz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, Pieta, 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</a:rPr>
              <a:t>1894. Chrám sv. Gabriela, Praha-Smíchov</a:t>
            </a: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7348" name="Picture 4" descr="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546" y="176827"/>
            <a:ext cx="9011785" cy="595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27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8" y="313508"/>
            <a:ext cx="10363200" cy="1143000"/>
          </a:xfrm>
        </p:spPr>
        <p:txBody>
          <a:bodyPr/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Podoby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podle Rudolfa Otta </a:t>
            </a:r>
            <a:r>
              <a:rPr lang="cs-CZ" sz="3600" i="1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i="1" dirty="0" err="1">
                <a:solidFill>
                  <a:schemeClr val="accent5">
                    <a:lumMod val="75000"/>
                  </a:schemeClr>
                </a:solidFill>
              </a:rPr>
              <a:t>Heilige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3600" i="1" dirty="0">
                <a:solidFill>
                  <a:schemeClr val="accent5">
                    <a:lumMod val="75000"/>
                  </a:schemeClr>
                </a:solidFill>
              </a:rPr>
              <a:t>Posvátno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), 1917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3548" y="6111876"/>
            <a:ext cx="6624638" cy="511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Vznešenost: Pyramidy a sfinga v Gíze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</p:txBody>
      </p:sp>
      <p:pic>
        <p:nvPicPr>
          <p:cNvPr id="49156" name="Picture 4" descr="01 giz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69376" y="1672047"/>
            <a:ext cx="6253298" cy="43249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87030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698</Words>
  <Application>Microsoft Office PowerPoint</Application>
  <PresentationFormat>Vlastní</PresentationFormat>
  <Paragraphs>89</Paragraphs>
  <Slides>26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Office</vt:lpstr>
      <vt:lpstr>Vysoké a nízké  ve vizuální kultuře</vt:lpstr>
      <vt:lpstr>1. „Vznešené“ (sublime, das Erhabene)</vt:lpstr>
      <vt:lpstr>„Vznešené“ u I. Kanta a F. Th. Vischera</vt:lpstr>
      <vt:lpstr>C. D. Friedrich, Mnich na břehu moře, 1809</vt:lpstr>
      <vt:lpstr>Koncept vznešeného       u J. F. Lyotarda (Putování)</vt:lpstr>
      <vt:lpstr>2. Posvátný prostor a podoby numinózního</vt:lpstr>
      <vt:lpstr>Fritz von Uhde, Nechte maličkých přijíti ke mně, 1884</vt:lpstr>
      <vt:lpstr>Desiderius Peter Lenz, Pieta, 1894. Chrám sv. Gabriela, Praha-Smíchov</vt:lpstr>
      <vt:lpstr>Podoby numinózního podle Rudolfa Otta Das Heilige (Posvátno), 1917</vt:lpstr>
      <vt:lpstr>Podoby numinózního podle Rudolfa Otta Das Heilige (Posvátno), 1917</vt:lpstr>
      <vt:lpstr>Podoby numinózního podle Rudolfa Otta Das Heilige (Posvátno), 1917</vt:lpstr>
      <vt:lpstr>Mircea Eliade Posvátné a profánní (česky 1994)</vt:lpstr>
      <vt:lpstr>3. Křižovatka avantagard Střetnutí „vysokého umění“ avantgard a kýče přístupného lidovým masám, a proto podporovaného totalitními režimy (Greenberg). Zároveň však i moment vnitřní krize, „akademismu avantgard“ (Chalupecký). Studie Clementa Greenberga  Avangarda a kýč (1939) Jindřich Chalupecký, Svět, ve kterém žijeme (1940), základní teoretický text Skupiny 42</vt:lpstr>
      <vt:lpstr>Skupina 42 František Hudeček, Noční chodec,1941 Kamil Lhoták, Krajina s balónem a továrnou,1939 </vt:lpstr>
      <vt:lpstr>4. Pop art a periferní oblasti výtvarné kultury   První dílo pop artu: Richard Hamilton, Just What Is It That Makes Today´s Homes so Different, so Appealing? koláž, 1956  Dilema výlučnosti avantgard se zdá být vyřešeno: lidové/populární je integrováno do umění, avšak již s před-znamenáním konceptu „preventivního kýče“.</vt:lpstr>
      <vt:lpstr>Britský pop art  David Hockney Portrét Nicka Wildera, 1966</vt:lpstr>
      <vt:lpstr>Pop art v USA Robert Rauschenberg, 1970  Roy Liechtenstein, 1963</vt:lpstr>
      <vt:lpstr>Andy Warhol Mick Jagger, 1975   Marilyn, 1967</vt:lpstr>
      <vt:lpstr>Periferní oblasti architektury v perspektivě postmodernismu  inspirace: Robert Venturi, Brent-Johnson House, cca 1966   Herbert J. Gans, studie Levittowners, 1967: zkoumal život střední třídy na předměstí Levittown (Willingboro, New Jersey) i její architekturu 50. a 60. let /spodní snímky/</vt:lpstr>
      <vt:lpstr>Robert Venturi dům a ateliér Coxe-Hayden Block Island, 1980</vt:lpstr>
      <vt:lpstr>Architektura, která zahrne celou realitu  lidské ekologie</vt:lpstr>
      <vt:lpstr>Anonymní architektura chatařů Veronika Zapletalová, cyklus Chatařství, 2000-2002</vt:lpstr>
      <vt:lpstr>Snímek 23</vt:lpstr>
      <vt:lpstr>Josef Čapek  Nejskromnější umění, 1920</vt:lpstr>
      <vt:lpstr>Josef Čapek Nejskromnější umění</vt:lpstr>
      <vt:lpstr>Roger Scruton  Dnešní snahy o estetično, in: Estetické porozumění, 1998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Vznešené a nízké  ve vizuální kultuře</dc:title>
  <dc:creator>Aleš Filip</dc:creator>
  <cp:lastModifiedBy>Aleš</cp:lastModifiedBy>
  <cp:revision>11</cp:revision>
  <dcterms:created xsi:type="dcterms:W3CDTF">2014-04-01T09:38:03Z</dcterms:created>
  <dcterms:modified xsi:type="dcterms:W3CDTF">2014-05-07T22:51:58Z</dcterms:modified>
</cp:coreProperties>
</file>