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4" d="100"/>
          <a:sy n="64" d="100"/>
        </p:scale>
        <p:origin x="-67" y="-2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9376-7861-4184-9C35-914DEB59483A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810A-A88D-4299-9D30-3766DCAC5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05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9376-7861-4184-9C35-914DEB59483A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810A-A88D-4299-9D30-3766DCAC5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070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9376-7861-4184-9C35-914DEB59483A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810A-A88D-4299-9D30-3766DCAC5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40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9376-7861-4184-9C35-914DEB59483A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810A-A88D-4299-9D30-3766DCAC5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513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9376-7861-4184-9C35-914DEB59483A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810A-A88D-4299-9D30-3766DCAC5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94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9376-7861-4184-9C35-914DEB59483A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810A-A88D-4299-9D30-3766DCAC5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85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9376-7861-4184-9C35-914DEB59483A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810A-A88D-4299-9D30-3766DCAC5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196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9376-7861-4184-9C35-914DEB59483A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810A-A88D-4299-9D30-3766DCAC5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77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9376-7861-4184-9C35-914DEB59483A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810A-A88D-4299-9D30-3766DCAC5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7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9376-7861-4184-9C35-914DEB59483A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810A-A88D-4299-9D30-3766DCAC5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165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59376-7861-4184-9C35-914DEB59483A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810A-A88D-4299-9D30-3766DCAC5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48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59376-7861-4184-9C35-914DEB59483A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B810A-A88D-4299-9D30-3766DCAC5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64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-ring.net/?page_id=550" TargetMode="External"/><Relationship Id="rId2" Type="http://schemas.openxmlformats.org/officeDocument/2006/relationships/hyperlink" Target="http://www.bo-ring.net/?page_id=1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ZJIVCZ8H0M0" TargetMode="External"/><Relationship Id="rId5" Type="http://schemas.openxmlformats.org/officeDocument/2006/relationships/hyperlink" Target="http://animal.ffa.vutbr.cz/~qvklimovab/?page=pc1p&amp;menu=2" TargetMode="External"/><Relationship Id="rId4" Type="http://schemas.openxmlformats.org/officeDocument/2006/relationships/hyperlink" Target="http://www.ffa.vutbr.cz/~qvklimovab/index.php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worldmemorytheatre.org/index.htm" TargetMode="External"/><Relationship Id="rId7" Type="http://schemas.openxmlformats.org/officeDocument/2006/relationships/hyperlink" Target="http://www.pinterest.com/pin/343540277795065764/" TargetMode="External"/><Relationship Id="rId2" Type="http://schemas.openxmlformats.org/officeDocument/2006/relationships/hyperlink" Target="http://www.pinterest.com/rbedgar/memory-theatr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n1.zkm.de/zkm/werke/MemoryTheaterVR" TargetMode="External"/><Relationship Id="rId5" Type="http://schemas.openxmlformats.org/officeDocument/2006/relationships/hyperlink" Target="http://vimeo.com/1021130" TargetMode="External"/><Relationship Id="rId4" Type="http://schemas.openxmlformats.org/officeDocument/2006/relationships/hyperlink" Target="http://vimeo.com/3313400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ioweb.cz/index.php?disp=temata&amp;shw=266&amp;lst=11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i="1" dirty="0" smtClean="0"/>
              <a:t>Nástroje interpretace </a:t>
            </a:r>
            <a:r>
              <a:rPr lang="cs-CZ" i="1" dirty="0" err="1" smtClean="0"/>
              <a:t>novomediálního</a:t>
            </a:r>
            <a:r>
              <a:rPr lang="cs-CZ" i="1" dirty="0" smtClean="0"/>
              <a:t> díla II</a:t>
            </a:r>
            <a:endParaRPr lang="cs-CZ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i="1" dirty="0" smtClean="0"/>
              <a:t>Jaro 2014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381623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r>
              <a:rPr lang="cs-CZ" dirty="0" smtClean="0"/>
              <a:t>d) Kulturní paměť</a:t>
            </a:r>
          </a:p>
          <a:p>
            <a:r>
              <a:rPr lang="cs-CZ" dirty="0" smtClean="0"/>
              <a:t>Zapamatováno – zapomenuto – něco mezi tím, tj. knihovny, muzea, archivy.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82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r>
              <a:rPr lang="cs-CZ" dirty="0" smtClean="0"/>
              <a:t>Politická paměť vs. kulturní paměť</a:t>
            </a:r>
          </a:p>
          <a:p>
            <a:pPr marL="0" indent="0">
              <a:buNone/>
            </a:pPr>
            <a:r>
              <a:rPr lang="cs-CZ" dirty="0" smtClean="0"/>
              <a:t>   homogenní        -       heterogenní</a:t>
            </a:r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sz="2000" dirty="0" smtClean="0"/>
              <a:t>mobilizující  masy        </a:t>
            </a:r>
            <a:r>
              <a:rPr lang="cs-CZ" dirty="0" smtClean="0"/>
              <a:t>-       </a:t>
            </a:r>
            <a:r>
              <a:rPr lang="cs-CZ" sz="2000" dirty="0" smtClean="0"/>
              <a:t>vztahující se k jedincům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60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r>
              <a:rPr lang="cs-CZ" dirty="0" smtClean="0"/>
              <a:t>Shrnutí: Není žádná „kolektivní paměť“. </a:t>
            </a:r>
          </a:p>
          <a:p>
            <a:r>
              <a:rPr lang="cs-CZ" dirty="0" smtClean="0"/>
              <a:t>Paměť je vždy individuální (</a:t>
            </a:r>
            <a:r>
              <a:rPr lang="cs-CZ" i="1" dirty="0" smtClean="0"/>
              <a:t>osobní, existenciální zkušenost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Kolektivní paměť není výsledek vzpomínání, ale procesu vyjednávání o významu (</a:t>
            </a:r>
            <a:r>
              <a:rPr lang="cs-CZ" i="1" dirty="0" smtClean="0"/>
              <a:t>reprezentace paměti: obrazy, texty, symboly</a:t>
            </a:r>
            <a:r>
              <a:rPr lang="cs-CZ" dirty="0" smtClean="0"/>
              <a:t>).</a:t>
            </a:r>
          </a:p>
          <a:p>
            <a:endParaRPr lang="cs-CZ" dirty="0"/>
          </a:p>
          <a:p>
            <a:r>
              <a:rPr lang="cs-CZ" dirty="0" smtClean="0"/>
              <a:t>Kolektivní paměť – nahradit – plurálem identit a paměťových systémů v jedné osobě.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23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V. </a:t>
            </a:r>
            <a:r>
              <a:rPr lang="cs-CZ" dirty="0" err="1" smtClean="0"/>
              <a:t>Flusser</a:t>
            </a:r>
            <a:r>
              <a:rPr lang="cs-CZ" dirty="0" smtClean="0"/>
              <a:t>: </a:t>
            </a:r>
            <a:r>
              <a:rPr lang="cs-CZ" i="1" dirty="0" smtClean="0"/>
              <a:t>O paměti: elektronické nebo jiné                                       </a:t>
            </a:r>
            <a:r>
              <a:rPr lang="cs-CZ" sz="3600" i="1" dirty="0" smtClean="0"/>
              <a:t>1990</a:t>
            </a: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paměť jako genetická informace</a:t>
            </a:r>
          </a:p>
          <a:p>
            <a:r>
              <a:rPr lang="cs-CZ" dirty="0" smtClean="0"/>
              <a:t>2. paměť kulturní (člověk jako historická bytost)</a:t>
            </a:r>
          </a:p>
          <a:p>
            <a:endParaRPr lang="cs-CZ" dirty="0"/>
          </a:p>
          <a:p>
            <a:r>
              <a:rPr lang="cs-CZ" dirty="0" smtClean="0"/>
              <a:t>Ad 2: kulturní paměť: Opory/média paměti –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- Vzduch (orální přenos informací)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- Kámen, kosti … (záznam dovednosti, materiální kultura)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- Tělesná gesta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8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V. </a:t>
            </a:r>
            <a:r>
              <a:rPr lang="cs-CZ" dirty="0" err="1" smtClean="0"/>
              <a:t>Flusser</a:t>
            </a:r>
            <a:r>
              <a:rPr lang="cs-CZ" dirty="0" smtClean="0"/>
              <a:t>: </a:t>
            </a:r>
            <a:r>
              <a:rPr lang="cs-CZ" i="1" dirty="0" smtClean="0"/>
              <a:t>O paměti: elektronické nebo jiné                                       </a:t>
            </a:r>
            <a:r>
              <a:rPr lang="cs-CZ" sz="3600" i="1" dirty="0" smtClean="0"/>
              <a:t>1990</a:t>
            </a: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orální k literární paměti</a:t>
            </a:r>
          </a:p>
          <a:p>
            <a:r>
              <a:rPr lang="cs-CZ" dirty="0" smtClean="0"/>
              <a:t>Abeceda: </a:t>
            </a:r>
            <a:r>
              <a:rPr lang="cs-CZ" i="1" dirty="0" smtClean="0"/>
              <a:t>„kód přepisující fonémy mluveného jazyka do vizuálních symbolů, které mohou být otištěny na pevné objekty.“ VF</a:t>
            </a:r>
          </a:p>
          <a:p>
            <a:r>
              <a:rPr lang="cs-CZ" dirty="0" smtClean="0"/>
              <a:t>Knihovna: symbol/nástroj kumulace informací</a:t>
            </a:r>
          </a:p>
          <a:p>
            <a:r>
              <a:rPr lang="cs-CZ" i="1" dirty="0" smtClean="0"/>
              <a:t>Knihovna jako </a:t>
            </a:r>
            <a:r>
              <a:rPr lang="cs-CZ" i="1" dirty="0" err="1" smtClean="0"/>
              <a:t>superlidská</a:t>
            </a:r>
            <a:r>
              <a:rPr lang="cs-CZ" i="1" dirty="0" smtClean="0"/>
              <a:t> paměť, přesahující jedince, vznášející se nad ním, nedostupná jedinci.</a:t>
            </a:r>
          </a:p>
          <a:p>
            <a:pPr lvl="2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7204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V. </a:t>
            </a:r>
            <a:r>
              <a:rPr lang="cs-CZ" dirty="0" err="1" smtClean="0"/>
              <a:t>Flusser</a:t>
            </a:r>
            <a:r>
              <a:rPr lang="cs-CZ" dirty="0" smtClean="0"/>
              <a:t>: </a:t>
            </a:r>
            <a:r>
              <a:rPr lang="cs-CZ" i="1" dirty="0" smtClean="0"/>
              <a:t>O paměti: elektronické nebo jiné                                       </a:t>
            </a:r>
            <a:r>
              <a:rPr lang="cs-CZ" sz="3600" i="1" dirty="0" smtClean="0"/>
              <a:t>1990</a:t>
            </a: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orální k literární paměti</a:t>
            </a:r>
          </a:p>
          <a:p>
            <a:pPr lvl="2"/>
            <a:r>
              <a:rPr lang="cs-CZ" i="1" dirty="0" smtClean="0"/>
              <a:t>Platónská tradice</a:t>
            </a:r>
          </a:p>
          <a:p>
            <a:pPr lvl="2"/>
            <a:r>
              <a:rPr lang="cs-CZ" i="1" dirty="0" smtClean="0"/>
              <a:t>Talmudská tradice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632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V. </a:t>
            </a:r>
            <a:r>
              <a:rPr lang="cs-CZ" dirty="0" err="1" smtClean="0"/>
              <a:t>Flusser</a:t>
            </a:r>
            <a:r>
              <a:rPr lang="cs-CZ" dirty="0" smtClean="0"/>
              <a:t>: </a:t>
            </a:r>
            <a:r>
              <a:rPr lang="cs-CZ" i="1" dirty="0" smtClean="0"/>
              <a:t>O paměti: elektronické nebo jiné                                       </a:t>
            </a:r>
            <a:r>
              <a:rPr lang="cs-CZ" sz="3600" i="1" dirty="0" smtClean="0"/>
              <a:t>1990</a:t>
            </a: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ve věku elektronické paměti</a:t>
            </a:r>
          </a:p>
          <a:p>
            <a:r>
              <a:rPr lang="cs-CZ" dirty="0" smtClean="0"/>
              <a:t>Nová média jako zjednodušená forma (</a:t>
            </a:r>
            <a:r>
              <a:rPr lang="cs-CZ" dirty="0" err="1" smtClean="0"/>
              <a:t>externalizace</a:t>
            </a:r>
            <a:r>
              <a:rPr lang="cs-CZ" dirty="0" smtClean="0"/>
              <a:t>, simulace) organizace mozku.</a:t>
            </a:r>
          </a:p>
          <a:p>
            <a:r>
              <a:rPr lang="cs-CZ" dirty="0" smtClean="0"/>
              <a:t>Elektronická paměť: </a:t>
            </a:r>
          </a:p>
          <a:p>
            <a:pPr lvl="1"/>
            <a:r>
              <a:rPr lang="cs-CZ" dirty="0" smtClean="0"/>
              <a:t>snadnější naplnění informacemi</a:t>
            </a:r>
          </a:p>
          <a:p>
            <a:pPr lvl="1"/>
            <a:r>
              <a:rPr lang="cs-CZ" dirty="0" smtClean="0"/>
              <a:t>Automatizace procesu „informování předmětů“.</a:t>
            </a:r>
          </a:p>
          <a:p>
            <a:pPr lvl="1"/>
            <a:r>
              <a:rPr lang="cs-CZ" dirty="0" smtClean="0"/>
              <a:t>Zrušení představy „subjektu“ ve prospěch sítě inter-individuálních vztahů: kolektivní inteligence.</a:t>
            </a:r>
          </a:p>
        </p:txBody>
      </p:sp>
    </p:spTree>
    <p:extLst>
      <p:ext uri="{BB962C8B-B14F-4D97-AF65-F5344CB8AC3E}">
        <p14:creationId xmlns:p14="http://schemas.microsoft.com/office/powerpoint/2010/main" val="324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3x</a:t>
            </a:r>
            <a:r>
              <a:rPr lang="cs-CZ" b="1" dirty="0" smtClean="0"/>
              <a:t> o paměti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Paměť a performance (</a:t>
            </a:r>
            <a:r>
              <a:rPr lang="cs-CZ" dirty="0" err="1" smtClean="0"/>
              <a:t>Memory</a:t>
            </a:r>
            <a:r>
              <a:rPr lang="cs-CZ" dirty="0" smtClean="0"/>
              <a:t> performance)</a:t>
            </a:r>
          </a:p>
          <a:p>
            <a:r>
              <a:rPr lang="cs-CZ" dirty="0" smtClean="0"/>
              <a:t>B) Umění paměti (</a:t>
            </a:r>
            <a:r>
              <a:rPr lang="cs-CZ" dirty="0" err="1" smtClean="0"/>
              <a:t>The</a:t>
            </a:r>
            <a:r>
              <a:rPr lang="cs-CZ" dirty="0" smtClean="0"/>
              <a:t> 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Memory</a:t>
            </a:r>
            <a:r>
              <a:rPr lang="cs-CZ" dirty="0" smtClean="0"/>
              <a:t>)</a:t>
            </a:r>
          </a:p>
          <a:p>
            <a:r>
              <a:rPr lang="cs-CZ" dirty="0" smtClean="0"/>
              <a:t>C) Mechanismy vzpomínání a zapomínání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10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3x</a:t>
            </a:r>
            <a:r>
              <a:rPr lang="cs-CZ" b="1" dirty="0" smtClean="0"/>
              <a:t> o paměti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A) Paměť a performance (</a:t>
            </a:r>
            <a:r>
              <a:rPr lang="cs-CZ" dirty="0" err="1" smtClean="0"/>
              <a:t>Memory</a:t>
            </a:r>
            <a:r>
              <a:rPr lang="cs-CZ" dirty="0" smtClean="0"/>
              <a:t> performance)</a:t>
            </a:r>
          </a:p>
          <a:p>
            <a:r>
              <a:rPr lang="cs-CZ" sz="1600" dirty="0" smtClean="0"/>
              <a:t>Zpochybnění tradiční historiografie. Klíčový text: </a:t>
            </a:r>
            <a:r>
              <a:rPr lang="cs-CZ" sz="1600" b="1" dirty="0" smtClean="0"/>
              <a:t>M. </a:t>
            </a:r>
            <a:r>
              <a:rPr lang="cs-CZ" sz="1600" b="1" dirty="0" err="1" smtClean="0"/>
              <a:t>Foucault</a:t>
            </a:r>
            <a:r>
              <a:rPr lang="cs-CZ" sz="1600" b="1" dirty="0" smtClean="0"/>
              <a:t>, </a:t>
            </a:r>
            <a:r>
              <a:rPr lang="cs-CZ" sz="1600" b="1" i="1" dirty="0" smtClean="0"/>
              <a:t>Archeologie vědění </a:t>
            </a:r>
            <a:r>
              <a:rPr lang="cs-CZ" sz="1600" dirty="0" smtClean="0"/>
              <a:t>(fr. 1969, čj. 2002).</a:t>
            </a:r>
          </a:p>
          <a:p>
            <a:pPr marL="0" indent="0">
              <a:buNone/>
            </a:pPr>
            <a:r>
              <a:rPr lang="cs-CZ" sz="1600" dirty="0" smtClean="0"/>
              <a:t>Klíčová slova: </a:t>
            </a:r>
          </a:p>
          <a:p>
            <a:r>
              <a:rPr lang="cs-CZ" sz="1600" dirty="0" smtClean="0"/>
              <a:t>Umělecké aktivity typu „</a:t>
            </a:r>
            <a:r>
              <a:rPr lang="cs-CZ" sz="1600" dirty="0" err="1" smtClean="0"/>
              <a:t>reenactment</a:t>
            </a:r>
            <a:r>
              <a:rPr lang="cs-CZ" sz="1600" dirty="0" smtClean="0"/>
              <a:t>“, chápané jako jedna z forem mediálního umění (P. </a:t>
            </a:r>
            <a:r>
              <a:rPr lang="cs-CZ" sz="1600" dirty="0" err="1" smtClean="0"/>
              <a:t>Weibel</a:t>
            </a:r>
            <a:r>
              <a:rPr lang="cs-CZ" sz="1600" dirty="0" smtClean="0"/>
              <a:t>).</a:t>
            </a:r>
          </a:p>
          <a:p>
            <a:r>
              <a:rPr lang="cs-CZ" sz="1600" dirty="0" smtClean="0"/>
              <a:t>Performance „krize dokumentu“.</a:t>
            </a:r>
          </a:p>
          <a:p>
            <a:pPr marL="0" indent="0">
              <a:buNone/>
            </a:pPr>
            <a:r>
              <a:rPr lang="cs-CZ" sz="1600" dirty="0" smtClean="0"/>
              <a:t>Příklady: </a:t>
            </a:r>
          </a:p>
          <a:p>
            <a:r>
              <a:rPr lang="en-US" sz="1600" dirty="0"/>
              <a:t>Bo-ring: Performing memory: </a:t>
            </a:r>
            <a:r>
              <a:rPr lang="en-US" sz="1600" dirty="0">
                <a:hlinkClick r:id="rId2"/>
              </a:rPr>
              <a:t>http://</a:t>
            </a:r>
            <a:r>
              <a:rPr lang="en-US" sz="1600" dirty="0" err="1">
                <a:hlinkClick r:id="rId2"/>
              </a:rPr>
              <a:t>www.bo-ring.net</a:t>
            </a:r>
            <a:r>
              <a:rPr lang="en-US" sz="1600" dirty="0">
                <a:hlinkClick r:id="rId2"/>
              </a:rPr>
              <a:t>/?</a:t>
            </a:r>
            <a:r>
              <a:rPr lang="en-US" sz="1600" dirty="0" err="1" smtClean="0">
                <a:hlinkClick r:id="rId2"/>
              </a:rPr>
              <a:t>page_id</a:t>
            </a:r>
            <a:r>
              <a:rPr lang="en-US" sz="1600" dirty="0" smtClean="0">
                <a:hlinkClick r:id="rId2"/>
              </a:rPr>
              <a:t>=18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(</a:t>
            </a:r>
            <a:r>
              <a:rPr lang="en-US" sz="1600" dirty="0" err="1" smtClean="0"/>
              <a:t>Aktivita</a:t>
            </a:r>
            <a:r>
              <a:rPr lang="en-US" sz="1600" dirty="0" smtClean="0"/>
              <a:t> </a:t>
            </a:r>
            <a:r>
              <a:rPr lang="en-US" sz="1600" dirty="0"/>
              <a:t>v </a:t>
            </a:r>
            <a:r>
              <a:rPr lang="en-US" sz="1600" dirty="0" err="1"/>
              <a:t>letech</a:t>
            </a:r>
            <a:r>
              <a:rPr lang="en-US" sz="1600" dirty="0"/>
              <a:t> 2008 </a:t>
            </a:r>
            <a:r>
              <a:rPr lang="en-US" sz="1600" dirty="0" smtClean="0"/>
              <a:t>a</a:t>
            </a:r>
            <a:r>
              <a:rPr lang="cs-CZ" sz="1600" dirty="0" smtClean="0"/>
              <a:t>ž</a:t>
            </a:r>
            <a:r>
              <a:rPr lang="en-US" sz="1600" dirty="0" smtClean="0"/>
              <a:t> 2011</a:t>
            </a:r>
            <a:r>
              <a:rPr lang="cs-CZ" sz="1600" dirty="0" smtClean="0"/>
              <a:t>): „</a:t>
            </a:r>
            <a:r>
              <a:rPr lang="en-US" sz="1600" dirty="0" smtClean="0"/>
              <a:t>37 </a:t>
            </a:r>
            <a:r>
              <a:rPr lang="en-US" sz="1600" dirty="0"/>
              <a:t>years too </a:t>
            </a:r>
            <a:r>
              <a:rPr lang="en-US" sz="1600" dirty="0" smtClean="0"/>
              <a:t>late</a:t>
            </a:r>
            <a:r>
              <a:rPr lang="cs-CZ" sz="1600" dirty="0" smtClean="0"/>
              <a:t>“</a:t>
            </a:r>
            <a:r>
              <a:rPr lang="en-US" sz="1600" dirty="0" smtClean="0"/>
              <a:t>: </a:t>
            </a:r>
            <a:r>
              <a:rPr lang="en-US" sz="1600" dirty="0">
                <a:hlinkClick r:id="rId3"/>
              </a:rPr>
              <a:t>http://</a:t>
            </a:r>
            <a:r>
              <a:rPr lang="en-US" sz="1600" dirty="0" err="1">
                <a:hlinkClick r:id="rId3"/>
              </a:rPr>
              <a:t>www.bo-ring.net</a:t>
            </a:r>
            <a:r>
              <a:rPr lang="en-US" sz="1600" dirty="0">
                <a:hlinkClick r:id="rId3"/>
              </a:rPr>
              <a:t>/?</a:t>
            </a:r>
            <a:r>
              <a:rPr lang="en-US" sz="1600" dirty="0" err="1" smtClean="0">
                <a:hlinkClick r:id="rId3"/>
              </a:rPr>
              <a:t>page_id</a:t>
            </a:r>
            <a:r>
              <a:rPr lang="en-US" sz="1600" dirty="0" smtClean="0">
                <a:hlinkClick r:id="rId3"/>
              </a:rPr>
              <a:t>=550</a:t>
            </a:r>
            <a:endParaRPr lang="cs-CZ" sz="1600" dirty="0" smtClean="0"/>
          </a:p>
          <a:p>
            <a:r>
              <a:rPr lang="cs-CZ" sz="1600" dirty="0" smtClean="0"/>
              <a:t>Barbora Klímová: </a:t>
            </a:r>
            <a:r>
              <a:rPr lang="cs-CZ" sz="1600" dirty="0" err="1" smtClean="0"/>
              <a:t>Replaced</a:t>
            </a:r>
            <a:r>
              <a:rPr lang="cs-CZ" sz="1600" dirty="0"/>
              <a:t> 2006: </a:t>
            </a:r>
            <a:r>
              <a:rPr lang="cs-CZ" sz="1600" dirty="0">
                <a:hlinkClick r:id="rId4"/>
              </a:rPr>
              <a:t>http://</a:t>
            </a:r>
            <a:r>
              <a:rPr lang="cs-CZ" sz="1600" dirty="0" err="1">
                <a:hlinkClick r:id="rId4"/>
              </a:rPr>
              <a:t>www.ffa.vutbr.cz</a:t>
            </a:r>
            <a:r>
              <a:rPr lang="cs-CZ" sz="1600" dirty="0">
                <a:hlinkClick r:id="rId4"/>
              </a:rPr>
              <a:t>/~</a:t>
            </a:r>
            <a:r>
              <a:rPr lang="cs-CZ" sz="1600" dirty="0" err="1" smtClean="0">
                <a:hlinkClick r:id="rId4"/>
              </a:rPr>
              <a:t>qvklimovab</a:t>
            </a:r>
            <a:r>
              <a:rPr lang="cs-CZ" sz="1600" dirty="0" smtClean="0">
                <a:hlinkClick r:id="rId4"/>
              </a:rPr>
              <a:t>/</a:t>
            </a:r>
            <a:r>
              <a:rPr lang="cs-CZ" sz="1600" dirty="0" err="1" smtClean="0">
                <a:hlinkClick r:id="rId4"/>
              </a:rPr>
              <a:t>index.php</a:t>
            </a:r>
            <a:endParaRPr lang="cs-CZ" sz="1600" dirty="0" smtClean="0"/>
          </a:p>
          <a:p>
            <a:r>
              <a:rPr lang="cs-CZ" sz="1600" dirty="0"/>
              <a:t>Vybrané akce: </a:t>
            </a:r>
            <a:r>
              <a:rPr lang="cs-CZ" sz="1600" dirty="0">
                <a:hlinkClick r:id="rId5"/>
              </a:rPr>
              <a:t>http://</a:t>
            </a:r>
            <a:r>
              <a:rPr lang="cs-CZ" sz="1600" dirty="0" err="1">
                <a:hlinkClick r:id="rId5"/>
              </a:rPr>
              <a:t>animal.ffa.vutbr.cz</a:t>
            </a:r>
            <a:r>
              <a:rPr lang="cs-CZ" sz="1600" dirty="0">
                <a:hlinkClick r:id="rId5"/>
              </a:rPr>
              <a:t>/~</a:t>
            </a:r>
            <a:r>
              <a:rPr lang="cs-CZ" sz="1600" dirty="0" err="1">
                <a:hlinkClick r:id="rId5"/>
              </a:rPr>
              <a:t>qvklimovab</a:t>
            </a:r>
            <a:r>
              <a:rPr lang="cs-CZ" sz="1600" dirty="0">
                <a:hlinkClick r:id="rId5"/>
              </a:rPr>
              <a:t>/?</a:t>
            </a:r>
            <a:r>
              <a:rPr lang="cs-CZ" sz="1600" dirty="0" err="1" smtClean="0">
                <a:hlinkClick r:id="rId5"/>
              </a:rPr>
              <a:t>page</a:t>
            </a:r>
            <a:r>
              <a:rPr lang="cs-CZ" sz="1600" dirty="0" smtClean="0">
                <a:hlinkClick r:id="rId5"/>
              </a:rPr>
              <a:t>=</a:t>
            </a:r>
            <a:r>
              <a:rPr lang="cs-CZ" sz="1600" dirty="0" err="1" smtClean="0">
                <a:hlinkClick r:id="rId5"/>
              </a:rPr>
              <a:t>pc1p&amp;menu</a:t>
            </a:r>
            <a:r>
              <a:rPr lang="cs-CZ" sz="1600" dirty="0" smtClean="0">
                <a:hlinkClick r:id="rId5"/>
              </a:rPr>
              <a:t>=2</a:t>
            </a:r>
            <a:endParaRPr lang="cs-CZ" sz="1600" dirty="0" smtClean="0"/>
          </a:p>
          <a:p>
            <a:r>
              <a:rPr lang="cs-CZ" sz="1600" dirty="0" smtClean="0"/>
              <a:t>Základní dílo </a:t>
            </a:r>
            <a:r>
              <a:rPr lang="cs-CZ" sz="1600" dirty="0" err="1" smtClean="0"/>
              <a:t>reenactments</a:t>
            </a:r>
            <a:r>
              <a:rPr lang="cs-CZ" sz="1600" dirty="0" smtClean="0"/>
              <a:t>: Marina </a:t>
            </a:r>
            <a:r>
              <a:rPr lang="cs-CZ" sz="1600" dirty="0" err="1" smtClean="0"/>
              <a:t>Abramovič</a:t>
            </a:r>
            <a:r>
              <a:rPr lang="cs-CZ" sz="1600" dirty="0" smtClean="0"/>
              <a:t>: </a:t>
            </a:r>
            <a:r>
              <a:rPr lang="cs-CZ" sz="1600" i="1" dirty="0" err="1" smtClean="0"/>
              <a:t>Seven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Easy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Pieces</a:t>
            </a:r>
            <a:r>
              <a:rPr lang="cs-CZ" sz="1600" i="1" dirty="0" smtClean="0"/>
              <a:t> </a:t>
            </a:r>
            <a:r>
              <a:rPr lang="cs-CZ" sz="1600" dirty="0" smtClean="0"/>
              <a:t>(2005).</a:t>
            </a:r>
          </a:p>
          <a:p>
            <a:r>
              <a:rPr lang="en-US" sz="1600" dirty="0"/>
              <a:t> </a:t>
            </a:r>
            <a:r>
              <a:rPr lang="en-US" sz="1600" dirty="0">
                <a:hlinkClick r:id="rId6"/>
              </a:rPr>
              <a:t>http://</a:t>
            </a:r>
            <a:r>
              <a:rPr lang="en-US" sz="1600" dirty="0" err="1" smtClean="0">
                <a:hlinkClick r:id="rId6"/>
              </a:rPr>
              <a:t>www.youtube.com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err="1" smtClean="0">
                <a:hlinkClick r:id="rId6"/>
              </a:rPr>
              <a:t>watch?v</a:t>
            </a:r>
            <a:r>
              <a:rPr lang="en-US" sz="1600" dirty="0" smtClean="0">
                <a:hlinkClick r:id="rId6"/>
              </a:rPr>
              <a:t>=</a:t>
            </a:r>
            <a:r>
              <a:rPr lang="en-US" sz="1600" dirty="0" err="1" smtClean="0">
                <a:hlinkClick r:id="rId6"/>
              </a:rPr>
              <a:t>ZJIVCZ8H0M0</a:t>
            </a:r>
            <a:endParaRPr lang="cs-CZ" sz="1600" dirty="0" smtClean="0"/>
          </a:p>
          <a:p>
            <a:pPr marL="0" indent="0">
              <a:buNone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312578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3x</a:t>
            </a:r>
            <a:r>
              <a:rPr lang="cs-CZ" b="1" dirty="0" smtClean="0"/>
              <a:t> o paměti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B) Umění paměti </a:t>
            </a:r>
          </a:p>
          <a:p>
            <a:r>
              <a:rPr lang="cs-CZ" dirty="0" smtClean="0"/>
              <a:t>Klíčový text: Frances A. </a:t>
            </a:r>
            <a:r>
              <a:rPr lang="cs-CZ" dirty="0" err="1" smtClean="0"/>
              <a:t>Yates</a:t>
            </a:r>
            <a:r>
              <a:rPr lang="cs-CZ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Art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Memory</a:t>
            </a:r>
            <a:r>
              <a:rPr lang="cs-CZ" dirty="0" smtClean="0"/>
              <a:t> (1966).</a:t>
            </a:r>
          </a:p>
          <a:p>
            <a:r>
              <a:rPr lang="cs-CZ" dirty="0" smtClean="0"/>
              <a:t>wikipedii</a:t>
            </a:r>
            <a:r>
              <a:rPr lang="cs-CZ" dirty="0"/>
              <a:t>:  http://en.wikipedia.org/wiki/Giulio_Camillo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/>
              <a:t>Stránka věnovaná umění paměti: článkům a dílům: autor Robert Edgar: </a:t>
            </a:r>
            <a:r>
              <a:rPr lang="cs-CZ" dirty="0">
                <a:hlinkClick r:id="rId2"/>
              </a:rPr>
              <a:t>http://</a:t>
            </a:r>
            <a:r>
              <a:rPr lang="cs-CZ" dirty="0" err="1">
                <a:hlinkClick r:id="rId2"/>
              </a:rPr>
              <a:t>www.pinterest.com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rbedgar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memory-theatres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  <a:p>
            <a:r>
              <a:rPr lang="cs-CZ" sz="2300" dirty="0" smtClean="0"/>
              <a:t>Příklady:</a:t>
            </a:r>
          </a:p>
          <a:p>
            <a:r>
              <a:rPr lang="cs-CZ" sz="2300" dirty="0" err="1"/>
              <a:t>The</a:t>
            </a:r>
            <a:r>
              <a:rPr lang="cs-CZ" sz="2300" dirty="0"/>
              <a:t> </a:t>
            </a:r>
            <a:r>
              <a:rPr lang="cs-CZ" sz="2300" dirty="0" err="1"/>
              <a:t>World</a:t>
            </a:r>
            <a:r>
              <a:rPr lang="cs-CZ" sz="2300" dirty="0"/>
              <a:t> </a:t>
            </a:r>
            <a:r>
              <a:rPr lang="cs-CZ" sz="2300" dirty="0" err="1"/>
              <a:t>Memory</a:t>
            </a:r>
            <a:r>
              <a:rPr lang="cs-CZ" sz="2300" dirty="0"/>
              <a:t> </a:t>
            </a:r>
            <a:r>
              <a:rPr lang="cs-CZ" sz="2300" dirty="0" err="1"/>
              <a:t>Theatre</a:t>
            </a:r>
            <a:r>
              <a:rPr lang="cs-CZ" sz="2300" dirty="0"/>
              <a:t>: </a:t>
            </a:r>
            <a:r>
              <a:rPr lang="cs-CZ" sz="2300" dirty="0">
                <a:hlinkClick r:id="rId3"/>
              </a:rPr>
              <a:t>http://</a:t>
            </a:r>
            <a:r>
              <a:rPr lang="cs-CZ" sz="2300" dirty="0" err="1" smtClean="0">
                <a:hlinkClick r:id="rId3"/>
              </a:rPr>
              <a:t>www.worldmemorytheatre.org</a:t>
            </a:r>
            <a:r>
              <a:rPr lang="cs-CZ" sz="2300" dirty="0" smtClean="0">
                <a:hlinkClick r:id="rId3"/>
              </a:rPr>
              <a:t>/</a:t>
            </a:r>
            <a:r>
              <a:rPr lang="cs-CZ" sz="2300" dirty="0" err="1" smtClean="0">
                <a:hlinkClick r:id="rId3"/>
              </a:rPr>
              <a:t>index.htm</a:t>
            </a:r>
            <a:endParaRPr lang="cs-CZ" sz="2300" dirty="0"/>
          </a:p>
          <a:p>
            <a:r>
              <a:rPr lang="cs-CZ" sz="2300" dirty="0" smtClean="0"/>
              <a:t>Robert </a:t>
            </a:r>
            <a:r>
              <a:rPr lang="cs-CZ" sz="2300" dirty="0"/>
              <a:t>Edgar: </a:t>
            </a:r>
            <a:r>
              <a:rPr lang="cs-CZ" sz="2300" dirty="0" smtClean="0"/>
              <a:t>Robert </a:t>
            </a:r>
            <a:r>
              <a:rPr lang="cs-CZ" sz="2300" dirty="0"/>
              <a:t>Edgar </a:t>
            </a:r>
            <a:r>
              <a:rPr lang="cs-CZ" sz="2300" dirty="0" err="1"/>
              <a:t>presents</a:t>
            </a:r>
            <a:r>
              <a:rPr lang="cs-CZ" sz="2300" dirty="0"/>
              <a:t> </a:t>
            </a:r>
            <a:r>
              <a:rPr lang="cs-CZ" sz="2300" dirty="0" err="1"/>
              <a:t>Memory</a:t>
            </a:r>
            <a:r>
              <a:rPr lang="cs-CZ" sz="2300" dirty="0"/>
              <a:t> </a:t>
            </a:r>
            <a:r>
              <a:rPr lang="cs-CZ" sz="2300" dirty="0" err="1"/>
              <a:t>Theatre</a:t>
            </a:r>
            <a:r>
              <a:rPr lang="cs-CZ" sz="2300" dirty="0"/>
              <a:t> </a:t>
            </a:r>
            <a:r>
              <a:rPr lang="cs-CZ" sz="2300" dirty="0" err="1"/>
              <a:t>One</a:t>
            </a:r>
            <a:r>
              <a:rPr lang="cs-CZ" sz="2300" dirty="0"/>
              <a:t>, </a:t>
            </a:r>
            <a:r>
              <a:rPr lang="cs-CZ" sz="2300" dirty="0" smtClean="0"/>
              <a:t>1985.</a:t>
            </a:r>
            <a:r>
              <a:rPr lang="cs-CZ" sz="2300" dirty="0"/>
              <a:t> </a:t>
            </a:r>
            <a:r>
              <a:rPr lang="cs-CZ" sz="2300" dirty="0">
                <a:hlinkClick r:id="rId4"/>
              </a:rPr>
              <a:t>http://</a:t>
            </a:r>
            <a:r>
              <a:rPr lang="cs-CZ" sz="2300" dirty="0" err="1" smtClean="0">
                <a:hlinkClick r:id="rId4"/>
              </a:rPr>
              <a:t>vimeo.com</a:t>
            </a:r>
            <a:r>
              <a:rPr lang="cs-CZ" sz="2300" dirty="0" smtClean="0">
                <a:hlinkClick r:id="rId4"/>
              </a:rPr>
              <a:t>/33134008</a:t>
            </a:r>
            <a:endParaRPr lang="cs-CZ" sz="2300" dirty="0"/>
          </a:p>
          <a:p>
            <a:r>
              <a:rPr lang="cs-CZ" sz="2300" dirty="0"/>
              <a:t>Robert </a:t>
            </a:r>
            <a:r>
              <a:rPr lang="cs-CZ" sz="2300" dirty="0" smtClean="0"/>
              <a:t>Edgar: </a:t>
            </a:r>
            <a:r>
              <a:rPr lang="cs-CZ" sz="2300" dirty="0" err="1" smtClean="0"/>
              <a:t>Memory</a:t>
            </a:r>
            <a:r>
              <a:rPr lang="cs-CZ" sz="2300" dirty="0" smtClean="0"/>
              <a:t> </a:t>
            </a:r>
            <a:r>
              <a:rPr lang="cs-CZ" sz="2300" dirty="0" err="1"/>
              <a:t>Theatre</a:t>
            </a:r>
            <a:r>
              <a:rPr lang="cs-CZ" sz="2300" dirty="0"/>
              <a:t> </a:t>
            </a:r>
            <a:r>
              <a:rPr lang="cs-CZ" sz="2300" dirty="0" err="1" smtClean="0"/>
              <a:t>Two</a:t>
            </a:r>
            <a:r>
              <a:rPr lang="cs-CZ" sz="2300" dirty="0" smtClean="0"/>
              <a:t>, </a:t>
            </a:r>
            <a:r>
              <a:rPr lang="cs-CZ" sz="2300" dirty="0"/>
              <a:t>2007</a:t>
            </a:r>
            <a:r>
              <a:rPr lang="cs-CZ" sz="2300" dirty="0" smtClean="0"/>
              <a:t>. </a:t>
            </a:r>
            <a:r>
              <a:rPr lang="cs-CZ" sz="2300" dirty="0" smtClean="0">
                <a:hlinkClick r:id="rId5"/>
              </a:rPr>
              <a:t>http</a:t>
            </a:r>
            <a:r>
              <a:rPr lang="cs-CZ" sz="2300" dirty="0">
                <a:hlinkClick r:id="rId5"/>
              </a:rPr>
              <a:t>://</a:t>
            </a:r>
            <a:r>
              <a:rPr lang="cs-CZ" sz="2300" dirty="0" err="1" smtClean="0">
                <a:hlinkClick r:id="rId5"/>
              </a:rPr>
              <a:t>vimeo.com</a:t>
            </a:r>
            <a:r>
              <a:rPr lang="cs-CZ" sz="2300" dirty="0" smtClean="0">
                <a:hlinkClick r:id="rId5"/>
              </a:rPr>
              <a:t>/1021130</a:t>
            </a:r>
            <a:endParaRPr lang="cs-CZ" sz="2300" dirty="0"/>
          </a:p>
          <a:p>
            <a:r>
              <a:rPr lang="cs-CZ" sz="2300" dirty="0" smtClean="0"/>
              <a:t>http</a:t>
            </a:r>
            <a:r>
              <a:rPr lang="cs-CZ" sz="2300" dirty="0"/>
              <a:t>://</a:t>
            </a:r>
            <a:r>
              <a:rPr lang="cs-CZ" sz="2300" dirty="0" err="1"/>
              <a:t>www.robertedgar.com</a:t>
            </a:r>
            <a:r>
              <a:rPr lang="cs-CZ" sz="2300" dirty="0"/>
              <a:t>/</a:t>
            </a:r>
          </a:p>
          <a:p>
            <a:r>
              <a:rPr lang="cs-CZ" sz="2300" dirty="0" err="1" smtClean="0"/>
              <a:t>Agnes</a:t>
            </a:r>
            <a:r>
              <a:rPr lang="cs-CZ" sz="2300" dirty="0" smtClean="0"/>
              <a:t> </a:t>
            </a:r>
            <a:r>
              <a:rPr lang="cs-CZ" sz="2300" dirty="0" err="1"/>
              <a:t>Hegedüs</a:t>
            </a:r>
            <a:r>
              <a:rPr lang="cs-CZ" sz="2300" dirty="0"/>
              <a:t>: </a:t>
            </a:r>
            <a:r>
              <a:rPr lang="cs-CZ" sz="2300" i="1" dirty="0" err="1"/>
              <a:t>Memory</a:t>
            </a:r>
            <a:r>
              <a:rPr lang="cs-CZ" sz="2300" i="1" dirty="0"/>
              <a:t> </a:t>
            </a:r>
            <a:r>
              <a:rPr lang="cs-CZ" sz="2300" i="1" dirty="0" err="1"/>
              <a:t>Theatre</a:t>
            </a:r>
            <a:r>
              <a:rPr lang="cs-CZ" sz="2300" i="1" dirty="0"/>
              <a:t> </a:t>
            </a:r>
            <a:r>
              <a:rPr lang="cs-CZ" sz="2300" i="1" dirty="0" err="1" smtClean="0"/>
              <a:t>VR</a:t>
            </a:r>
            <a:r>
              <a:rPr lang="cs-CZ" sz="2300" dirty="0" smtClean="0"/>
              <a:t>, </a:t>
            </a:r>
            <a:r>
              <a:rPr lang="cs-CZ" sz="2300" dirty="0"/>
              <a:t>1997. </a:t>
            </a:r>
            <a:endParaRPr lang="cs-CZ" sz="2300" dirty="0" smtClean="0"/>
          </a:p>
          <a:p>
            <a:r>
              <a:rPr lang="cs-CZ" sz="2300" dirty="0" smtClean="0"/>
              <a:t>Trvalá </a:t>
            </a:r>
            <a:r>
              <a:rPr lang="cs-CZ" sz="2300" dirty="0"/>
              <a:t>expozice v </a:t>
            </a:r>
            <a:r>
              <a:rPr lang="cs-CZ" sz="2300" dirty="0" err="1"/>
              <a:t>ZKM</a:t>
            </a:r>
            <a:r>
              <a:rPr lang="cs-CZ" sz="2300" dirty="0"/>
              <a:t> Karlsruhe: </a:t>
            </a:r>
            <a:r>
              <a:rPr lang="cs-CZ" sz="2300" dirty="0">
                <a:hlinkClick r:id="rId6"/>
              </a:rPr>
              <a:t>http://</a:t>
            </a:r>
            <a:r>
              <a:rPr lang="cs-CZ" sz="2300" dirty="0" err="1" smtClean="0">
                <a:hlinkClick r:id="rId6"/>
              </a:rPr>
              <a:t>on1.zkm.de</a:t>
            </a:r>
            <a:r>
              <a:rPr lang="cs-CZ" sz="2300" dirty="0" smtClean="0">
                <a:hlinkClick r:id="rId6"/>
              </a:rPr>
              <a:t>/</a:t>
            </a:r>
            <a:r>
              <a:rPr lang="cs-CZ" sz="2300" dirty="0" err="1" smtClean="0">
                <a:hlinkClick r:id="rId6"/>
              </a:rPr>
              <a:t>zkm</a:t>
            </a:r>
            <a:r>
              <a:rPr lang="cs-CZ" sz="2300" dirty="0" smtClean="0">
                <a:hlinkClick r:id="rId6"/>
              </a:rPr>
              <a:t>/</a:t>
            </a:r>
            <a:r>
              <a:rPr lang="cs-CZ" sz="2300" dirty="0" err="1" smtClean="0">
                <a:hlinkClick r:id="rId6"/>
              </a:rPr>
              <a:t>werke</a:t>
            </a:r>
            <a:r>
              <a:rPr lang="cs-CZ" sz="2300" dirty="0" smtClean="0">
                <a:hlinkClick r:id="rId6"/>
              </a:rPr>
              <a:t>/</a:t>
            </a:r>
            <a:r>
              <a:rPr lang="cs-CZ" sz="2300" dirty="0" err="1" smtClean="0">
                <a:hlinkClick r:id="rId6"/>
              </a:rPr>
              <a:t>MemoryTheaterVR</a:t>
            </a:r>
            <a:endParaRPr lang="cs-CZ" sz="2300" dirty="0" smtClean="0"/>
          </a:p>
          <a:p>
            <a:r>
              <a:rPr lang="cs-CZ" sz="2300" dirty="0" err="1" smtClean="0"/>
              <a:t>Youtube</a:t>
            </a:r>
            <a:r>
              <a:rPr lang="cs-CZ" sz="2300" dirty="0" smtClean="0"/>
              <a:t> </a:t>
            </a:r>
            <a:r>
              <a:rPr lang="cs-CZ" sz="2300" dirty="0"/>
              <a:t>ukázka: </a:t>
            </a:r>
            <a:r>
              <a:rPr lang="cs-CZ" sz="2300" dirty="0">
                <a:hlinkClick r:id="rId7"/>
              </a:rPr>
              <a:t>http://</a:t>
            </a:r>
            <a:r>
              <a:rPr lang="cs-CZ" sz="2300" err="1">
                <a:hlinkClick r:id="rId7"/>
              </a:rPr>
              <a:t>www.pinterest.com</a:t>
            </a:r>
            <a:r>
              <a:rPr lang="cs-CZ" sz="2300">
                <a:hlinkClick r:id="rId7"/>
              </a:rPr>
              <a:t>/pin/343540277795065764</a:t>
            </a:r>
            <a:r>
              <a:rPr lang="cs-CZ" sz="2300" smtClean="0">
                <a:hlinkClick r:id="rId7"/>
              </a:rPr>
              <a:t>/</a:t>
            </a:r>
            <a:endParaRPr lang="cs-CZ" sz="2300" smtClean="0"/>
          </a:p>
          <a:p>
            <a:endParaRPr lang="cs-CZ" sz="2300" dirty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63883" y="196895"/>
            <a:ext cx="3889917" cy="205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9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MÉDIA A 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Fotografie / zachycený okamžik / vzpomínka.</a:t>
            </a:r>
          </a:p>
          <a:p>
            <a:r>
              <a:rPr lang="cs-CZ" i="1" dirty="0" smtClean="0"/>
              <a:t>Film / médium lineární, historické paměti. </a:t>
            </a:r>
          </a:p>
          <a:p>
            <a:r>
              <a:rPr lang="cs-CZ" i="1" dirty="0" smtClean="0"/>
              <a:t>Video / paměť jako proud vědomí.</a:t>
            </a:r>
          </a:p>
          <a:p>
            <a:r>
              <a:rPr lang="cs-CZ" i="1" dirty="0" smtClean="0"/>
              <a:t>Nová média / paměť jako databáze/software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70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6874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r>
              <a:rPr lang="cs-CZ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/>
              <a:t>Past in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Present</a:t>
            </a:r>
            <a:r>
              <a:rPr lang="cs-CZ" i="1" dirty="0"/>
              <a:t>: </a:t>
            </a:r>
            <a:r>
              <a:rPr lang="cs-CZ" i="1" dirty="0" err="1"/>
              <a:t>Dimensions</a:t>
            </a:r>
            <a:r>
              <a:rPr lang="cs-CZ" i="1" dirty="0"/>
              <a:t> and Dynamics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Cultural</a:t>
            </a:r>
            <a:r>
              <a:rPr lang="cs-CZ" i="1" dirty="0"/>
              <a:t> </a:t>
            </a:r>
            <a:r>
              <a:rPr lang="cs-CZ" i="1" dirty="0" err="1" smtClean="0"/>
              <a:t>Memory</a:t>
            </a:r>
            <a:r>
              <a:rPr lang="cs-CZ" dirty="0" smtClean="0"/>
              <a:t> (od 2011…)</a:t>
            </a:r>
          </a:p>
          <a:p>
            <a:r>
              <a:rPr lang="cs-CZ" dirty="0" smtClean="0"/>
              <a:t>Zájem o minulost: od 80. až 90. let </a:t>
            </a:r>
            <a:r>
              <a:rPr lang="cs-CZ" dirty="0" err="1" smtClean="0"/>
              <a:t>20.st</a:t>
            </a:r>
            <a:endParaRPr lang="cs-CZ" dirty="0" smtClean="0"/>
          </a:p>
          <a:p>
            <a:r>
              <a:rPr lang="cs-CZ" dirty="0" smtClean="0"/>
              <a:t>Paměť jak interdisciplinární fenomén:</a:t>
            </a:r>
          </a:p>
          <a:p>
            <a:pPr marL="0" indent="0">
              <a:buNone/>
            </a:pPr>
            <a:r>
              <a:rPr lang="cs-CZ" sz="2300" i="1" dirty="0" smtClean="0"/>
              <a:t>Definice psychologická: </a:t>
            </a:r>
          </a:p>
          <a:p>
            <a:pPr marL="0" indent="0">
              <a:buNone/>
            </a:pPr>
            <a:r>
              <a:rPr lang="cs-CZ" sz="2300" i="1" dirty="0" smtClean="0"/>
              <a:t>viz Psychologie, lexikon pojmů, s. 104 …</a:t>
            </a:r>
          </a:p>
          <a:p>
            <a:endParaRPr lang="cs-CZ" dirty="0"/>
          </a:p>
          <a:p>
            <a:endParaRPr lang="cs-CZ" dirty="0" smtClean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 smtClean="0"/>
          </a:p>
          <a:p>
            <a:r>
              <a:rPr lang="cs-CZ" sz="1600" dirty="0" smtClean="0"/>
              <a:t>http://www.amazon.com/Cultural-Memory-Western-Civilization-Functions/dp/0521165873/ref=la_B004ZFAHEU_1_1?s=books&amp;ie=UTF8&amp;qid=1394018501&amp;sr=1-1#reader_0521165873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917" y="4596946"/>
            <a:ext cx="998400" cy="9984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570" y="2132694"/>
            <a:ext cx="2307347" cy="346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65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Assmann</a:t>
            </a:r>
            <a:r>
              <a:rPr lang="cs-CZ" b="1" dirty="0"/>
              <a:t> definuje </a:t>
            </a:r>
            <a:r>
              <a:rPr lang="cs-CZ" b="1" dirty="0" smtClean="0"/>
              <a:t>důvody zájmu </a:t>
            </a:r>
            <a:r>
              <a:rPr lang="cs-CZ" b="1" dirty="0"/>
              <a:t>o </a:t>
            </a:r>
            <a:r>
              <a:rPr lang="cs-CZ" b="1" dirty="0" smtClean="0"/>
              <a:t>paměť:</a:t>
            </a:r>
            <a:endParaRPr lang="cs-CZ" dirty="0"/>
          </a:p>
          <a:p>
            <a:pPr lvl="0"/>
            <a:r>
              <a:rPr lang="cs-CZ" dirty="0" smtClean="0"/>
              <a:t>Postmoderní situace: Konec </a:t>
            </a:r>
            <a:r>
              <a:rPr lang="cs-CZ" dirty="0"/>
              <a:t>„velkých vyprávění“, na konci </a:t>
            </a:r>
            <a:r>
              <a:rPr lang="cs-CZ" dirty="0" smtClean="0"/>
              <a:t>studené války.</a:t>
            </a:r>
            <a:endParaRPr lang="cs-CZ" dirty="0"/>
          </a:p>
          <a:p>
            <a:pPr lvl="0"/>
            <a:r>
              <a:rPr lang="cs-CZ" dirty="0" err="1"/>
              <a:t>Postkoloniální</a:t>
            </a:r>
            <a:r>
              <a:rPr lang="cs-CZ" dirty="0"/>
              <a:t> </a:t>
            </a:r>
            <a:r>
              <a:rPr lang="cs-CZ" dirty="0" smtClean="0"/>
              <a:t>situace. </a:t>
            </a:r>
            <a:endParaRPr lang="cs-CZ" dirty="0"/>
          </a:p>
          <a:p>
            <a:pPr lvl="0"/>
            <a:r>
              <a:rPr lang="cs-CZ" dirty="0"/>
              <a:t>Posttraumatická situace po Holocaustu a dvou světových </a:t>
            </a:r>
            <a:r>
              <a:rPr lang="cs-CZ" dirty="0" smtClean="0"/>
              <a:t>válkách. </a:t>
            </a:r>
            <a:endParaRPr lang="cs-CZ" dirty="0"/>
          </a:p>
          <a:p>
            <a:pPr lvl="0"/>
            <a:r>
              <a:rPr lang="cs-CZ" dirty="0"/>
              <a:t>Odchod generace svědků těchto </a:t>
            </a:r>
            <a:r>
              <a:rPr lang="cs-CZ" dirty="0" smtClean="0"/>
              <a:t>traumat.</a:t>
            </a:r>
            <a:endParaRPr lang="cs-CZ" dirty="0"/>
          </a:p>
          <a:p>
            <a:pPr lvl="0"/>
            <a:r>
              <a:rPr lang="cs-CZ" b="1" dirty="0"/>
              <a:t>Nová digitální revoluce v komunikačních technologiích, která změnila status informace, neboť vytváří nové podmínky pro ukládání a šíření informací avšak bez toho, aby chránily jejich dlouhodobou trvanlivost.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508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Individuální paměť</a:t>
            </a:r>
          </a:p>
          <a:p>
            <a:r>
              <a:rPr lang="cs-CZ" dirty="0" smtClean="0"/>
              <a:t>Kolektivní paměť </a:t>
            </a:r>
          </a:p>
          <a:p>
            <a:pPr lvl="1"/>
            <a:r>
              <a:rPr lang="cs-CZ" dirty="0" smtClean="0"/>
              <a:t>1. užití/definice: Maurice </a:t>
            </a:r>
            <a:r>
              <a:rPr lang="cs-CZ" dirty="0" err="1" smtClean="0"/>
              <a:t>Halbwachs</a:t>
            </a:r>
            <a:r>
              <a:rPr lang="cs-CZ" dirty="0" smtClean="0"/>
              <a:t>, 1925 (</a:t>
            </a:r>
            <a:r>
              <a:rPr lang="cs-CZ" dirty="0" err="1" smtClean="0"/>
              <a:t>mémoire</a:t>
            </a:r>
            <a:r>
              <a:rPr lang="cs-CZ" dirty="0" smtClean="0"/>
              <a:t> </a:t>
            </a:r>
            <a:r>
              <a:rPr lang="cs-CZ" dirty="0" err="1" smtClean="0"/>
              <a:t>collective</a:t>
            </a:r>
            <a:r>
              <a:rPr lang="cs-CZ" dirty="0" smtClean="0"/>
              <a:t>). Kontext sociologie.</a:t>
            </a:r>
          </a:p>
          <a:p>
            <a:pPr marL="457200" lvl="1" indent="0">
              <a:buNone/>
            </a:pPr>
            <a:r>
              <a:rPr lang="cs-CZ" sz="1800" u="sng" dirty="0" smtClean="0">
                <a:hlinkClick r:id="rId2"/>
              </a:rPr>
              <a:t>http</a:t>
            </a:r>
            <a:r>
              <a:rPr lang="cs-CZ" sz="1800" u="sng" dirty="0">
                <a:hlinkClick r:id="rId2"/>
              </a:rPr>
              <a:t>://</a:t>
            </a:r>
            <a:r>
              <a:rPr lang="cs-CZ" sz="1800" u="sng" dirty="0" err="1" smtClean="0">
                <a:hlinkClick r:id="rId2"/>
              </a:rPr>
              <a:t>www.socioweb.cz</a:t>
            </a:r>
            <a:r>
              <a:rPr lang="cs-CZ" sz="1800" u="sng" dirty="0" smtClean="0">
                <a:hlinkClick r:id="rId2"/>
              </a:rPr>
              <a:t>/</a:t>
            </a:r>
            <a:r>
              <a:rPr lang="cs-CZ" sz="1800" u="sng" dirty="0" err="1" smtClean="0">
                <a:hlinkClick r:id="rId2"/>
              </a:rPr>
              <a:t>index.php?disp</a:t>
            </a:r>
            <a:r>
              <a:rPr lang="cs-CZ" sz="1800" u="sng" dirty="0" smtClean="0">
                <a:hlinkClick r:id="rId2"/>
              </a:rPr>
              <a:t>=</a:t>
            </a:r>
            <a:r>
              <a:rPr lang="cs-CZ" sz="1800" u="sng" dirty="0" err="1" smtClean="0">
                <a:hlinkClick r:id="rId2"/>
              </a:rPr>
              <a:t>temata&amp;shw</a:t>
            </a:r>
            <a:r>
              <a:rPr lang="cs-CZ" sz="1800" u="sng" dirty="0" smtClean="0">
                <a:hlinkClick r:id="rId2"/>
              </a:rPr>
              <a:t>=</a:t>
            </a:r>
            <a:r>
              <a:rPr lang="cs-CZ" sz="1800" u="sng" dirty="0" err="1" smtClean="0">
                <a:hlinkClick r:id="rId2"/>
              </a:rPr>
              <a:t>266&amp;lst</a:t>
            </a:r>
            <a:r>
              <a:rPr lang="cs-CZ" sz="1800" u="sng" dirty="0" smtClean="0">
                <a:hlinkClick r:id="rId2"/>
              </a:rPr>
              <a:t>=117</a:t>
            </a:r>
            <a:endParaRPr lang="cs-CZ" sz="1800" u="sng" dirty="0" smtClean="0"/>
          </a:p>
          <a:p>
            <a:pPr marL="457200" lvl="1" indent="0">
              <a:buNone/>
            </a:pPr>
            <a:endParaRPr lang="cs-CZ" sz="1800" u="sng" dirty="0"/>
          </a:p>
          <a:p>
            <a:pPr marL="457200" lvl="1" indent="0">
              <a:buNone/>
            </a:pPr>
            <a:r>
              <a:rPr lang="cs-CZ" sz="1800" dirty="0" err="1" smtClean="0"/>
              <a:t>MH</a:t>
            </a:r>
            <a:r>
              <a:rPr lang="cs-CZ" sz="1800" dirty="0" smtClean="0"/>
              <a:t>: kolektivní paměť vs. kolektivní nevědomí (C. G. Jung)</a:t>
            </a:r>
          </a:p>
          <a:p>
            <a:pPr marL="457200" lvl="1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: kolektivní paměť jako produkt kulturní dědičnosti (socializace jedince) vs. kolektivní paměť jako výraz biologické dědičnosti.</a:t>
            </a:r>
          </a:p>
          <a:p>
            <a:pPr marL="457200" lvl="1" indent="0">
              <a:buNone/>
            </a:pPr>
            <a:r>
              <a:rPr lang="cs-CZ" sz="1800" dirty="0" smtClean="0"/>
              <a:t>	: proces socializace: formován symbolickými a verbálními konvencemi.</a:t>
            </a:r>
          </a:p>
          <a:p>
            <a:pPr marL="457200" lvl="1" indent="0">
              <a:buNone/>
            </a:pPr>
            <a:r>
              <a:rPr lang="cs-CZ" sz="1800" dirty="0" smtClean="0"/>
              <a:t>         : v paměti se udrží jen to, co má vztah k přítomnosti.</a:t>
            </a:r>
          </a:p>
          <a:p>
            <a:pPr marL="457200" lvl="1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: opakováním vzpomínek vzniká tradice, tj. „přetvoření vzpomínek ve zvyklost“.</a:t>
            </a:r>
          </a:p>
          <a:p>
            <a:pPr marL="457200" lvl="1" indent="0">
              <a:buNone/>
            </a:pPr>
            <a:r>
              <a:rPr lang="cs-CZ" sz="1800" dirty="0" smtClean="0"/>
              <a:t>Paměť jako „sociálně podmíněné vzpomínání, tvořivá konstruktivní a sociálně podmíněná aktivita.“ </a:t>
            </a:r>
            <a:r>
              <a:rPr lang="cs-CZ" sz="1800" dirty="0" err="1" smtClean="0"/>
              <a:t>MH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92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pPr marL="0" indent="0">
              <a:buNone/>
            </a:pPr>
            <a:r>
              <a:rPr lang="cs-CZ" sz="2000" i="1" dirty="0" smtClean="0">
                <a:solidFill>
                  <a:srgbClr val="FF0000"/>
                </a:solidFill>
              </a:rPr>
              <a:t>Vtělená paměť</a:t>
            </a:r>
          </a:p>
          <a:p>
            <a:r>
              <a:rPr lang="cs-CZ" dirty="0" smtClean="0"/>
              <a:t>a) Individuální</a:t>
            </a:r>
          </a:p>
          <a:p>
            <a:r>
              <a:rPr lang="cs-CZ" dirty="0" smtClean="0"/>
              <a:t>b) Společenská/sociální paměť </a:t>
            </a:r>
            <a:r>
              <a:rPr lang="cs-CZ" sz="2000" i="1" dirty="0" smtClean="0">
                <a:solidFill>
                  <a:srgbClr val="FF0000"/>
                </a:solidFill>
              </a:rPr>
              <a:t>– </a:t>
            </a:r>
            <a:r>
              <a:rPr lang="cs-CZ" sz="2000" i="1" dirty="0" err="1" smtClean="0">
                <a:solidFill>
                  <a:srgbClr val="FF0000"/>
                </a:solidFill>
              </a:rPr>
              <a:t>intergenerační</a:t>
            </a:r>
            <a:r>
              <a:rPr lang="cs-CZ" sz="2000" i="1" dirty="0" smtClean="0">
                <a:solidFill>
                  <a:srgbClr val="FF0000"/>
                </a:solidFill>
              </a:rPr>
              <a:t> (80 – 100 let)</a:t>
            </a:r>
            <a:endParaRPr lang="cs-CZ" sz="2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i="1" dirty="0" smtClean="0">
                <a:solidFill>
                  <a:srgbClr val="FF0000"/>
                </a:solidFill>
              </a:rPr>
              <a:t>Zprostředkovaná paměť – c + d = </a:t>
            </a:r>
            <a:r>
              <a:rPr lang="cs-CZ" sz="2000" i="1" dirty="0" err="1" smtClean="0">
                <a:solidFill>
                  <a:srgbClr val="FF0000"/>
                </a:solidFill>
              </a:rPr>
              <a:t>transgenerační</a:t>
            </a:r>
            <a:endParaRPr lang="cs-CZ" sz="2000" i="1" dirty="0" smtClean="0">
              <a:solidFill>
                <a:srgbClr val="FF0000"/>
              </a:solidFill>
            </a:endParaRPr>
          </a:p>
          <a:p>
            <a:r>
              <a:rPr lang="cs-CZ" dirty="0"/>
              <a:t>c</a:t>
            </a:r>
            <a:r>
              <a:rPr lang="cs-CZ" dirty="0" smtClean="0"/>
              <a:t>) Politická paměť</a:t>
            </a:r>
          </a:p>
          <a:p>
            <a:r>
              <a:rPr lang="cs-CZ" dirty="0" smtClean="0"/>
              <a:t>d) Kulturní paměť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635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r>
              <a:rPr lang="cs-CZ" dirty="0" smtClean="0"/>
              <a:t>a) Individuální paměť</a:t>
            </a:r>
          </a:p>
          <a:p>
            <a:r>
              <a:rPr lang="cs-CZ" dirty="0" smtClean="0"/>
              <a:t>Procedurální</a:t>
            </a:r>
          </a:p>
          <a:p>
            <a:r>
              <a:rPr lang="cs-CZ" dirty="0" smtClean="0"/>
              <a:t>Sémantická</a:t>
            </a:r>
          </a:p>
          <a:p>
            <a:r>
              <a:rPr lang="cs-CZ" dirty="0" smtClean="0"/>
              <a:t>Epizodická (perspektivní a idiosynkratická, fragmentární, proměňující se v interakci s druhými, proměnlivá a nestálá)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02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r>
              <a:rPr lang="cs-CZ" dirty="0" smtClean="0"/>
              <a:t>b) Společenská/sociální paměť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1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PAMĚŤ Z HLEDISKA SPOLEČENSKÝCH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Aleida</a:t>
            </a:r>
            <a:r>
              <a:rPr lang="cs-CZ" dirty="0" smtClean="0"/>
              <a:t> </a:t>
            </a:r>
            <a:r>
              <a:rPr lang="cs-CZ" dirty="0" err="1" smtClean="0"/>
              <a:t>Assmann</a:t>
            </a:r>
            <a:endParaRPr lang="cs-CZ" dirty="0" smtClean="0"/>
          </a:p>
          <a:p>
            <a:r>
              <a:rPr lang="cs-CZ" dirty="0" smtClean="0"/>
              <a:t>c) Politická paměť</a:t>
            </a:r>
          </a:p>
          <a:p>
            <a:pPr marL="0" indent="0">
              <a:buNone/>
            </a:pPr>
            <a:r>
              <a:rPr lang="cs-CZ" dirty="0" smtClean="0"/>
              <a:t>Uložená v externích médiích: knihovny, muzea, památníky, vzdělávací systémy, rituály oslav významných dnů a svátků….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31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870</Words>
  <Application>Microsoft Office PowerPoint</Application>
  <PresentationFormat>Vlastní</PresentationFormat>
  <Paragraphs>133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Office</vt:lpstr>
      <vt:lpstr>Nástroje interpretace novomediálního díla II</vt:lpstr>
      <vt:lpstr>MÉDIA A PAMĚŤ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PAMĚŤ Z HLEDISKA SPOLEČENSKÝCH VĚD</vt:lpstr>
      <vt:lpstr>V. Flusser: O paměti: elektronické nebo jiné                                       1990</vt:lpstr>
      <vt:lpstr>V. Flusser: O paměti: elektronické nebo jiné                                       1990</vt:lpstr>
      <vt:lpstr>V. Flusser: O paměti: elektronické nebo jiné                                       1990</vt:lpstr>
      <vt:lpstr>V. Flusser: O paměti: elektronické nebo jiné                                       1990</vt:lpstr>
      <vt:lpstr>3x o paměti</vt:lpstr>
      <vt:lpstr>3x o paměti</vt:lpstr>
      <vt:lpstr>3x o paměti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Nástroje interpretace novomediálního díla II</dc:title>
  <dc:creator>Horakova</dc:creator>
  <cp:lastModifiedBy>Jana Horáková</cp:lastModifiedBy>
  <cp:revision>27</cp:revision>
  <dcterms:created xsi:type="dcterms:W3CDTF">2014-03-05T11:08:52Z</dcterms:created>
  <dcterms:modified xsi:type="dcterms:W3CDTF">2014-04-02T15:30:33Z</dcterms:modified>
</cp:coreProperties>
</file>