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50AA-AB1D-478B-9B35-81ACF2840752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C7AD-46E8-4471-AAF2-717E07666C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C7AD-46E8-4471-AAF2-717E07666C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55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CABC55-9084-46D3-B94F-55D4B75ACC97}" type="datetimeFigureOut">
              <a:rPr lang="cs-CZ" smtClean="0"/>
              <a:pPr/>
              <a:t>16. 2. 2014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Starověké Řecko: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vláda  a lid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821953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0466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podle tradice byly Athény spravovány nejdříve několika rody králů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polovině 8. st. byla vláda krále stanovena na 10 let a od roku </a:t>
            </a: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683/682 omezena jeho moc vytvořením trvalého sboru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archontů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-&gt;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vedli obec a vytvářeli zvykové právo na základě zaznamenávání soudních rozhodnutí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úřad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archonta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trval 1 rok =&gt; poté se mohli stát součástí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rady zasedající na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Areově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pahorku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Areios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pagos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 v 7. st. se stal hlavním orgánem vlády a měl na starosti soudy týkající se vražd (počet členů asi 200-300)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ostatní lid (démos) se shromažďoval v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ekklésii</a:t>
            </a:r>
          </a:p>
        </p:txBody>
      </p:sp>
      <p:pic>
        <p:nvPicPr>
          <p:cNvPr id="3" name="Obrázek 2" descr="IMG_018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933056"/>
            <a:ext cx="4777171" cy="260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0728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2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pol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7. st. se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Kylón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pokusil neúspěšně nastolit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tyrannis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když využil nespokojenosti lidu -&gt; viditelné známky krize =&gt; sepsání zvykového práva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sepsání práva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Drakónem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r. 621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rozlišování mezi vraždou a zabitím a stanovení stupně příbuznosti, zavedení nového soudního dvora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„51 mužů“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oslabení moci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další reformy zavedl r. 594/3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Solón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zakázal dlužní otroctví, udělil občanská práva usedlým cizincům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metoikům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rozdělil obyvatelstvo podle ročního výnosu obilí nebo olivového oleje do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4 majetkových tříd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vymezení vojenských a finančních povinností a práva na zastávání úřadů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změny ve státní správě -&gt; omezení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vytvoření rady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skládající se ze 400 členů (po 100 z každé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lon-t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6228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připravovala návrhy pro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lidový sněm složený s plnoprávných občanů starších 20 let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ekklésie: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schvalovala návrhy na volbu nejvyšších úředníků, návrhy rady, vyřizovala odvolání proti rozhodnutí úřadů -&gt; kontrolovala jejich činnost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zavedení soudního sboru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héliaia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lidový soud, který se skládal z tzv.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héliastů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-&gt; dobrovolní zástupci rodových fýl starší 30 let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soudila trestní žaloby a dávala náhled v oblasti soukromého práva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drobné přestupky nadále soudil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diaitétés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Solónovy zákony zůstaly v platnosti i v době tyranidy, kterou v Athénách roku 561/60 nastolil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Peisistratos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do úřadů však byly dosazováni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Peisistratovi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stoupenci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zavedl soudce jezdících na venkov (soudcové po obvodech –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kata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démús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dikastai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ol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200800" cy="584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svržení tyranidy r. 510 a krátké vládě tzv.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pediaků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(statkáři z rovin) se dostává k moci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Kleisthenés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, který r. 508/7 zavádí novou ústavu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rozdělení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3 oblasti: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město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asty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– zahrnovalo Athény a okolí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vnitrozemí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mesogeion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pobřeží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paraliá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každá z těchto oblastí se skládala z několika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(asi 139/140 později až 170)     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tryttií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  3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tryttie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 každá z jiné oblasti tvořily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fýlu     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vzniká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administrativních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</a:t>
            </a:r>
            <a:endParaRPr lang="cs-CZ" sz="2000" b="1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zvýšení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počtu členů rady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500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zavedení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ostrakismu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střepinového soudu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změna přístupu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občanů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k úřadům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vznik athénské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demokracie</a:t>
            </a:r>
          </a:p>
        </p:txBody>
      </p:sp>
      <p:pic>
        <p:nvPicPr>
          <p:cNvPr id="3" name="Obrázek 2" descr="kleishenes - rozdeleni att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384376" cy="2677482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611560" y="623731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6948264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116000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411760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leisthen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815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692696"/>
            <a:ext cx="79928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Společenské uspořádání v klasickém období v Athénách</a:t>
            </a:r>
          </a:p>
          <a:p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Občané/občanství :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občanem se mohl stát pouze člověk zrozený z athénského otce, od r. 451 i athénské matky, a dosáhnout věku 18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let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narození syna musel otec složit přísahu =&gt; frátrie hlasovala o přijetí potomka za občana =&gt; zapsání do fýly – získání titulu občana a dědické právo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18 letech je otec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povinen nechat zapsat svého syna do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čímž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získává athénské občanství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tento zápis je ještě stvrzen hlasováním občanů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  =&gt;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muž dostává oficiální jméno (jeho součástí bylo i uvedení názvu </a:t>
            </a:r>
            <a:r>
              <a:rPr lang="cs-CZ" sz="2000" b="1" i="1" smtClean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>
                <a:latin typeface="Calibri" pitchFamily="34" charset="0"/>
                <a:cs typeface="Calibri" pitchFamily="34" charset="0"/>
              </a:rPr>
              <a:t>) - příslušnost k </a:t>
            </a:r>
            <a:r>
              <a:rPr lang="cs-CZ" sz="2000" b="1" i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>
                <a:latin typeface="Calibri" pitchFamily="34" charset="0"/>
                <a:cs typeface="Calibri" pitchFamily="34" charset="0"/>
              </a:rPr>
              <a:t>byla </a:t>
            </a:r>
            <a:r>
              <a:rPr lang="cs-CZ" sz="2000" b="1" smtClean="0">
                <a:latin typeface="Calibri" pitchFamily="34" charset="0"/>
                <a:cs typeface="Calibri" pitchFamily="34" charset="0"/>
              </a:rPr>
              <a:t>dědičná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občany se stávají 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metoikové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propuštěnci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všichni občané mají stejná práva - přístup k úřadům je však omezen výší jejich majetku, který je od 5 st. určován podle výnosu v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drachmách</a:t>
            </a: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jetkové tri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784541" cy="25707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3068960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práva občana: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účast na sněmu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vystupování na soudě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uzavírání sňatku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nabývání majetku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přístup k úřadům (po dovršení 30 let)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povinnosti občana: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platit daně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vykonávat vojenskou službu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4664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(„spolubydlící“):</a:t>
            </a:r>
          </a:p>
          <a:p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svobodní neobčané (cizinci usazení v Athénách)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neměli žádná občanská práva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nemohli vlastnit půdu nebo domy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Attice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-&gt; většinou řemeslníci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museli platit daň z hlavy - tzv.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metoikion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za války zvláštní daň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eisforá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která byla vyšší než u občanů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mezi povinnosti patřila i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vojenská služba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podílení se na všech finančních závazcích občanů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leitúrgiích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zvláštní povinnosti zámožných občanů ve prospěch celé obce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mezi pravidelné patřily např.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chorégie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(vybavení sboru pro státní slavnosti)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architheórie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(vybavení státního poselstva), atd.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mezi mimořádné patřily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trierárchie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(péče o udržování vojenských lodí)</a:t>
            </a:r>
          </a:p>
          <a:p>
            <a:pPr lvl="2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 soudu museli být zastupováni občanem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mohli vlastnit otroky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280088"/>
            <a:ext cx="79201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Nejstarší formy vlády a dělení společnosti: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Mykénská civilizace:</a:t>
            </a:r>
          </a:p>
          <a:p>
            <a:endParaRPr lang="cs-CZ" sz="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Hlavní pramen: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tabulky s lineárním písmem B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904682"/>
            <a:ext cx="4687533" cy="45367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04682"/>
            <a:ext cx="3326972" cy="453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Otroci: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nebyl právním subjektem, proto byl např. při soudním líčení zastupován svým pánem, sňatky otroků neměly právní charakter (děti otroků patřily pánovi)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obvykle byli využíváni k vykonávání nejtěžší práce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pán mohl otroka trestat bitím (ne však na veřejnosti) a např. právě v Athénách ho nesměl zabít, nebo ho přeložit na zvláště těžké práce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nesměl navštěvovat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gymnasia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palaistry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zvlášť neúnosném jednání pána mohl otrok hledat asyl v chrámu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mohl vlastnit movitý majetek, kterým se mohl vykoupit</a:t>
            </a:r>
          </a:p>
          <a:p>
            <a:pPr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také mohl být propuštěn (propuštěnec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apeleutheros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): za služby pánovi nebo za mimořádné zásluhy o obec =&gt; získává status jako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jeho pán se stává jeho „ochráncem“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účastnili náboženského života rodiny a obce – někteří mohli být zasvěceni i do mystérií</a:t>
            </a:r>
          </a:p>
          <a:p>
            <a:pPr marL="0"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byli zaměstnáváni státem – zřízenci úřadů a soudů, kati, mincíři a příslušníci policie, kterou byli od r. 476 skytští lučištníci (v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Periklově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době jich bylo asi 1000 a sídlily na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vedle státních otroků existovali i otroci chrámoví, kteří sloužili jako chrámoví sluhové nebo „kostelníci“</a:t>
            </a:r>
          </a:p>
        </p:txBody>
      </p:sp>
      <p:pic>
        <p:nvPicPr>
          <p:cNvPr id="3" name="Obrázek 2" descr="wor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518520" cy="274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51845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Instituce a úřady</a:t>
            </a:r>
          </a:p>
          <a:p>
            <a:endParaRPr lang="cs-CZ" sz="1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ekklésiá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lidový sněm – vztahoval se na všechny občany starší 20 let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scházel se na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agoře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pahorku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Pnyx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nebo v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Dionýsově divadle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pod Akropolí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sněm byl svoláván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prytany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minimálně 40x do roka a to 4 dny předem - vývěskami, při speciálním zasedání trubači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epistatés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prytanů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zasedání zahajuje a nechává předčítat návrhy zákonů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probúleuma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předložené radou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o přijetí návrzích se hlasuje zdvižením ruky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cheirotoniá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nebo tajně tabulkami =&gt; pokud nebyl návrh přijat hlasatel vyzval k diskuzi (</a:t>
            </a:r>
            <a:r>
              <a:rPr lang="cs-CZ" sz="20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iségoriá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- právo promluvit měl každý občan</a:t>
            </a:r>
          </a:p>
        </p:txBody>
      </p:sp>
      <p:pic>
        <p:nvPicPr>
          <p:cNvPr id="3" name="Obrázek 2" descr="pny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268760"/>
            <a:ext cx="293995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02359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sněm má moc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zákonodárnou a výkonnou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kterou může přenést 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úředníky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soudní moc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může přenášet na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héliaiu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=&gt; 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rozhodoval: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 zákonech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 zahraniční politice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volil nejvyšší vojenské a finanční úředníky -&gt; dohlížel na jejich činnost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určoval výši daní a cla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dohlížel na státní finance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dozíral na státní kult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soudní moc =&gt;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ostrakismos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rada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do rady byly losováni občané starší 30 let –  50 z každé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 prvních 3 majetkových tříd na dobu jednoho roku =&gt; 500 členů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rada zasedá každý den - během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1/10 roku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předsedalo radě nebo tvořilo její výbor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50 zástupců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 každé z 10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pratyneis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 období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prytaneiá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každý den byl z těchto 50 členů vylosován jeden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epistatés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předsedal schůzím rady a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schromáždění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střeží pečeť a klíče od státního pokladu</a:t>
            </a:r>
            <a:endParaRPr lang="cs-CZ" sz="2000" b="1" i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epistatem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se mohl člověk stát pouze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 za život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členem rady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2x</a:t>
            </a: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vždy 1/3 z nich musela být přítomna v úřadě i v noci</a:t>
            </a:r>
          </a:p>
          <a:p>
            <a:pPr marL="0"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zasedání rady se konají v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búleutériu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stravování hradí stát – členové se stravují v kruhové stavbě zvané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tholos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ag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79"/>
            <a:ext cx="4464496" cy="406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úkoly rady: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připravují program sněmů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přijímají naléhavá opatření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svolává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i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ekklésii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studuje návrhy dekretů, které následně předává k hlasování ekklésii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kontroluje zahraniční politiku i vnitřní správu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realizuje rozhodnutí sněmu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přijímala vyslance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zodpovídala za některé náboženské slavnosti</a:t>
            </a:r>
          </a:p>
          <a:p>
            <a:endParaRPr lang="cs-CZ" dirty="0"/>
          </a:p>
        </p:txBody>
      </p:sp>
      <p:pic>
        <p:nvPicPr>
          <p:cNvPr id="3" name="Obrázek 2" descr="athens_agora_thol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81218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Úřady: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byly dostupné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všem občanům bez rozdílu majetku nebo původu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 úřadu byli občané voleni na 1 rok a nesměli být voleni znovu - úřady se nesměly akumulovat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 demokracii neměli úředníci skutečnou politickou moc – pouze výkonnou funkci =&gt; jejich povinností bylo uskutečňovat usnesení lidu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 Athénách je velké množství úřadů =&gt; stovky úředníků ve vícečlenných sborech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úředníci jsou si navzájem rovni =&gt; neexistuje hierarchie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před nástupem do funkce prochází kandidáti prověrkou způsobilosti, 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dokimasiá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skládají přísahu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konci funkčního období museli účetním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logistai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doložit přehled své činnosti –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euthýna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ady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497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ad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78451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76672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Archonti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sbor 9 úředníků v Athénách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klasickém období mají funkci náboženskou a soudní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sbor se skládal: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 eponymos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předseda sboru – dává jméno roku, dbá o kalendář, soudce ve věcech rodinných a dědických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řídí náboženský život, konal státní oběti, soudil sakrální provinění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řídil pohřební obřady za padlé ve válce, dohlížel na soudní procesy s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cizinci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thesmothetai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(„zákonodárci“) – zkoumali zákony a jejich nedostatky předkládali sněmu k opravě, určovali poroty a předsedali trestním soudům - spor však jen vyšetřili =&gt; rozsudek vynášel soudní sbor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heliaiá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54868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Vládnoucí třída: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lze ji rozdělit na dvě složky</a:t>
            </a:r>
          </a:p>
          <a:p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R"/>
            </a:pP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Centrální moc: </a:t>
            </a:r>
          </a:p>
          <a:p>
            <a:pPr marL="457200" indent="-457200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reprezentována vladařem, který se nazývá </a:t>
            </a:r>
            <a:r>
              <a:rPr lang="cs-CZ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WA-NA-KA, </a:t>
            </a:r>
            <a:r>
              <a:rPr lang="cs-CZ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wanax</a:t>
            </a:r>
            <a:endParaRPr lang="cs-CZ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„1. ministrem: </a:t>
            </a:r>
            <a:r>
              <a:rPr lang="cs-CZ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RA-WA-KE-TA, </a:t>
            </a:r>
            <a:r>
              <a:rPr lang="cs-CZ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lawagetas</a:t>
            </a:r>
            <a:endParaRPr lang="cs-CZ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 vladařovou družinou tzv. </a:t>
            </a:r>
            <a:r>
              <a:rPr lang="cs-CZ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E-QE-TA, </a:t>
            </a:r>
            <a:r>
              <a:rPr lang="cs-CZ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heqetas</a:t>
            </a:r>
            <a:r>
              <a:rPr lang="cs-CZ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/ mn.č. </a:t>
            </a:r>
            <a:r>
              <a:rPr lang="cs-CZ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heqetai</a:t>
            </a:r>
            <a:r>
              <a:rPr lang="cs-CZ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pravděpodobně představitelé rodové šlechty</a:t>
            </a:r>
          </a:p>
        </p:txBody>
      </p:sp>
    </p:spTree>
    <p:extLst>
      <p:ext uri="{BB962C8B-B14F-4D97-AF65-F5344CB8AC3E}">
        <p14:creationId xmlns:p14="http://schemas.microsoft.com/office/powerpoint/2010/main" val="2816140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Stratégové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stratégoi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voleni v počtu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– 1 z každé fýly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1 rok všeobecným hlasováním – mohli být voleni znovu (např.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Periklés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15x)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jako vojenští poradci – od r. 487 jako vojenští velitelé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jsou považováni za nejdůležitější úředníky ve státě =&gt; mají výkonnou moc a jsou skutečnými představiteli státu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– jeden z nich má vždy vedoucí postavení</a:t>
            </a: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Pericles_Pio-Clementino_Inv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20688"/>
            <a:ext cx="2744823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Soudy a soudnictví: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je soudní moc vykonávána mnoha soudy, radami nebo úředníky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areopag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soudil úmyslné vraždy – mohl vynést rozsudek smrti nebo vyhnanství spojené s konfiskací majetku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efetové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- 51 členů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řešili kriminální případy ve třech sborech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palladion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neúmyslná zabití nebo nabádání k vraždě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delfinion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případy, kdy archón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rozhodl, že zabití bylo omluvitelné či zákonné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freattys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zasedal u moře - soudil ty vyhnance, kteří se dopustili opakované úkladné vraždy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ekklésiá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soudila zločiny ohrožující stát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76672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héliaiá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lidový porotní soud - hlavní soudní orgán – s výjimkou hrdelních zločinů měl téměř neomezenou kompetenci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členů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héliastů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je 6000 – mohl se jím stát každý občan starší 30 let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rozdělení do různých soudních dvorů – rozdělování bylo provázeno množstvím různých opatření, aby jména soudců nebyla předem známa =&gt; velmi složitý systém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jednom soudním dvoře zasedalo mezi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200 - 1000 ale i více porotců (od 4 st. lichý počet)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nástupu do funkce skládali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héliásté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přísahu a za svou činnost byli odměňovány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obě strany hájily svou věc ve vymezeném čase, který odpočítávaly vodní hodiny –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klepsydra</a:t>
            </a:r>
          </a:p>
          <a:p>
            <a:pPr lvl="2">
              <a:buFontTx/>
              <a:buChar char="-"/>
            </a:pPr>
            <a:endParaRPr lang="cs-CZ" sz="1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vyslechnutí obou stran došlo k hlasování pomocí bronzových koleček - po výroku o vině následovalo ještě druhé hlasování o výši trestu - proti rozsudku nebylo odvolání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lepsy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2592288" cy="3070693"/>
          </a:xfrm>
          <a:prstGeom prst="rect">
            <a:avLst/>
          </a:prstGeom>
        </p:spPr>
      </p:pic>
      <p:pic>
        <p:nvPicPr>
          <p:cNvPr id="3" name="Obrázek 2" descr="ballotdisk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17032"/>
            <a:ext cx="2398748" cy="25038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476672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tresty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peněžní - pokuty, konfiskace majetku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vyhnanství - trvalé / dočasné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zbavení občanských práv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vězení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tělesné tresty - bičování, pranýř a vypálení znamení - vyhrazeny pro otroky a cizoložné ženy 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popravy – podání jedu (bolehlav), připoutání ke kůlu, kamenování</a:t>
            </a:r>
          </a:p>
          <a:p>
            <a:pPr lvl="1"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Ostrakismos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- střepinový soud: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zřízen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Kleisthenem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kolem r. 500 k ochraně demokracie - poprvé se konal  r. 487, přestal být využíván po roce 417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umožňuje odstranit z města občana, aniž by byl postaven před soud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každý rok nejméně 6000 občanů v mimořádném shromáždění hlasovalo, je-li nutný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ostrakismos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pokud byl výsledek kladný, sešel se sněm ještě jednou - pomocí hliněných střepů byl označen ten, který byl dle mínění sněmu nebezpečný svobodě občanů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ten, jehož jméno se objevilo nejčastěji, musel opustit Athény na dobu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10 let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nepozbýval občanských práv ani majetku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Themistoklés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– r. 471</a:t>
            </a:r>
            <a:endParaRPr lang="cs-CZ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g_ostrakon_of_themisto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933056"/>
            <a:ext cx="3168352" cy="253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Sparta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nejstarších dobách se sparťané dělily do tří rodových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asi 7.-8. st. došlo k významným změnám, které jsou připisovány legendárnímu zákonodárci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Lykúrgovi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sestavil zákony, které sepsal v tzv.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Velké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rhétře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apellá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sněm všech spartských občanů starší 30 let, který se scházel jednou za měsíc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rozhodovala o návrzích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gerúsie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volila členy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aklamací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volila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efory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jmenovala vojenské velitele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rozhodovala v případech sporů o následnictví, v otázkách války, mírových smluv a schvalovala osvobození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heilótů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schvalovala změny zákonů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6328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gerúsiá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rada starších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 měla 30 členů - 28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2 krále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poradní orgán králů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museli být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starší 60 let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byli voleni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doživotně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moc soudní (nejvyšší soudní dvůr) - hrdelní zločiny, případy týkající se králů, vyhnanství,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atímie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(ztráty občanských práv)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připravovala návrhy pro shromáždění =&gt; mohla vetovat jeho rozhodnutí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2 králové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dyarchie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dědičná hodnost ve dvou rodech –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Ágidovci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Eurypontovci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moc omezena – velení armádě ve válce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konání státních obětí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interpretace státních věšteb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4888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výkonnou moc představují úředníci: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eforoi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(„dozorci“) - 5 členů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volených každý rok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apellou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nemohli být zvoleni opakovaně - po skončení úřadu mohli být vedeni k odpovědnosti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první se nazýval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epónymos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asi služebníci krále =&gt; v 6. stol vzrostla jejich moc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dohlíželi na celý stát 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trestali úředníky a dohlíželi na krále - mohli je sesadit, věznit a postavit před soud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dohlíželi na chování občanů i mládeže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perioiky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mohli uvěznit bez vyšetření okolností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každoročně vyhlašovali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metoikům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válku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svolávali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předsedali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gerúsii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rozhodovali o všech mezinárodních otázkách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soudní moc ve věcech trestních i občanských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spravovali státní pokladnu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stav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200800" cy="580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7768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Společenské uspořádání</a:t>
            </a:r>
            <a:endParaRPr lang="cs-CZ" sz="1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cs-CZ" sz="1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Obyvatelé byly rozděleni do tří typů postavení:</a:t>
            </a:r>
          </a:p>
          <a:p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Spartští občané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 Sparťana byl považován jen ten, kdo prokázal spartský původ a prošel státní výchovou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agógé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vedenou úředním vychovatelem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paidonomos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která byla zaměřena na vojenskou službu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od 7 let vychováván státem</a:t>
            </a:r>
          </a:p>
          <a:p>
            <a:pPr lvl="1"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ve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věku 20 let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byli zařazeni do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syssítíí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spolků po 15 mužích, kde se společně stravovali a tvořili bojovou jednotku =&gt; tito občané tvořili vojenskou nebo hoplítskou třídu –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homoioi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 podobní, rovní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vojenská služba trvala do 60 let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ženit se mohl až od 30 let – i poté se stravoval v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syssítiích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každému dospělému občanovi byla přidělena půda o asi 30 ha, kterou obdělávali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heilóti</a:t>
            </a: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76470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2"/>
            </a:pP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Místní správa ve správních okrscích (celkem 16):</a:t>
            </a:r>
          </a:p>
          <a:p>
            <a:pPr marL="457200" indent="-457200">
              <a:buAutoNum type="arabicParenR" startAt="2"/>
            </a:pP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okrsku stál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KO-RE-TE,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koreter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jeho zástupce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PO-RO-KO-RE-TE,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prokoreter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součástí byli i tzv.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TE-RE-TA,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telestas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vlastníci půdy, kteří byli v podobném postavení 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koreteru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jako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hekwetai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wanaktovi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bylo jich velké množství</a:t>
            </a: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Krétě jsou nazýváni i jako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ktoinookhoi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(„vlastníci půdy“) – ne všichni však museli být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telestové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ktoinookhoi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tvořili zřejmě horní vrstvu obyvatelstva každého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orsku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ozn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jako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DA-MO,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damos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občina vlastnící půdu, kterou bylo možno pronajímat jednotlivci. Postavení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damu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wanaktovi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není známo.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mezi tuto vrstvu lze zařadit 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hierewes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- kněží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občan mohl ztratit buď veškerá občanská práva (pro zbabělost), ne však povinnost sloužit v armádě, nebo občanství (po opuštění vojenské řady)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Heilóti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heilótes</a:t>
            </a:r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podrobené obyvatelstvo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Lakónie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Messénie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nevolníci - kolektivní majetek - neměli občanská práva ani nebyli osobně svobodní - společně s půdou byli přidělováni Sparťanům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půdě byli vázáni - z výnosů odváděli naturální dávky svým pánům (1/2; 4/5)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ve vojsku sloužili jako lehkooděnci nebo veslaři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počtem převyšovali občany =&gt; každoroční vyhlašování války;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krypteiá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vraždy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výcviku mladých Sparťanů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mohli být propuštěni na svobodu – pouze státem – za mimořádnou statečnost =&gt; neplnoprávní propuštěnec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neódamódés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Perioikové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perioikoi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(„obyvatelé okolí“)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patřili mezi ně převážně obyvatelé okrajových částí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Lakónie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Messénie</a:t>
            </a: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- z části samosprávných měst a obcí</a:t>
            </a:r>
          </a:p>
          <a:p>
            <a:pPr>
              <a:buFontTx/>
              <a:buChar char="-"/>
            </a:pPr>
            <a:endParaRPr lang="cs-CZ" sz="1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postavením byli mezi Sparťany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 neměli politická práva, ale byli svobodní - platili daně</a:t>
            </a:r>
          </a:p>
          <a:p>
            <a:pPr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sloužili ve spartské armádě jako těžkooděnci - spolu se Sparťany byli nazýváni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Lakedaimonioi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nepodstupovali však stejný výcvik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obvykle se zabývali zemědělstvím a řemeslem, což Sparťané nesměli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302359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Pod tyto dvě vládnoucí složky patřila </a:t>
            </a:r>
          </a:p>
          <a:p>
            <a:endParaRPr lang="cs-CZ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1) střední vrstva: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tabulkách spojována se svobodným (není zcela prokázáno) obyvatelstvem vykonávajícím různé pracovní profese (hlavně 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ř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emeslné)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jejich velký počet ukazuje na vysokou diferenciaci společnosti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2) spodní vrstva svobodného obyvatelstva a otroci: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výzkumy ukazují, že mezi těmito dvěma skupinami není jasná dělící čára, jak je tomu v pozdějších obdobích</a:t>
            </a:r>
          </a:p>
          <a:p>
            <a:pPr lvl="1">
              <a:buFontTx/>
              <a:buChar char="-"/>
            </a:pPr>
            <a:endParaRPr lang="cs-CZ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 této vrstvy obyvatelstva patří tzv.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DO-E-RO, DO-E-RA,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doeros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doera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doelos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doela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jejich postavení je nejisté, ale jistě byli v silně závislém postavení – chybné je zřejmě označení otrok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dúlos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problémem je jejich označení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theoio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doeloi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doelai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na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pylských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tabulkách  se objevují jako nájemci půdy (ukazuje na nižší postavení, nikoliv však na otroka)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47667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3) Otroci:</a:t>
            </a:r>
          </a:p>
          <a:p>
            <a:pPr lvl="1">
              <a:buFont typeface="Calibri" pitchFamily="34" charset="0"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některé tabulky naznačují existenci vrstvy obyvatelstva, které lze za otroky považovat</a:t>
            </a:r>
          </a:p>
          <a:p>
            <a:pPr lvl="1">
              <a:buFont typeface="Calibri" pitchFamily="34" charset="0"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většinou se jedná o ženy a děti což ukazuje na tradici zotročování pouze žen a dětí, zatímco muži byli pobiti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 bwMode="auto">
          <a:xfrm>
            <a:off x="539552" y="548680"/>
            <a:ext cx="77768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Vývoj od doby mykénské do klasického období:</a:t>
            </a:r>
          </a:p>
          <a:p>
            <a:endParaRPr lang="cs-CZ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pádu mykénských center se dostává k moci rodová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aristokracie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která vládne na základě zvykového práva, svými radami omezuje moc krále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který byl hlavním velitelem, soudcem a knězem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10.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st.př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dochází k formování nových sídlišť =&gt; dochází k významné společenské změně, kdy starší aristokratická společnost založená na patriarchálním systému přechází na patriarchální systém celé obce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dochází ke stěhování venkovského obyvatelstva do měst, kde někteří dosáhnou velkého majetku =&gt; požadavky na sepsání zvykového práva, omezení trvalé vlády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basileů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vládu úřednického kolegia a zavedení smírčího úředníka mezi aristokraty a lidem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95536" y="40466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vláda aristokracie je ve většině měst v 7. – 6. st. nahrazena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tyrannidou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v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Thessalii,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Boiótii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Spartě však nikdy nebyla nastolena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stál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tyrannos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který se dostal k moci státním převratem.  Tyranem byl většinou bohatý a ctižádostivý vůdce.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během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tyrannidy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docházelo k významnému hospodářskému a kulturnímu rozkvětu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 6. st.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tyrannis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mizí a je nahrazena oligarchií nebo demokracií</a:t>
            </a:r>
          </a:p>
        </p:txBody>
      </p:sp>
      <p:pic>
        <p:nvPicPr>
          <p:cNvPr id="9" name="Obrázek 8" descr="IMG_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462145" cy="2592288"/>
          </a:xfrm>
          <a:prstGeom prst="rect">
            <a:avLst/>
          </a:prstGeom>
        </p:spPr>
      </p:pic>
      <p:pic>
        <p:nvPicPr>
          <p:cNvPr id="10" name="Obrázek 9" descr="IMG_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875" y="3645024"/>
            <a:ext cx="409965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476672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Athény a </a:t>
            </a:r>
            <a:r>
              <a:rPr lang="cs-CZ" sz="28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Attika</a:t>
            </a:r>
            <a:endParaRPr lang="cs-CZ" sz="2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rody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Attice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děleny do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pod vedením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fýlobasileů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(náčelníků)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fýly děleny na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frátrií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30 rodech a 30 mužích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vedených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frátriarchem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frátrie spojeny společným kultem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Dia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Frátria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Athény Frátrie</a:t>
            </a:r>
          </a:p>
          <a:p>
            <a:pPr>
              <a:buFontTx/>
              <a:buChar char="-"/>
            </a:pPr>
            <a:endParaRPr lang="cs-CZ" sz="2000" b="1" i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genu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(rodu) - volený správce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archón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tamiás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(pokladník) 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narušování rodového zřízení odchodem obyvatelstva =&gt; reorganizace obecní správy =&gt;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synoikismos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(tj. centralizace správy) =&gt; správa převedena do Athén a jejich obyvatelstvu udělena občanská práva =&gt; rozdělení obyvatelstva podle zaměstnání na tři stáda -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ethnos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1) 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eupatridy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dobře urozené =&gt; určeni k zastávání úřadů</a:t>
            </a:r>
          </a:p>
          <a:p>
            <a:pPr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2)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geómory</a:t>
            </a:r>
            <a:r>
              <a:rPr lang="cs-CZ" sz="2000" b="1" i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vlastníky pozemkových údělů</a:t>
            </a:r>
          </a:p>
          <a:p>
            <a:pPr lvl="1"/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3) </a:t>
            </a:r>
            <a:r>
              <a:rPr lang="cs-CZ" sz="2000" b="1" i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démiúrgy</a:t>
            </a:r>
            <a:r>
              <a:rPr lang="cs-CZ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pracující pro veřejnost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4854</TotalTime>
  <Words>3287</Words>
  <Application>Microsoft Office PowerPoint</Application>
  <PresentationFormat>Předvádění na obrazovce (4:3)</PresentationFormat>
  <Paragraphs>342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Papír</vt:lpstr>
      <vt:lpstr>Antické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Toram 2</cp:lastModifiedBy>
  <cp:revision>273</cp:revision>
  <dcterms:created xsi:type="dcterms:W3CDTF">2012-01-08T13:28:57Z</dcterms:created>
  <dcterms:modified xsi:type="dcterms:W3CDTF">2014-02-17T11:03:58Z</dcterms:modified>
</cp:coreProperties>
</file>