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257" r:id="rId3"/>
    <p:sldId id="288" r:id="rId4"/>
    <p:sldId id="290" r:id="rId5"/>
    <p:sldId id="258" r:id="rId6"/>
    <p:sldId id="289" r:id="rId7"/>
    <p:sldId id="259" r:id="rId8"/>
    <p:sldId id="291" r:id="rId9"/>
    <p:sldId id="292" r:id="rId10"/>
    <p:sldId id="260" r:id="rId11"/>
    <p:sldId id="293" r:id="rId12"/>
    <p:sldId id="261" r:id="rId13"/>
    <p:sldId id="294" r:id="rId14"/>
    <p:sldId id="297" r:id="rId15"/>
    <p:sldId id="300" r:id="rId16"/>
    <p:sldId id="262" r:id="rId17"/>
    <p:sldId id="298" r:id="rId18"/>
    <p:sldId id="299" r:id="rId19"/>
    <p:sldId id="263" r:id="rId20"/>
    <p:sldId id="264" r:id="rId21"/>
    <p:sldId id="301" r:id="rId22"/>
    <p:sldId id="265" r:id="rId23"/>
    <p:sldId id="266" r:id="rId24"/>
    <p:sldId id="302" r:id="rId25"/>
    <p:sldId id="267" r:id="rId26"/>
    <p:sldId id="303" r:id="rId27"/>
    <p:sldId id="268" r:id="rId28"/>
    <p:sldId id="269" r:id="rId29"/>
    <p:sldId id="304" r:id="rId30"/>
    <p:sldId id="305" r:id="rId31"/>
    <p:sldId id="270" r:id="rId32"/>
    <p:sldId id="271" r:id="rId33"/>
    <p:sldId id="309" r:id="rId34"/>
    <p:sldId id="272" r:id="rId35"/>
    <p:sldId id="306" r:id="rId36"/>
    <p:sldId id="273" r:id="rId37"/>
    <p:sldId id="307" r:id="rId38"/>
    <p:sldId id="314" r:id="rId39"/>
    <p:sldId id="315" r:id="rId40"/>
    <p:sldId id="316" r:id="rId41"/>
    <p:sldId id="274" r:id="rId42"/>
    <p:sldId id="308" r:id="rId43"/>
    <p:sldId id="275" r:id="rId44"/>
    <p:sldId id="310" r:id="rId45"/>
    <p:sldId id="276" r:id="rId46"/>
    <p:sldId id="277" r:id="rId47"/>
    <p:sldId id="311" r:id="rId48"/>
    <p:sldId id="317" r:id="rId49"/>
    <p:sldId id="278" r:id="rId50"/>
    <p:sldId id="312" r:id="rId51"/>
    <p:sldId id="313" r:id="rId52"/>
    <p:sldId id="279" r:id="rId53"/>
    <p:sldId id="280" r:id="rId54"/>
    <p:sldId id="320" r:id="rId55"/>
    <p:sldId id="321" r:id="rId56"/>
    <p:sldId id="281" r:id="rId57"/>
    <p:sldId id="318" r:id="rId58"/>
    <p:sldId id="282" r:id="rId59"/>
    <p:sldId id="322" r:id="rId60"/>
    <p:sldId id="323" r:id="rId61"/>
    <p:sldId id="283" r:id="rId62"/>
    <p:sldId id="324" r:id="rId63"/>
    <p:sldId id="326" r:id="rId64"/>
    <p:sldId id="284" r:id="rId65"/>
    <p:sldId id="325" r:id="rId66"/>
    <p:sldId id="285" r:id="rId67"/>
    <p:sldId id="286" r:id="rId68"/>
    <p:sldId id="287" r:id="rId69"/>
    <p:sldId id="327" r:id="rId70"/>
    <p:sldId id="328" r:id="rId71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88182" autoAdjust="0"/>
  </p:normalViewPr>
  <p:slideViewPr>
    <p:cSldViewPr>
      <p:cViewPr varScale="1">
        <p:scale>
          <a:sx n="118" d="100"/>
          <a:sy n="118" d="100"/>
        </p:scale>
        <p:origin x="10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5BEA-F43B-422B-A498-FC2381DBDE09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1C69F-E789-43EB-B814-67F1E1334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7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5.5.2014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12</a:t>
            </a:r>
            <a:endParaRPr lang="cs-CZ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Starověký Řím: </a:t>
            </a:r>
          </a:p>
          <a:p>
            <a:r>
              <a:rPr lang="en-US" sz="4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Vojenstv</a:t>
            </a:r>
            <a:r>
              <a:rPr lang="cs-CZ" sz="4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 II</a:t>
            </a:r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76672"/>
            <a:ext cx="81369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spatha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meč</a:t>
            </a:r>
          </a:p>
          <a:p>
            <a:pPr lvl="1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meč používaný jízdou</a:t>
            </a:r>
            <a:endParaRPr lang="cs-CZ" sz="2000" dirty="0" smtClean="0"/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delší a štíhlejší než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gladius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650 do 915 mm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šířka čepele - obvykle nepřesahovala 44 mm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hlavice, záštita a jílec byly většinou podobné jako 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pugio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dýka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sloužila jako doplněk k meči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250 do 350 mm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používaly se po velkou část principátu - ve 2 st. však podstatně méně - na Traianově sloupu již nejsou známy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ýk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3867180" cy="5400600"/>
          </a:xfrm>
          <a:prstGeom prst="rect">
            <a:avLst/>
          </a:prstGeom>
        </p:spPr>
      </p:pic>
      <p:pic>
        <p:nvPicPr>
          <p:cNvPr id="3" name="Obrázek 2" descr="dýk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76672"/>
            <a:ext cx="4224947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208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Výstroj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Zbroj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Stejně jako dříve i v této době bylo používáno několik typů</a:t>
            </a:r>
          </a:p>
          <a:p>
            <a:pPr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kroužková zbroj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lorica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hamata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někdy vyráběny z bronzových, většinou však ze železných kroužků o síle 1 mm a průměru 7 mm - kroužky byly nýtovány nebo svařovány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ramenou se zdvojoval, směrem dolů se rozšiřoval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váha asi 10-15 kg - rozložit ji pomáhal opasek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šupinový pancíř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lorica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squamata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většinou vyráběn z bronzu, méně ze železa - železné pancíře byly navíc pocínované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náchylný k poškození - těžko se opravoval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velikost šupin různá - řady šupin se k sobě spojovaly drátem a poté našívaly na látkový podklad, tak aby se navzájem překrývaly =&gt; zlepšení ochrany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cíř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404664"/>
            <a:ext cx="3881259" cy="5832648"/>
          </a:xfrm>
          <a:prstGeom prst="rect">
            <a:avLst/>
          </a:prstGeom>
        </p:spPr>
      </p:pic>
      <p:pic>
        <p:nvPicPr>
          <p:cNvPr id="3" name="Obrázek 2" descr="pancíř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404664"/>
            <a:ext cx="3929287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cíř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5" y="581025"/>
            <a:ext cx="8210550" cy="5695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6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010403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lamelový pancíř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lorica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segmentata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pravděpodobně se začal používat až za principátu =&gt; část staršího typu byla nalezena na lokalitě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Kalkriese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 byl asi do 3. st.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pancíř je tvořen řadami železných lamel, které jsou navzájem propojeny koženými pásky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lamely nebyly kaleny - předpokládá se lepší ochrana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ochrana celého trupu a ramen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moderní rekonstrukce potvrdily odolnost - pancíř dokázal odchýlit nebo zcela odrazit většinu šípů a oštěpů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váha mohla být až 9 kg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nevýhody: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lehčí než kroužková zbroj, ale méně pohodlná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složitější údržba - složitý výrobek</a:t>
            </a:r>
          </a:p>
          <a:p>
            <a:pPr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množství lamel, bronzové přezky, panty a háky</a:t>
            </a:r>
          </a:p>
          <a:p>
            <a:pPr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bronzové části reagovaly s kovovými lamelami =&gt; docházelo ke korozi, která způsobovala odlamování nebo upadnutí částí kování =&gt; časté nálezy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cíř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4869808" cy="5472608"/>
          </a:xfrm>
          <a:prstGeom prst="rect">
            <a:avLst/>
          </a:prstGeom>
        </p:spPr>
      </p:pic>
      <p:pic>
        <p:nvPicPr>
          <p:cNvPr id="6" name="Obrázek 5" descr="pancíř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4664"/>
            <a:ext cx="3280213" cy="48691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rimska armada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76672"/>
            <a:ext cx="6120681" cy="52607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pod všechny typy pancířů se nosil vypolstrovaný oděv, o kterém není mnoho známo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vyráběl se z látky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pramenech znám pod názvy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thoramachus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subarmatis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označení však není spolehlivé</a:t>
            </a:r>
            <a:endParaRPr lang="cs-CZ" sz="2000" i="1" dirty="0"/>
          </a:p>
        </p:txBody>
      </p:sp>
      <p:pic>
        <p:nvPicPr>
          <p:cNvPr id="3" name="Obrázek 2" descr="pancíř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76872"/>
            <a:ext cx="5613613" cy="41098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Výzbroj a výstroj v době principátu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Výzbroj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zbraně za principátu se příliš nelišily od dřívějších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základními zbraněmi zůstávali: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pilum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vrhací oštěp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 až do konce 3. st. po Kr.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jeho vzhled se mnoho neměnil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dlouhý železný hrot se k ratišti připevňoval dvěma způsoby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hrot se nasadil, přičemž spoj byl zpevněn objímkou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hrot byl na konci opatřen plochým klínem, který se vsadil do žlábku a upevnil nýty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některá pila byla navíc opatřena kulovitými předměty na širším konci ratiště - předpokládá se, že se jednalo o závaží, která měla zvýšit průraznost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účinný dosah pila asi 15 m, se závažím menší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některá pila byla opatřena hrotem na konci ratiště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748883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Přilby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přilby typu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Montefortino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které byly běžné za republiky, byly na konci 1. st. př. Kr. nahrazeny typem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Coolus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těchto přileb měla na vrcholu přilby tulejku pro chochol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poskytovaly větší ochranu týlu než předchozí typ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poloviny 1. st. př. Kr. byla většina přileb opatřena vepředu štítkem - ten zde byl přidán patrně z důvodů zpevnění skořepiny bronzových přileb, které nebyly tak silné jako přilby vyráběné z kovu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štítek byl společně se skořepinou přilby vyroben z jednoho kusu kovu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pozdější exempláře typu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Coolus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se vyznačují širšími lícnicemi a ochranou týla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těchto přileb, společně s kombinací dalších prvků vznikají během císařství přilby galského a italického typu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hlavním materiálem pro výrobu přileb je železo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5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79759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nejstarší typy přileb z doby císařství mají výřezy pro uši =&gt; postupně přidána jejich  ochrana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upravena byla také týlní záštita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nesměřuje rovně, ale šikmo dolů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byla prodloužena a rozšířena - chránila z části i ramena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zadní část zesílena žebrováním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přední část přileb je opět opatřena štítkem pro vyztužení - ty se během času postupně stávají robustnější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galské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výrazným rysem galských přileb je plastické vyhotovení stylizovaného obočí v přední části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okraje přileb jsou lemovány mosazí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nýty jsou zdobeny mosazí nebo vykládány emailem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italické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galských se liší pouze kvalitou zpracování, která je u nich vyšší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oba typy přileb jsou vybaveny podélnými držáky na chochol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2809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 dalším vývoji se na konci 1. st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projevují další tendence ke zpevňování přední a horní části skořepiny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horní část přilby byly dodatečně připevněny 2 na sebe kolmé kovové pásky tvořících kříž - přilby také nazývány typ „velikonočního bochánku“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postupné zpevňování horní části lze pokládat za hlavní systematický vývoj, kterým římské přilby procházely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tento vývoj byl dán skutečností, že právě horní část hlavy byla během boje nejvíce zranitelnou částí těla sečnými zbraněmi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vývoj probíhal i u týlní záštity, kde nadále docházelo k jejímu prodlužování a rozšiřování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typickým znakem římských přileb nadále zůstávalo ponechání volných uší a tváře - ochrana se řešila přidáním lícnic a ochrana uší přidáním kovových plátků</a:t>
            </a:r>
            <a:endParaRPr lang="cs-CZ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řilb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839870" cy="5616624"/>
          </a:xfrm>
          <a:prstGeom prst="rect">
            <a:avLst/>
          </a:prstGeom>
        </p:spPr>
      </p:pic>
      <p:pic>
        <p:nvPicPr>
          <p:cNvPr id="4" name="Obrázek 3" descr="rimska armada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04664"/>
            <a:ext cx="4340341" cy="30998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76672"/>
            <a:ext cx="39604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jezdecké přilby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několika směrech se od přileb pěšáků odlišovaly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téměř vždy byly uši jezdců zakryty lícnicemi =&gt; útok byl předpokládán hlavně z boku a zezadu – tento problém se z části řešil vyvrtáním několika otvorů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ochrana týlu byla hlubší, ale užší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stejně jako u zbroje i přilby se nenosily přímo na hlavě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doloženy jsou podšívky a předpokládá se polstrování</a:t>
            </a:r>
          </a:p>
        </p:txBody>
      </p:sp>
      <p:pic>
        <p:nvPicPr>
          <p:cNvPr id="4" name="Obrázek 3" descr="roman army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76672"/>
            <a:ext cx="3877056" cy="457885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řilby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4031035" cy="4680519"/>
          </a:xfrm>
          <a:prstGeom prst="rect">
            <a:avLst/>
          </a:prstGeom>
        </p:spPr>
      </p:pic>
      <p:pic>
        <p:nvPicPr>
          <p:cNvPr id="3" name="Obrázek 2" descr="přilby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7378" y="476672"/>
            <a:ext cx="4303864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13690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Scutum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štít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známo několik variant - ty se však během doby příliš neměnily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během 1 st. po Kr. se štíty trochu zkrátily, šířka zůstávala přibližně stejná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tvar - obloukovitě prohnutý obdélník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známo je několik tvarových variant - mnoho štítů mělo rovný vršek a zaoblené nebo rovné strany; pravděpodobně existovaly i varianty s se zaobleným vrškem a rovnými stranami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tvar a velikost je odvozován na základě dochovaných exemplářů a vyobrazení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1. a 2. st. je známo pouze velmi málo dochovaných exemplářů - např.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Masady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Holandska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ze 3. st. je znám štít nalezený v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Dura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Europos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obdélníkový tvar, obloukovitě prohnutý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délku měl 102 cm, na šířku 83 cm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vyroben byl ze 3 vrstev tenkých dřevěných lamel, které byly k sobě přilepeny - síla štítu se uvádí asi 5 cm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 neměl středové zesílení, pouze otvor pro štítovou puklici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28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zadní strana byla zpevněna rámem a nacházelo se zde horizontální držadlo</a:t>
            </a:r>
          </a:p>
          <a:p>
            <a:pPr marL="9144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přední i zadní strana byla potažena slabou kůží – na okrajích a rozích byla zesílena silnější vrstvou kůže =&gt; tato úprava nahrazovala dřívější (dražší) kovové kování</a:t>
            </a:r>
          </a:p>
          <a:p>
            <a:pPr marL="9144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základě repliky se váha odhaduje na asi 5,5 kg =&gt; u štítů se zesíleným středem se váha odhaduje na 7,5 kg</a:t>
            </a:r>
          </a:p>
          <a:p>
            <a:pPr marL="914400" lvl="4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pravděpodobně všechny štíty byly proti nepřízni počasí v době jejich nepoužívání chráněny koženými pouzdry</a:t>
            </a:r>
          </a:p>
          <a:p>
            <a:pPr marL="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každý štít se také vyznačoval zdobením - obvykle se jednalo o zvláštní znaky -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deigmaty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není ovšem známo, jestli tyto znaky byly určeny pro celou legii nebo třeba jen pro kohortu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4636161" cy="5112568"/>
          </a:xfrm>
          <a:prstGeom prst="rect">
            <a:avLst/>
          </a:prstGeom>
        </p:spPr>
      </p:pic>
      <p:pic>
        <p:nvPicPr>
          <p:cNvPr id="3" name="Obrázek 2" descr="štíty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7335" y="332656"/>
            <a:ext cx="3514753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ila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3502200" cy="5256584"/>
          </a:xfrm>
          <a:prstGeom prst="rect">
            <a:avLst/>
          </a:prstGeom>
        </p:spPr>
      </p:pic>
      <p:pic>
        <p:nvPicPr>
          <p:cNvPr id="3" name="Obrázek 2" descr="pila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692696"/>
            <a:ext cx="4328561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štít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822606" cy="5760640"/>
          </a:xfrm>
          <a:prstGeom prst="rect">
            <a:avLst/>
          </a:prstGeom>
        </p:spPr>
      </p:pic>
      <p:pic>
        <p:nvPicPr>
          <p:cNvPr id="3" name="Obrázek 2" descr="štít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04664"/>
            <a:ext cx="4344827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1369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štíty jízdy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jezdci byli vybaveni štíty, které byly podobné pěchotním - byly však ploché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z nich byla oválného tvaru, známy jsou ale i obdélníkové nebo hexagonální</a:t>
            </a: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jeden z nalezených pochází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Doncasteru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 Británii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datován je do 1. st. po Kr.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výstroj vojáka auxiliární jednotky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štít byl dlouhý 125 cm a široký 64 cm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strany měl rovné, horní a dolní strany zaoblené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vyroben opět ze 3 vrstev dřevěných lamel potažených kůží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madlo bylo vertikální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základě rekonstrukce se udává váha 9 kg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Dura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Europos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 také znám oválný štít mnohem jednodušší konstrukce, který byl vyroben pouze z 1 vrstvy dřevěných prken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datován opět do 3. st. – používání těchto štítů se však předpokládá i pro období dřívější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4680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Další výstroj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oblečení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běžným oblečením byla tunika, která byla oproti civilní trochu delší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velmi jednoduchý oděv, kdy byly dva stejně velké čtverce látky k sobě přišity na bocích a ramenou - nechávali se pouze otvory pro hlavu a ruce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tunika většinou měla krátké rukávy; u vyobrazení jezdců se však objevují i rukávy dlouhé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roman army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04664"/>
            <a:ext cx="3175199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75608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mezi oblečení patřily i pláště a kapuce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vojáci nosili 2 druhy plášťů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sagum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jednoduchý obdélník z těžké vlněné látky, který byl sepnut na pravém rameni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paenula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nosila se jako pončo</a:t>
            </a:r>
          </a:p>
          <a:p>
            <a:pPr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měla oválný tvar s otvorem pro hlavu a někdy i kapucí</a:t>
            </a:r>
          </a:p>
          <a:p>
            <a:pPr lvl="2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u důstojníků, od centuriona výše, je znám také obřadnější oděv, tzv.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paludamentum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nosilo se podobně jako tóga - nařasené a přehozené přes levou paži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35292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opasky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byly velice důležitou součástí výstroje - byla k nim přichycena pochva na meč a v některých případech i na dýku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byl důležitým symbolem vojáka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 zdobené přezky a někdy i navíc ozdobné destičky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začátku 1 st. se stalo módou nosit nejméně opasky dva - jeden pro meč, druhý  pro dýku - na konci stejného století již byl běžný opět jeden širší opasek, i když i nadále někteří nosily opasků více</a:t>
            </a:r>
          </a:p>
          <a:p>
            <a:pPr lvl="1">
              <a:buFontTx/>
              <a:buChar char="-"/>
            </a:pPr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během 1. a 2. st. se k opaskům připevňovalo několik řemínků pobitých ozdobnými nýty a na konci opatřeno ozdobným nákončím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jejich funkce není zcela jasně známa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ásk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32656"/>
            <a:ext cx="4032448" cy="5968315"/>
          </a:xfrm>
          <a:prstGeom prst="rect">
            <a:avLst/>
          </a:prstGeom>
        </p:spPr>
      </p:pic>
      <p:pic>
        <p:nvPicPr>
          <p:cNvPr id="4" name="Obrázek 3" descr="pásk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32656"/>
            <a:ext cx="2046512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boty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asi nejznámější obuví jsou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caligae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připomínají otevřené sandále - jednalo se však o pevnější obuv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skládají se ze 3 částí - podrážka, vnitřek a svršek - ty se svazovaly řemínky, aby těsněji seděly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nevýhodou bylo, že nechránili před nepříznivým počasím – předpokládá se tedy, že se do nich nosily ponožky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od 2. st. se začínají objevovat nové druhy, které měly horní část více uzavřenou =&gt; později zcela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caligy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nahradily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většina obuvi byla na podrážce opatřena cvočky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t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404664"/>
            <a:ext cx="4896544" cy="59907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32656"/>
            <a:ext cx="5413760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04664"/>
            <a:ext cx="5688632" cy="59486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ila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27629"/>
            <a:ext cx="1368152" cy="5938517"/>
          </a:xfrm>
          <a:prstGeom prst="rect">
            <a:avLst/>
          </a:prstGeom>
        </p:spPr>
      </p:pic>
      <p:pic>
        <p:nvPicPr>
          <p:cNvPr id="4" name="Obrázek 3" descr="roman army_0002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3" y="476672"/>
            <a:ext cx="6296727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32656"/>
            <a:ext cx="5675544" cy="608806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84249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standarty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aquila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orel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asi nejcennější symbol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 doby republiky byl stříbrný nebo alespoň postříbřený =&gt; za principátu byl ze zlata nebo pozlacený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standarta s orlem byla většinou jen v jednoduchém provedení, ale známy jsou i vyobrazení kde je orel doplněn několika disky, podobně jako tomu bylo u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signy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signum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standartu, kterou měla každá centurie, kterou nesl poddůstojník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signifer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signa bývala ukončena buď zdobně provedeným hrotem kopí, nebo otevřenou dlaní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samotná žerď standarty byla ozdobena několika různými symboly, věnci a 2 až 6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falérami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význam těchto symbolů však není znám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 otevřené dlaně se uvádí, že byla původně znakem manipulu =&gt; od lat.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manus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= ruka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tandart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4176463" cy="5029249"/>
          </a:xfrm>
          <a:prstGeom prst="rect">
            <a:avLst/>
          </a:prstGeom>
        </p:spPr>
      </p:pic>
      <p:pic>
        <p:nvPicPr>
          <p:cNvPr id="3" name="Obrázek 2" descr="roman army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4664"/>
            <a:ext cx="3836589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83529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vexillum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praporec - tradičně červený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 bitvou označoval místo v táboře, kde sídlil velitel; na bitevní poli pak jeho pozici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také o standartu oddílů, které operovali mimo svou mateřskou jednotku =&gt;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vexillationes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vlajka se nosila na žerdi zavěšené na vodorovném břevnu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jeden exemplář byl nalezen v Egyptě - byla na něm vyobrazena bohyně vítězství na červeném pozadí</a:t>
            </a:r>
          </a:p>
          <a:p>
            <a:pPr marL="45720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imagines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portréty císaře a členů jeho nejbližší rodiny, které se připevňovaly na žerdě a nosily společně se standartami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měli připomínat přísahu a loajalitu císaři</a:t>
            </a:r>
          </a:p>
          <a:p>
            <a:pPr marL="457200"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draco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drak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používán jízdními jednotkami od počátku 2.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st.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používal se při průvodech a jiných příležitostech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bronzovou hlavu s rozevřenými ústy, ke které byl připevněn pruh látky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aco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404664"/>
            <a:ext cx="5688632" cy="576956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Taktika boje</a:t>
            </a:r>
          </a:p>
          <a:p>
            <a:pPr marL="0" lvl="1"/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nemáme přímý manuál popisující taktiku boje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rozestavění vojáků popisuje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Polybios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Vegetius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podle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Polybia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stály vojáci ve formaci, kdy mají mezi sebou vzdálenost 1,8 m a jednotlivé řady rozestup 1,8 m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Vegetius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uvádí vzdálenost mezi muži 0,9 m a rozestup řad 2,1 m</a:t>
            </a:r>
          </a:p>
          <a:p>
            <a:pPr marL="91440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jako pravděpodobnější se uvádí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Vegetius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formace armády nebyla vždy stejná a měnila se na základě momentálních podmínek a taktické situace</a:t>
            </a: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prvním krokem v bitvě bylo zastrašování nepřítele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to mohlo zahrnovat několik způsobů - barbaři praktikovali hluk - bojový pokřik, bubínky, trubky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profesionální armáda praktikovala jiný postup =&gt; směrem k nepříteli postupovala pomalu a potichu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když se k nepříteli dostali asi na vzdálenost 10-15 m vrhli vojáci pila - teprve poté začali římští vojáci křičet, ozvali se trumpety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cornu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a všichni začali běžet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tento způsob mohl zastrašit nepřítele, který mohl znamenat jejich útěk, nebo velmi krátký střet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pokud ani k jednomu nedošlo následoval boj muže proti muži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vlastním boji bylo cílem srazit soka na zem a zaujmout jeho místo a narušit nepřítelovu formaci</a:t>
            </a: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vlastním boji pravděpodobně nedocházelo k velkým ztrátám =&gt; k těm docházelo, pokud se jeden z nepřátel dal na útěk, čímž se stal snadným cílem</a:t>
            </a:r>
          </a:p>
          <a:p>
            <a:pPr marL="0"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ještě před nebo během střetu pěších oddílů mohli  do boje zasáhnout jednotky se zbraněmi delšího dosahu - lučištníci, prakovníci nebo jednotky s metacími zbraněmi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rozestavění a pohyb těchto jednotek závisel na taktické situaci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lučištníci tak mohli být seřazeni v semknuté formaci nebo rozvinuti za pěchotu</a:t>
            </a:r>
          </a:p>
          <a:p>
            <a:pPr marL="457200"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artilerie nebyla zcela běžná z důvody mobility - ta se zajišťovala umístěním stroje vůz tažený mezkem</a:t>
            </a:r>
          </a:p>
          <a:p>
            <a:pPr marL="91440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její výhodou však byl větší dostřel a větší průraznost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100392" cy="585901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oman army_0002.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476672"/>
            <a:ext cx="4261505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mezi tyto metací stroje, kterým se říkalo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carroballistae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se dělily na: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jednoramenné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dvouramenné</a:t>
            </a:r>
          </a:p>
          <a:p>
            <a:pPr marL="457200" lvl="4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jednoramenné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nebyly zcela běžné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Římané je nazývaly onager nebo divoký kozel, na základě silného zpětného nárazu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měli jedno vzpřímené vrhací rameno, kterým velkým obloukem střílely nebo házely kameny</a:t>
            </a:r>
          </a:p>
          <a:p>
            <a:pPr marL="914400" lvl="5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dvouramenné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nazývaly se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balistae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mnohem běžnější - různé velikosti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technicky složitější - připomínají samostříly, ale pracují na jiném principu =&gt; síla nespočívala v napětí ramen, ale svinutého lana, které je drželo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primárně sloužily jako protipěchotní zbraň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8496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kopí a oštěpy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kromě pila byly využívány i jiné druhy oštěpů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lancea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lehké oštěpy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nálezy mnoha druhů hrotů oštěpů - nejistá klasifikace =&gt; není jistý druh zbraně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oštěpy používané jízdou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několik typů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centus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 užívání se dostává asi ve 2. st.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nejdelší kopí - 3,65 m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obouruční zbraň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využívána pouze v omezeném rozsahu - speciální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alae</a:t>
            </a: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obvyklejší jsou však kratší kopí a oštěpy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lancias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pugnatorias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bojové kopí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minores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subarmales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menší oštěpy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roman army_0005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850383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oman army_0005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27950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332656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cs-CZ" sz="2400" b="1" dirty="0" smtClean="0">
                <a:latin typeface="Calibri" pitchFamily="34" charset="0"/>
                <a:cs typeface="Calibri" pitchFamily="34" charset="0"/>
              </a:rPr>
              <a:t>Vojenské tábory</a:t>
            </a:r>
          </a:p>
          <a:p>
            <a:pPr marL="0" lvl="3"/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0" lvl="3"/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Castrum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legionářský tábor</a:t>
            </a:r>
          </a:p>
          <a:p>
            <a:pPr marL="0" lvl="3"/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vojenské tábory byly primární základny vojska</a:t>
            </a: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počátku byly tábory jen vylepšenou verzí dřívějších zimních táborů - později došlo k jejich postupnému vylepšování</a:t>
            </a: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tábory velmi rozsáhlé komplexy zabírající několik ha - běžný tábor kolem 20-25 ha; známy jsou však i tábory mnohem větší, které sloužily pro ubytování dvou legií -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Vetera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dn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Xanten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 na Rýně</a:t>
            </a:r>
          </a:p>
          <a:p>
            <a:pPr marL="0" lvl="3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0"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všechny byly budovány na základě stejných principů, navzájem se však odlišovali, což bylo dáno mnoha faktory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téměř všechny tábory mají obdélníkový tvar se zakulacenými rohy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tábor je rozdělen dvěma na sebe kolmými osami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cardo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decumana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které tvoří hlavní vnitřní cesty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spojující dvě brány na delších stranách tábora</a:t>
            </a:r>
          </a:p>
          <a:p>
            <a:pPr marL="914400" lvl="5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praetoria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vedoucí od hlavní brány k principii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marL="914400" lvl="5">
              <a:buFontTx/>
              <a:buChar char="-"/>
            </a:pP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decumana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cesta vedoucí za principií k zadní bráně</a:t>
            </a:r>
          </a:p>
          <a:p>
            <a:pPr marL="457200" lvl="4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vnitřní straně tábora probíhala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sagularis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3384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tyto čtyři cesty ústili do čtyř bran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brána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praetoria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směrem k nepříteli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boční brány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sinistra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dextra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zadní brána - porta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decumana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PC050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548680"/>
            <a:ext cx="4652976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332656"/>
            <a:ext cx="76328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celý tábor byl obehnán opevněním, které se většinou skládalo z valu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valum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palisády - známo několik typů; u táborů přestavěných do kamene tvořily opevnění hradby</a:t>
            </a:r>
          </a:p>
          <a:p>
            <a:pPr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opevnění tvořily věže a brány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věže v 1. a 2. st. nevystupovaly před samotné opevnění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stejně je tomu i u bran, kde je známo mnoho variant provedení</a:t>
            </a:r>
          </a:p>
          <a:p>
            <a:endParaRPr lang="cs-CZ" dirty="0"/>
          </a:p>
        </p:txBody>
      </p:sp>
      <p:pic>
        <p:nvPicPr>
          <p:cNvPr id="4" name="Obrázek 3" descr="PC050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708920"/>
            <a:ext cx="3156370" cy="3672408"/>
          </a:xfrm>
          <a:prstGeom prst="rect">
            <a:avLst/>
          </a:prstGeom>
        </p:spPr>
      </p:pic>
      <p:pic>
        <p:nvPicPr>
          <p:cNvPr id="5" name="Obrázek 4" descr="PC05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708920"/>
            <a:ext cx="3457694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60648"/>
            <a:ext cx="4032448" cy="2011094"/>
          </a:xfrm>
          <a:prstGeom prst="rect">
            <a:avLst/>
          </a:prstGeom>
        </p:spPr>
      </p:pic>
      <p:pic>
        <p:nvPicPr>
          <p:cNvPr id="4" name="Obrázek 3" descr="PC050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348880"/>
            <a:ext cx="4248472" cy="424587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806489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před opevněním mohlo být několik příkopů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ty měli tvar písmene V - děleny do tří typů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punica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fastigata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fossa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fastigata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 žlábkem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hloubka byla různá - obvykle kolem 2 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řešení příkopů u bran mělo několik variant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přerušení příkopů - známy 3 varianty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vnitřní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clavicula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vnější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clavicula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titulum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nepřerušený příkop</a:t>
            </a:r>
          </a:p>
          <a:p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před příkopy mohly být umístěny další pasti - např. skryté jámy s naostřeným kůlem na dně -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lilia</a:t>
            </a:r>
          </a:p>
          <a:p>
            <a:endParaRPr lang="cs-CZ" dirty="0"/>
          </a:p>
        </p:txBody>
      </p:sp>
      <p:pic>
        <p:nvPicPr>
          <p:cNvPr id="3" name="Obrázek 2" descr="PC050206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564904"/>
            <a:ext cx="4595297" cy="949345"/>
          </a:xfrm>
          <a:prstGeom prst="rect">
            <a:avLst/>
          </a:prstGeom>
        </p:spPr>
      </p:pic>
      <p:pic>
        <p:nvPicPr>
          <p:cNvPr id="4" name="Obrázek 3" descr="PC050206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581128"/>
            <a:ext cx="5040560" cy="188194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imska armada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456384" cy="5735037"/>
          </a:xfrm>
          <a:prstGeom prst="rect">
            <a:avLst/>
          </a:prstGeom>
        </p:spPr>
      </p:pic>
      <p:pic>
        <p:nvPicPr>
          <p:cNvPr id="4" name="Obrázek 3" descr="PC050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04664"/>
            <a:ext cx="4297796" cy="3240360"/>
          </a:xfrm>
          <a:prstGeom prst="rect">
            <a:avLst/>
          </a:prstGeom>
        </p:spPr>
      </p:pic>
      <p:pic>
        <p:nvPicPr>
          <p:cNvPr id="5" name="Obrázek 4" descr="roman army_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717032"/>
            <a:ext cx="3719195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60648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Stavby uvnitř tábora</a:t>
            </a:r>
          </a:p>
          <a:p>
            <a:endParaRPr lang="cs-CZ" sz="1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Principia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hlavní budova - hlavní štáb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centrální vchod ležel na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via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principalis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střed budovy tvořilo nádvoří obehnané sloupovím a kancelářemi, vzadu se nacházela krytá hala - basilika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ta byla dělena do několika místností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uprostřed se nacházela svatyně</a:t>
            </a:r>
          </a:p>
          <a:p>
            <a:pPr lvl="3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pod podlahou se obvykle nacházela pokladnice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 stranách byly další kanceláře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Praetorium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příbytek velitele legie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typický přepychový římský dům s atriovým dvorem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mohly být i soukromé lázně nebo zahrada</a:t>
            </a:r>
          </a:p>
          <a:p>
            <a:pPr lvl="2"/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cs-CZ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PC050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5157192"/>
            <a:ext cx="4083569" cy="130110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1296"/>
            <a:ext cx="4248472" cy="4049785"/>
          </a:xfrm>
          <a:prstGeom prst="rect">
            <a:avLst/>
          </a:prstGeom>
        </p:spPr>
      </p:pic>
      <p:pic>
        <p:nvPicPr>
          <p:cNvPr id="3" name="Obrázek 2" descr="PC050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32656"/>
            <a:ext cx="3863739" cy="5963988"/>
          </a:xfrm>
          <a:prstGeom prst="rect">
            <a:avLst/>
          </a:prstGeom>
        </p:spPr>
      </p:pic>
      <p:pic>
        <p:nvPicPr>
          <p:cNvPr id="4" name="Obrázek 3" descr="PC050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9506" y="4509121"/>
            <a:ext cx="2486138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pí a ostepy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3941943" cy="4896544"/>
          </a:xfrm>
          <a:prstGeom prst="rect">
            <a:avLst/>
          </a:prstGeom>
        </p:spPr>
      </p:pic>
      <p:pic>
        <p:nvPicPr>
          <p:cNvPr id="3" name="Obrázek 2" descr="kopí a ostepy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304478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3759333" cy="5184576"/>
          </a:xfrm>
          <a:prstGeom prst="rect">
            <a:avLst/>
          </a:prstGeom>
        </p:spPr>
      </p:pic>
      <p:pic>
        <p:nvPicPr>
          <p:cNvPr id="3" name="Obrázek 2" descr="PC050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48680"/>
            <a:ext cx="438229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404664"/>
            <a:ext cx="81369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Domy důstojníků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jednalo se o méně honosné domy než měl velitel legie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samostatné domy byly určeny pro 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tribuna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laticlavia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, tribuny z jezdeckého stavu, zřejmě také pro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praefecta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castrorum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v samostatných domech bylo povoleno pobývat také centurionům první kohorty (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primi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ordines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tribunus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laticlavius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byl také ze senátorského stavu, proto jeho dům byl jen o málo honosnější než dům velitele legie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Ubikace mužstva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nejčastější budova v táboře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jeden blok určený pro jednu centurii o 80 mužích a důstojníky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každá z těchto budov byla dělena na několik částí, které byly přiděleny 8 mužům - každá z těchto částí, nazývaná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contubernia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se mohla dělit do několika místností - obvykle 2 - spací a obytnou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před celou budovou pak ve většině případů probíhalo sloupořadí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konci budovy se nacházel systém několika místností, které zahrnovaly obydlí centuriona a patrně kanceláře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4580627" cy="1800200"/>
          </a:xfrm>
          <a:prstGeom prst="rect">
            <a:avLst/>
          </a:prstGeom>
        </p:spPr>
      </p:pic>
      <p:pic>
        <p:nvPicPr>
          <p:cNvPr id="3" name="Obrázek 2" descr="PC050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492896"/>
            <a:ext cx="4464496" cy="3887278"/>
          </a:xfrm>
          <a:prstGeom prst="rect">
            <a:avLst/>
          </a:prstGeom>
        </p:spPr>
      </p:pic>
      <p:pic>
        <p:nvPicPr>
          <p:cNvPr id="4" name="Obrázek 3" descr="PC0503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620688"/>
            <a:ext cx="3468295" cy="578554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629322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7992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Valetudinarium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lazaret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obvykle velká budova s centrálním dvorem a řadou místností kolem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místnosti byly uspořádány ve dvou řadách podél vnitřní chodby – vchod do jednotlivých místností nebyl přímo z chodby, ale z výklenků napojených na hlavní chodbu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někdy je těžké tento typ budovy odlišit od dílen =&gt; identifikaci napomáhají nálezy lékařských nástrojů</a:t>
            </a:r>
          </a:p>
        </p:txBody>
      </p:sp>
      <p:pic>
        <p:nvPicPr>
          <p:cNvPr id="4" name="Obrázek 3" descr="PC0503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852936"/>
            <a:ext cx="4761287" cy="316545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476672"/>
            <a:ext cx="4608512" cy="570813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476672"/>
            <a:ext cx="79928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Horreum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sýpka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archeologicky dobře rozpoznatelná budova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horrea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se vyznačovala vyvýšenou podlahou, která spočívala buď na kůlech, zděných pilířích, nebo zídkách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tato konstrukce zajišťoval lepší ochranu skladovaného materiálu před vlhkostí a škůdci</a:t>
            </a:r>
          </a:p>
          <a:p>
            <a:pPr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horrea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mohla být dřevěná nebo kamenná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u kamenných sýpek bývají stěny opatřeny opěrnými pilíři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ve stěnách je provedena řada větracích otvorů</a:t>
            </a:r>
          </a:p>
          <a:p>
            <a:pPr lvl="1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Další budovy</a:t>
            </a:r>
          </a:p>
          <a:p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- mezi budovy, které bývají součástí tábora patří lázně, dílny –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fabricae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a latríny, které se nacházely při opevnění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C050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3546517" cy="3384376"/>
          </a:xfrm>
          <a:prstGeom prst="rect">
            <a:avLst/>
          </a:prstGeom>
        </p:spPr>
      </p:pic>
      <p:pic>
        <p:nvPicPr>
          <p:cNvPr id="6" name="Obrázek 5" descr="PC050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3922601" cy="5664038"/>
          </a:xfrm>
          <a:prstGeom prst="rect">
            <a:avLst/>
          </a:prstGeom>
        </p:spPr>
      </p:pic>
      <p:pic>
        <p:nvPicPr>
          <p:cNvPr id="7" name="Obrázek 6" descr="PC0503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861048"/>
            <a:ext cx="3312368" cy="255921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oman army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063447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5832648" cy="59671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2809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gladius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- „hispánský meč“ -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gladius</a:t>
            </a:r>
            <a:r>
              <a:rPr lang="cs-CZ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dirty="0" err="1" smtClean="0">
                <a:latin typeface="Calibri" pitchFamily="34" charset="0"/>
                <a:cs typeface="Calibri" pitchFamily="34" charset="0"/>
              </a:rPr>
              <a:t>hispaniensis</a:t>
            </a:r>
            <a:endParaRPr lang="cs-CZ" sz="2000" b="1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několik typů</a:t>
            </a: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na začátku 1 st. po  Kr. byl nejběžnější meč typu Mohuč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zúžení v horní části čepele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dlouhý hrot - až 200 mm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400 do 550 mm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šířka čepele - od 54 do 74 mm v horní části čepele / od 48 do 60 mm před hrotem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součástí meče byla dřevěná záštita a hlavice, profilovaný jílec byl kostěný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meč byl primárně určen jako bodná zbraň; používal se i jako zbraň sečná</a:t>
            </a:r>
          </a:p>
          <a:p>
            <a:pPr lvl="2">
              <a:buFontTx/>
              <a:buChar char="-"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později v 1. st. se nejběžnějším typem stal meč typu Pompeje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čepel byla rovná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krátký hrot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délka čepele - od 420 do 500 mm</a:t>
            </a:r>
          </a:p>
          <a:p>
            <a:pPr lvl="2">
              <a:buFontTx/>
              <a:buChar char="-"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šířka čepele - od 42 do 45 mm</a:t>
            </a:r>
          </a:p>
          <a:p>
            <a:endParaRPr lang="cs-CZ" b="1" dirty="0" smtClean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C05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7056784" cy="59002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če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092624" cy="5517232"/>
          </a:xfrm>
          <a:prstGeom prst="rect">
            <a:avLst/>
          </a:prstGeom>
        </p:spPr>
      </p:pic>
      <p:pic>
        <p:nvPicPr>
          <p:cNvPr id="3" name="Obrázek 2" descr="meče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76672"/>
            <a:ext cx="3993257" cy="48485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če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4471325" cy="5157192"/>
          </a:xfrm>
          <a:prstGeom prst="rect">
            <a:avLst/>
          </a:prstGeom>
        </p:spPr>
      </p:pic>
      <p:pic>
        <p:nvPicPr>
          <p:cNvPr id="3" name="Obrázek 2" descr="meče 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764704"/>
            <a:ext cx="3601898" cy="537321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15016</TotalTime>
  <Words>3323</Words>
  <Application>Microsoft Office PowerPoint</Application>
  <PresentationFormat>Předvádění na obrazovce (4:3)</PresentationFormat>
  <Paragraphs>346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4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1390</cp:revision>
  <dcterms:created xsi:type="dcterms:W3CDTF">2012-02-28T16:47:50Z</dcterms:created>
  <dcterms:modified xsi:type="dcterms:W3CDTF">2014-05-05T11:36:49Z</dcterms:modified>
</cp:coreProperties>
</file>