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58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17/2/14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17/2/14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17/2/14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17/2/14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ndarintools.com/chinesename.html" TargetMode="External"/><Relationship Id="rId3" Type="http://schemas.openxmlformats.org/officeDocument/2006/relationships/hyperlink" Target="http://www.cclookup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123cha.com/x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 Get a Chinese </a:t>
            </a:r>
            <a:r>
              <a:rPr lang="en-US" altLang="zh-TW" dirty="0" smtClean="0"/>
              <a:t>name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TW" dirty="0"/>
              <a:t>取个好名字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endParaRPr kumimoji="1" lang="en-US" altLang="zh-TW" sz="800" dirty="0" smtClean="0"/>
          </a:p>
          <a:p>
            <a:endParaRPr kumimoji="1" lang="en-US" altLang="zh-TW" sz="800" dirty="0"/>
          </a:p>
          <a:p>
            <a:endParaRPr kumimoji="1" lang="en-US" altLang="zh-TW" sz="800" dirty="0" smtClean="0"/>
          </a:p>
          <a:p>
            <a:endParaRPr kumimoji="1" lang="en-US" altLang="zh-TW" sz="800" dirty="0"/>
          </a:p>
          <a:p>
            <a:endParaRPr kumimoji="1" lang="en-US" altLang="zh-TW" sz="800" dirty="0" smtClean="0"/>
          </a:p>
          <a:p>
            <a:pPr algn="r"/>
            <a:endParaRPr kumimoji="1" lang="en-US" altLang="zh-TW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kumimoji="1" lang="en-US" altLang="zh-TW" sz="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Yenjungchen02.2014</a:t>
            </a:r>
            <a:endParaRPr kumimoji="1" lang="zh-TW" alt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4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065" y="660454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《台灣百大姓氏</a:t>
            </a:r>
            <a:r>
              <a:rPr lang="en-US" altLang="zh-TW" sz="3200" dirty="0"/>
              <a:t>/</a:t>
            </a:r>
            <a:r>
              <a:rPr lang="zh-TW" altLang="zh-TW" sz="3200" dirty="0"/>
              <a:t>台湾百大姓氏》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4905" y="1621684"/>
            <a:ext cx="6196405" cy="3603812"/>
          </a:xfrm>
        </p:spPr>
        <p:txBody>
          <a:bodyPr/>
          <a:lstStyle/>
          <a:p>
            <a:r>
              <a:rPr lang="en-US" altLang="zh-TW" dirty="0"/>
              <a:t>The Top100 Chinese Surnames in Taiwan</a:t>
            </a:r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956" r="12381" b="21803"/>
          <a:stretch/>
        </p:blipFill>
        <p:spPr>
          <a:xfrm>
            <a:off x="1224744" y="2870200"/>
            <a:ext cx="6804134" cy="20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/>
              <a:t>lucky strokes  </a:t>
            </a:r>
            <a:r>
              <a:rPr lang="zh-TW" altLang="zh-TW" sz="3600" dirty="0"/>
              <a:t/>
            </a:r>
            <a:br>
              <a:rPr lang="zh-TW" altLang="zh-TW" sz="3600" dirty="0"/>
            </a:br>
            <a:r>
              <a:rPr lang="zh-TW" altLang="zh-TW" sz="3600" dirty="0">
                <a:solidFill>
                  <a:srgbClr val="465E9C"/>
                </a:solidFill>
              </a:rPr>
              <a:t>幸運筆畫 </a:t>
            </a:r>
            <a:r>
              <a:rPr lang="en-US" altLang="zh-TW" sz="3600" dirty="0" smtClean="0">
                <a:solidFill>
                  <a:srgbClr val="465E9C"/>
                </a:solidFill>
              </a:rPr>
              <a:t>/</a:t>
            </a:r>
            <a:r>
              <a:rPr lang="zh-TW" altLang="en-US" sz="3600" dirty="0" smtClean="0">
                <a:solidFill>
                  <a:srgbClr val="465E9C"/>
                </a:solidFill>
              </a:rPr>
              <a:t> </a:t>
            </a:r>
            <a:r>
              <a:rPr lang="zh-TW" altLang="zh-TW" sz="3600" dirty="0" smtClean="0">
                <a:solidFill>
                  <a:srgbClr val="465E9C"/>
                </a:solidFill>
              </a:rPr>
              <a:t>幸运</a:t>
            </a:r>
            <a:r>
              <a:rPr lang="zh-CN" altLang="zh-TW" sz="3600" dirty="0" smtClean="0">
                <a:solidFill>
                  <a:srgbClr val="465E9C"/>
                </a:solidFill>
              </a:rPr>
              <a:t>笔画</a:t>
            </a:r>
            <a:r>
              <a:rPr lang="zh-TW" altLang="zh-TW" dirty="0"/>
              <a:t/>
            </a:r>
            <a:br>
              <a:rPr lang="zh-TW" altLang="zh-TW" dirty="0"/>
            </a:b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1605238"/>
            <a:ext cx="6196405" cy="3603812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zh-TW" altLang="zh-TW" dirty="0"/>
              <a:t>、</a:t>
            </a:r>
            <a:r>
              <a:rPr lang="en-US" altLang="zh-TW" dirty="0"/>
              <a:t>3</a:t>
            </a:r>
            <a:r>
              <a:rPr lang="zh-TW" altLang="zh-TW" dirty="0"/>
              <a:t>、</a:t>
            </a:r>
            <a:r>
              <a:rPr lang="en-US" altLang="zh-TW" dirty="0"/>
              <a:t>5</a:t>
            </a:r>
            <a:r>
              <a:rPr lang="zh-TW" altLang="zh-TW" dirty="0"/>
              <a:t>、</a:t>
            </a:r>
            <a:r>
              <a:rPr lang="en-US" altLang="zh-TW" dirty="0"/>
              <a:t>6</a:t>
            </a:r>
            <a:r>
              <a:rPr lang="zh-TW" altLang="zh-TW" dirty="0"/>
              <a:t>、</a:t>
            </a:r>
            <a:r>
              <a:rPr lang="en-US" altLang="zh-TW" dirty="0"/>
              <a:t>11</a:t>
            </a:r>
            <a:r>
              <a:rPr lang="zh-TW" altLang="zh-TW" dirty="0"/>
              <a:t>、</a:t>
            </a:r>
            <a:r>
              <a:rPr lang="en-US" altLang="zh-TW" dirty="0"/>
              <a:t>13</a:t>
            </a:r>
            <a:r>
              <a:rPr lang="zh-TW" altLang="zh-TW" dirty="0"/>
              <a:t>、</a:t>
            </a:r>
            <a:r>
              <a:rPr lang="en-US" altLang="zh-TW" dirty="0"/>
              <a:t>15</a:t>
            </a:r>
            <a:r>
              <a:rPr lang="zh-TW" altLang="zh-TW" dirty="0"/>
              <a:t>、</a:t>
            </a:r>
            <a:r>
              <a:rPr lang="en-US" altLang="zh-TW" dirty="0"/>
              <a:t>16</a:t>
            </a:r>
            <a:r>
              <a:rPr lang="zh-TW" altLang="zh-TW" dirty="0"/>
              <a:t>、</a:t>
            </a:r>
            <a:r>
              <a:rPr lang="en-US" altLang="zh-TW" dirty="0"/>
              <a:t>21</a:t>
            </a:r>
            <a:r>
              <a:rPr lang="zh-TW" altLang="zh-TW" dirty="0"/>
              <a:t>、</a:t>
            </a:r>
            <a:r>
              <a:rPr lang="en-US" altLang="zh-TW" dirty="0"/>
              <a:t>23</a:t>
            </a:r>
            <a:r>
              <a:rPr lang="zh-TW" altLang="zh-TW" dirty="0"/>
              <a:t>、</a:t>
            </a:r>
            <a:r>
              <a:rPr lang="en-US" altLang="zh-TW" dirty="0"/>
              <a:t>24</a:t>
            </a:r>
            <a:r>
              <a:rPr lang="zh-TW" altLang="zh-TW" dirty="0"/>
              <a:t>、</a:t>
            </a:r>
            <a:r>
              <a:rPr lang="en-US" altLang="zh-TW" dirty="0"/>
              <a:t>25</a:t>
            </a:r>
            <a:r>
              <a:rPr lang="zh-TW" altLang="zh-TW" dirty="0"/>
              <a:t>、</a:t>
            </a:r>
            <a:r>
              <a:rPr lang="en-US" altLang="zh-TW" dirty="0"/>
              <a:t>29</a:t>
            </a:r>
            <a:r>
              <a:rPr lang="zh-TW" altLang="zh-TW" dirty="0"/>
              <a:t>、</a:t>
            </a:r>
            <a:r>
              <a:rPr lang="en-US" altLang="zh-TW" dirty="0"/>
              <a:t>3</a:t>
            </a:r>
            <a:r>
              <a:rPr lang="en-US" altLang="zh-TW" dirty="0" smtClean="0"/>
              <a:t>1</a:t>
            </a:r>
            <a:r>
              <a:rPr lang="zh-TW" altLang="zh-TW" dirty="0" smtClean="0"/>
              <a:t>、</a:t>
            </a:r>
            <a:r>
              <a:rPr lang="en-US" altLang="zh-TW" dirty="0" smtClean="0"/>
              <a:t>33</a:t>
            </a:r>
            <a:r>
              <a:rPr lang="zh-TW" altLang="zh-TW" dirty="0" smtClean="0"/>
              <a:t>、</a:t>
            </a:r>
            <a:r>
              <a:rPr lang="en-US" altLang="zh-TW" dirty="0" smtClean="0"/>
              <a:t>35</a:t>
            </a:r>
            <a:r>
              <a:rPr lang="zh-TW" altLang="zh-TW" dirty="0"/>
              <a:t>、</a:t>
            </a:r>
            <a:r>
              <a:rPr lang="en-US" altLang="zh-TW" dirty="0"/>
              <a:t>37</a:t>
            </a:r>
            <a:r>
              <a:rPr lang="zh-TW" altLang="zh-TW" dirty="0"/>
              <a:t>、</a:t>
            </a:r>
            <a:r>
              <a:rPr lang="en-US" altLang="zh-TW" dirty="0"/>
              <a:t>39</a:t>
            </a:r>
            <a:r>
              <a:rPr lang="zh-TW" altLang="zh-TW" dirty="0"/>
              <a:t>、</a:t>
            </a:r>
            <a:r>
              <a:rPr lang="en-US" altLang="zh-TW" dirty="0"/>
              <a:t>41</a:t>
            </a:r>
            <a:r>
              <a:rPr lang="zh-TW" altLang="zh-TW" dirty="0"/>
              <a:t>、</a:t>
            </a:r>
            <a:r>
              <a:rPr lang="en-US" altLang="zh-TW" dirty="0"/>
              <a:t>47</a:t>
            </a:r>
            <a:r>
              <a:rPr lang="zh-TW" altLang="zh-TW" dirty="0"/>
              <a:t>、</a:t>
            </a:r>
            <a:r>
              <a:rPr lang="en-US" altLang="zh-TW" dirty="0"/>
              <a:t>48</a:t>
            </a:r>
            <a:r>
              <a:rPr lang="zh-TW" altLang="zh-TW" dirty="0"/>
              <a:t>、</a:t>
            </a:r>
            <a:r>
              <a:rPr lang="en-US" altLang="zh-TW" dirty="0"/>
              <a:t>52</a:t>
            </a:r>
            <a:r>
              <a:rPr lang="zh-TW" altLang="zh-TW" dirty="0"/>
              <a:t>、</a:t>
            </a:r>
            <a:r>
              <a:rPr lang="en-US" altLang="zh-TW" dirty="0"/>
              <a:t>57</a:t>
            </a:r>
            <a:r>
              <a:rPr lang="zh-TW" altLang="zh-TW" dirty="0"/>
              <a:t>、</a:t>
            </a:r>
            <a:r>
              <a:rPr lang="en-US" altLang="zh-TW" dirty="0"/>
              <a:t>61</a:t>
            </a:r>
            <a:r>
              <a:rPr lang="zh-TW" altLang="zh-TW" dirty="0"/>
              <a:t>、</a:t>
            </a:r>
            <a:r>
              <a:rPr lang="en-US" altLang="zh-TW" dirty="0"/>
              <a:t>63</a:t>
            </a:r>
            <a:r>
              <a:rPr lang="zh-TW" altLang="zh-TW" dirty="0"/>
              <a:t>、</a:t>
            </a:r>
            <a:r>
              <a:rPr lang="en-US" altLang="zh-TW" dirty="0"/>
              <a:t>65</a:t>
            </a:r>
            <a:r>
              <a:rPr lang="zh-TW" altLang="zh-TW" dirty="0"/>
              <a:t>、</a:t>
            </a:r>
            <a:r>
              <a:rPr lang="en-US" altLang="zh-TW" dirty="0"/>
              <a:t>67</a:t>
            </a:r>
            <a:r>
              <a:rPr lang="zh-TW" altLang="zh-TW" dirty="0"/>
              <a:t>、</a:t>
            </a:r>
            <a:r>
              <a:rPr lang="en-US" altLang="zh-TW" dirty="0"/>
              <a:t>68</a:t>
            </a:r>
            <a:r>
              <a:rPr lang="zh-TW" altLang="zh-TW" dirty="0"/>
              <a:t>、</a:t>
            </a:r>
            <a:r>
              <a:rPr lang="en-US" altLang="zh-TW" dirty="0"/>
              <a:t>81</a:t>
            </a:r>
            <a:r>
              <a:rPr lang="zh-TW" altLang="zh-TW" dirty="0"/>
              <a:t>。 </a:t>
            </a:r>
            <a:endParaRPr kumimoji="1" lang="zh-TW" altLang="en-US" dirty="0"/>
          </a:p>
        </p:txBody>
      </p:sp>
      <p:pic>
        <p:nvPicPr>
          <p:cNvPr id="4" name="圖片 3" descr="Macintosh HD:Users:raechen:Desktop:螢幕快照 2014-02-16 下午9.04.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68" y="2811988"/>
            <a:ext cx="4856558" cy="3205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45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/>
              <a:t>Something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should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know……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6038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zh-TW" dirty="0"/>
              <a:t>Many people from Mainland China </a:t>
            </a:r>
            <a:r>
              <a:rPr lang="en-US" altLang="zh-TW" dirty="0">
                <a:solidFill>
                  <a:srgbClr val="465E9C"/>
                </a:solidFill>
              </a:rPr>
              <a:t>use two-character </a:t>
            </a:r>
            <a:r>
              <a:rPr lang="en-US" altLang="zh-TW" dirty="0"/>
              <a:t>names.</a:t>
            </a: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lvl="0"/>
            <a:r>
              <a:rPr lang="en-US" altLang="zh-TW" dirty="0"/>
              <a:t>There is an art to choosing good names, and many parents </a:t>
            </a:r>
            <a:r>
              <a:rPr lang="en-US" altLang="zh-TW" dirty="0">
                <a:solidFill>
                  <a:srgbClr val="465E9C"/>
                </a:solidFill>
              </a:rPr>
              <a:t>consult a fortune-teller </a:t>
            </a:r>
            <a:r>
              <a:rPr lang="en-US" altLang="zh-TW" dirty="0"/>
              <a:t>to name their newborn child. A good name is expected to pave the way to a successful and prosperous life</a:t>
            </a:r>
            <a:r>
              <a:rPr lang="en-US" altLang="zh-TW" dirty="0" smtClean="0"/>
              <a:t>.</a:t>
            </a:r>
          </a:p>
          <a:p>
            <a:pPr marL="0" lvl="0" indent="0">
              <a:buNone/>
            </a:pPr>
            <a:endParaRPr lang="zh-TW" altLang="zh-TW" dirty="0"/>
          </a:p>
          <a:p>
            <a:pPr lvl="0"/>
            <a:r>
              <a:rPr lang="en-US" altLang="zh-TW" dirty="0"/>
              <a:t>Students of Mandarin don’t need to consult a fortune-teller. You can ask a Chinese-speaking friend to give you a name, it should </a:t>
            </a:r>
            <a:r>
              <a:rPr lang="en-US" altLang="zh-TW" dirty="0">
                <a:solidFill>
                  <a:srgbClr val="465E9C"/>
                </a:solidFill>
              </a:rPr>
              <a:t>be fairly easy to write and easy to pronounce.</a:t>
            </a:r>
            <a:endParaRPr lang="zh-TW" altLang="zh-TW" dirty="0">
              <a:solidFill>
                <a:srgbClr val="465E9C"/>
              </a:solidFill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945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TW" dirty="0"/>
              <a:t>Check out your Chinese name</a:t>
            </a:r>
            <a:r>
              <a:rPr lang="zh-TW" altLang="zh-TW" dirty="0"/>
              <a:t>：</a:t>
            </a:r>
            <a:br>
              <a:rPr lang="zh-TW" altLang="zh-TW" dirty="0"/>
            </a:b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u="sng" dirty="0" smtClean="0">
                <a:hlinkClick r:id="rId2"/>
              </a:rPr>
              <a:t>http</a:t>
            </a:r>
            <a:r>
              <a:rPr lang="en-US" altLang="zh-TW" u="sng" dirty="0">
                <a:hlinkClick r:id="rId2"/>
              </a:rPr>
              <a:t>://</a:t>
            </a:r>
            <a:r>
              <a:rPr lang="en-US" altLang="zh-TW" u="sng" dirty="0" smtClean="0">
                <a:hlinkClick r:id="rId2"/>
              </a:rPr>
              <a:t>www.mandarintools.com/chinesename.html</a:t>
            </a:r>
            <a:endParaRPr lang="en-US" altLang="zh-TW" u="sng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en-US" altLang="zh-TW" u="sng" dirty="0">
                <a:hlinkClick r:id="rId3"/>
              </a:rPr>
              <a:t>http://</a:t>
            </a:r>
            <a:r>
              <a:rPr lang="en-US" altLang="zh-TW" u="sng" dirty="0" smtClean="0">
                <a:hlinkClick r:id="rId3"/>
              </a:rPr>
              <a:t>www.cclookup.com</a:t>
            </a:r>
            <a:endParaRPr lang="en-US" altLang="zh-TW" u="sng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025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Do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you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have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lucky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name?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>
                <a:hlinkClick r:id="rId2"/>
              </a:rPr>
              <a:t>http://www.123cha.com/xm</a:t>
            </a:r>
            <a:r>
              <a:rPr kumimoji="1" lang="en-US" altLang="zh-TW" dirty="0" smtClean="0">
                <a:hlinkClick r:id="rId2"/>
              </a:rPr>
              <a:t>/</a:t>
            </a:r>
            <a:endParaRPr kumimoji="1" lang="en-US" altLang="zh-TW" dirty="0" smtClean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616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dirty="0">
                <a:solidFill>
                  <a:schemeClr val="tx2"/>
                </a:solidFill>
              </a:rPr>
              <a:t>姓</a:t>
            </a:r>
            <a:r>
              <a:rPr lang="en-US" altLang="zh-TW" dirty="0" err="1">
                <a:solidFill>
                  <a:schemeClr val="tx2"/>
                </a:solidFill>
              </a:rPr>
              <a:t>xìng</a:t>
            </a:r>
            <a:r>
              <a:rPr lang="en-US" altLang="zh-TW" dirty="0">
                <a:solidFill>
                  <a:schemeClr val="tx2"/>
                </a:solidFill>
              </a:rPr>
              <a:t> </a:t>
            </a:r>
            <a:r>
              <a:rPr lang="en-US" altLang="zh-TW" dirty="0"/>
              <a:t>-Last name</a:t>
            </a:r>
            <a:endParaRPr lang="zh-TW" altLang="zh-TW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95023" y="2632925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zh-TW" dirty="0">
                <a:solidFill>
                  <a:srgbClr val="465E9C"/>
                </a:solidFill>
              </a:rPr>
              <a:t>名</a:t>
            </a:r>
            <a:r>
              <a:rPr lang="en-US" altLang="zh-TW" dirty="0">
                <a:solidFill>
                  <a:srgbClr val="465E9C"/>
                </a:solidFill>
              </a:rPr>
              <a:t> </a:t>
            </a:r>
            <a:r>
              <a:rPr lang="pt-BR" altLang="zh-TW" dirty="0" err="1" smtClean="0">
                <a:solidFill>
                  <a:srgbClr val="465E9C"/>
                </a:solidFill>
              </a:rPr>
              <a:t>míng</a:t>
            </a:r>
            <a:r>
              <a:rPr lang="pt-BR" altLang="zh-TW" dirty="0" smtClean="0">
                <a:solidFill>
                  <a:srgbClr val="465E9C"/>
                </a:solidFill>
              </a:rPr>
              <a:t> </a:t>
            </a:r>
            <a:r>
              <a:rPr lang="en-US" altLang="zh-TW" dirty="0" smtClean="0">
                <a:solidFill>
                  <a:srgbClr val="465E9C"/>
                </a:solidFill>
              </a:rPr>
              <a:t>/</a:t>
            </a:r>
            <a:r>
              <a:rPr lang="zh-TW" altLang="en-US" dirty="0" smtClean="0">
                <a:solidFill>
                  <a:srgbClr val="465E9C"/>
                </a:solidFill>
              </a:rPr>
              <a:t> </a:t>
            </a:r>
            <a:r>
              <a:rPr lang="zh-CN" altLang="zh-TW" dirty="0" smtClean="0">
                <a:solidFill>
                  <a:srgbClr val="465E9C"/>
                </a:solidFill>
              </a:rPr>
              <a:t>名字</a:t>
            </a:r>
            <a:r>
              <a:rPr lang="pt-BR" altLang="zh-TW" dirty="0" err="1">
                <a:solidFill>
                  <a:srgbClr val="465E9C"/>
                </a:solidFill>
              </a:rPr>
              <a:t>míngzì</a:t>
            </a:r>
            <a:r>
              <a:rPr lang="en-US" altLang="zh-TW" dirty="0">
                <a:solidFill>
                  <a:srgbClr val="465E9C"/>
                </a:solidFill>
              </a:rPr>
              <a:t> </a:t>
            </a:r>
            <a:endParaRPr lang="en-US" altLang="zh-TW" dirty="0" smtClean="0">
              <a:solidFill>
                <a:srgbClr val="465E9C"/>
              </a:solidFill>
            </a:endParaRPr>
          </a:p>
          <a:p>
            <a:r>
              <a:rPr lang="zh-TW" altLang="zh-TW" dirty="0" smtClean="0"/>
              <a:t>-</a:t>
            </a:r>
            <a:r>
              <a:rPr lang="en-US" altLang="zh-TW" dirty="0" smtClean="0"/>
              <a:t>First Name</a:t>
            </a:r>
            <a:endParaRPr lang="zh-TW" altLang="zh-TW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95023" y="398781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465E9C"/>
                </a:solidFill>
              </a:rPr>
              <a:t>姓名</a:t>
            </a:r>
            <a:endParaRPr lang="zh-TW" altLang="zh-TW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5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065" y="660454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《中國百大姓氏</a:t>
            </a:r>
            <a:r>
              <a:rPr lang="en-US" altLang="zh-TW" sz="3200" dirty="0"/>
              <a:t>/</a:t>
            </a:r>
            <a:r>
              <a:rPr lang="zh-TW" altLang="zh-TW" sz="3200" dirty="0"/>
              <a:t>中国百大姓氏</a:t>
            </a:r>
            <a:r>
              <a:rPr lang="zh-TW" altLang="zh-TW" sz="3200" dirty="0" smtClean="0"/>
              <a:t>》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4905" y="1621684"/>
            <a:ext cx="6196405" cy="3603812"/>
          </a:xfrm>
        </p:spPr>
        <p:txBody>
          <a:bodyPr/>
          <a:lstStyle/>
          <a:p>
            <a:r>
              <a:rPr lang="en-US" altLang="zh-TW" dirty="0"/>
              <a:t>The Top100 Chinese Surnames in China</a:t>
            </a:r>
            <a:r>
              <a:rPr lang="zh-TW" altLang="zh-TW" dirty="0"/>
              <a:t/>
            </a:r>
            <a:br>
              <a:rPr lang="zh-TW" altLang="zh-TW" dirty="0"/>
            </a:br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0971" r="11606" b="9524"/>
          <a:stretch/>
        </p:blipFill>
        <p:spPr>
          <a:xfrm>
            <a:off x="820065" y="2095045"/>
            <a:ext cx="7494150" cy="39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8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065" y="660454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《中國百大姓氏</a:t>
            </a:r>
            <a:r>
              <a:rPr lang="en-US" altLang="zh-TW" sz="3200" dirty="0"/>
              <a:t>/</a:t>
            </a:r>
            <a:r>
              <a:rPr lang="zh-TW" altLang="zh-TW" sz="3200" dirty="0"/>
              <a:t>中国百大姓氏</a:t>
            </a:r>
            <a:r>
              <a:rPr lang="zh-TW" altLang="zh-TW" sz="3200" dirty="0" smtClean="0"/>
              <a:t>》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4905" y="1621684"/>
            <a:ext cx="6196405" cy="3603812"/>
          </a:xfrm>
        </p:spPr>
        <p:txBody>
          <a:bodyPr/>
          <a:lstStyle/>
          <a:p>
            <a:r>
              <a:rPr lang="en-US" altLang="zh-TW" dirty="0"/>
              <a:t>The Top100 Chinese Surnames in China</a:t>
            </a:r>
            <a:r>
              <a:rPr lang="zh-TW" altLang="zh-TW" dirty="0"/>
              <a:t/>
            </a:r>
            <a:br>
              <a:rPr lang="zh-TW" altLang="zh-TW" dirty="0"/>
            </a:b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0939" r="11402" b="9905"/>
          <a:stretch/>
        </p:blipFill>
        <p:spPr>
          <a:xfrm>
            <a:off x="820065" y="2134327"/>
            <a:ext cx="7467256" cy="39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0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065" y="660454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《中國百大姓氏</a:t>
            </a:r>
            <a:r>
              <a:rPr lang="en-US" altLang="zh-TW" sz="3200" dirty="0"/>
              <a:t>/</a:t>
            </a:r>
            <a:r>
              <a:rPr lang="zh-TW" altLang="zh-TW" sz="3200" dirty="0"/>
              <a:t>中国百大姓氏</a:t>
            </a:r>
            <a:r>
              <a:rPr lang="zh-TW" altLang="zh-TW" sz="3200" dirty="0" smtClean="0"/>
              <a:t>》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4905" y="1621684"/>
            <a:ext cx="6196405" cy="3603812"/>
          </a:xfrm>
        </p:spPr>
        <p:txBody>
          <a:bodyPr/>
          <a:lstStyle/>
          <a:p>
            <a:r>
              <a:rPr lang="en-US" altLang="zh-TW" dirty="0"/>
              <a:t>The Top100 Chinese Surnames in China</a:t>
            </a:r>
            <a:r>
              <a:rPr lang="zh-TW" altLang="zh-TW" dirty="0"/>
              <a:t/>
            </a:r>
            <a:br>
              <a:rPr lang="zh-TW" altLang="zh-TW" dirty="0"/>
            </a:b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324" r="11401" b="9905"/>
          <a:stretch/>
        </p:blipFill>
        <p:spPr>
          <a:xfrm>
            <a:off x="916528" y="2057400"/>
            <a:ext cx="7384594" cy="40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065" y="660454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《中國百大姓氏</a:t>
            </a:r>
            <a:r>
              <a:rPr lang="en-US" altLang="zh-TW" sz="3200" dirty="0"/>
              <a:t>/</a:t>
            </a:r>
            <a:r>
              <a:rPr lang="zh-TW" altLang="zh-TW" sz="3200" dirty="0"/>
              <a:t>中国百大姓氏</a:t>
            </a:r>
            <a:r>
              <a:rPr lang="zh-TW" altLang="zh-TW" sz="3200" dirty="0" smtClean="0"/>
              <a:t>》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4905" y="1621684"/>
            <a:ext cx="6196405" cy="3603812"/>
          </a:xfrm>
        </p:spPr>
        <p:txBody>
          <a:bodyPr/>
          <a:lstStyle/>
          <a:p>
            <a:r>
              <a:rPr lang="en-US" altLang="zh-TW" dirty="0"/>
              <a:t>The Top100 Chinese Surnames in China</a:t>
            </a:r>
            <a:r>
              <a:rPr lang="zh-TW" altLang="zh-TW" dirty="0"/>
              <a:t/>
            </a:r>
            <a:br>
              <a:rPr lang="zh-TW" altLang="zh-TW" dirty="0"/>
            </a:br>
            <a:endParaRPr kumimoji="1"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1288" r="11351" b="26796"/>
          <a:stretch/>
        </p:blipFill>
        <p:spPr>
          <a:xfrm>
            <a:off x="820065" y="2675924"/>
            <a:ext cx="7420497" cy="24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0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065" y="660454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《台灣百大姓氏</a:t>
            </a:r>
            <a:r>
              <a:rPr lang="en-US" altLang="zh-TW" sz="3200" dirty="0"/>
              <a:t>/</a:t>
            </a:r>
            <a:r>
              <a:rPr lang="zh-TW" altLang="zh-TW" sz="3200" dirty="0"/>
              <a:t>台湾百大姓氏》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4905" y="1621684"/>
            <a:ext cx="6196405" cy="3603812"/>
          </a:xfrm>
        </p:spPr>
        <p:txBody>
          <a:bodyPr/>
          <a:lstStyle/>
          <a:p>
            <a:r>
              <a:rPr lang="en-US" altLang="zh-TW" dirty="0"/>
              <a:t>The Top100 Chinese Surnames in Taiwan</a:t>
            </a:r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734" r="12159" b="43360"/>
          <a:stretch/>
        </p:blipFill>
        <p:spPr>
          <a:xfrm>
            <a:off x="967698" y="2106338"/>
            <a:ext cx="7363585" cy="38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6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065" y="660454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《台灣百大姓氏</a:t>
            </a:r>
            <a:r>
              <a:rPr lang="en-US" altLang="zh-TW" sz="3200" dirty="0"/>
              <a:t>/</a:t>
            </a:r>
            <a:r>
              <a:rPr lang="zh-TW" altLang="zh-TW" sz="3200" dirty="0"/>
              <a:t>台湾百大姓氏》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4905" y="1621684"/>
            <a:ext cx="6196405" cy="3603812"/>
          </a:xfrm>
        </p:spPr>
        <p:txBody>
          <a:bodyPr/>
          <a:lstStyle/>
          <a:p>
            <a:r>
              <a:rPr lang="en-US" altLang="zh-TW" dirty="0"/>
              <a:t>The Top100 Chinese Surnames in Taiwan</a:t>
            </a:r>
            <a:endParaRPr lang="zh-TW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1956" r="11936" b="10353"/>
          <a:stretch/>
        </p:blipFill>
        <p:spPr>
          <a:xfrm>
            <a:off x="1246187" y="2057399"/>
            <a:ext cx="6918773" cy="394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2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065" y="660454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《台灣百大姓氏</a:t>
            </a:r>
            <a:r>
              <a:rPr lang="en-US" altLang="zh-TW" sz="3200" dirty="0"/>
              <a:t>/</a:t>
            </a:r>
            <a:r>
              <a:rPr lang="zh-TW" altLang="zh-TW" sz="3200" dirty="0"/>
              <a:t>台湾百大姓氏》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4905" y="1621684"/>
            <a:ext cx="6196405" cy="3603812"/>
          </a:xfrm>
        </p:spPr>
        <p:txBody>
          <a:bodyPr/>
          <a:lstStyle/>
          <a:p>
            <a:r>
              <a:rPr lang="en-US" altLang="zh-TW" dirty="0"/>
              <a:t>The Top100 Chinese Surnames in Taiwan</a:t>
            </a:r>
            <a:endParaRPr lang="zh-TW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1956" r="12158" b="9799"/>
          <a:stretch/>
        </p:blipFill>
        <p:spPr>
          <a:xfrm>
            <a:off x="967698" y="2057399"/>
            <a:ext cx="7257743" cy="405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圖釘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圖釘.thmx</Template>
  <TotalTime>39</TotalTime>
  <Words>282</Words>
  <Application>Microsoft Macintosh PowerPoint</Application>
  <PresentationFormat>如螢幕大小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圖釘</vt:lpstr>
      <vt:lpstr> Get a Chinese name</vt:lpstr>
      <vt:lpstr>姓xìng -Last name</vt:lpstr>
      <vt:lpstr>《中國百大姓氏/中国百大姓氏》</vt:lpstr>
      <vt:lpstr>《中國百大姓氏/中国百大姓氏》</vt:lpstr>
      <vt:lpstr>《中國百大姓氏/中国百大姓氏》</vt:lpstr>
      <vt:lpstr>《中國百大姓氏/中国百大姓氏》</vt:lpstr>
      <vt:lpstr>《台灣百大姓氏/台湾百大姓氏》</vt:lpstr>
      <vt:lpstr>《台灣百大姓氏/台湾百大姓氏》</vt:lpstr>
      <vt:lpstr>《台灣百大姓氏/台湾百大姓氏》</vt:lpstr>
      <vt:lpstr>《台灣百大姓氏/台湾百大姓氏》</vt:lpstr>
      <vt:lpstr>lucky strokes   幸運筆畫 / 幸运笔画 </vt:lpstr>
      <vt:lpstr>Something you should know……</vt:lpstr>
      <vt:lpstr>Check out your Chinese name： </vt:lpstr>
      <vt:lpstr>Do you have a lucky name?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L14活動</dc:title>
  <dc:creator>RaeChen</dc:creator>
  <cp:lastModifiedBy>RaeChen</cp:lastModifiedBy>
  <cp:revision>23</cp:revision>
  <dcterms:created xsi:type="dcterms:W3CDTF">2013-05-27T00:44:26Z</dcterms:created>
  <dcterms:modified xsi:type="dcterms:W3CDTF">2014-02-17T06:26:38Z</dcterms:modified>
</cp:coreProperties>
</file>