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8" r:id="rId7"/>
    <p:sldId id="264" r:id="rId8"/>
    <p:sldId id="265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2ADA6-8252-4A50-8248-5564181CD357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4D749-BB92-40D8-AD8E-F0808EBC14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61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16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5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77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6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29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24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85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6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99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9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700CA-C88E-41FB-96DC-9D5786353B2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DBB91-8CAA-4DCA-9B3B-FC3C78B48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32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cn/english/2005-10/09/content_75331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Náboženská politika </a:t>
            </a:r>
            <a:br>
              <a:rPr lang="cs-CZ" sz="4000" b="1" dirty="0" smtClean="0"/>
            </a:br>
            <a:r>
              <a:rPr lang="cs-CZ" sz="4000" b="1" dirty="0" smtClean="0"/>
              <a:t>čínského státu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62826"/>
            <a:ext cx="6120680" cy="459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521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Náboženská politika ČLR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Vytvoření pěti „vlasteneckých“ organizací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1800" dirty="0" smtClean="0"/>
              <a:t>Čínská buddhistická asociace (1953)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1800" dirty="0" smtClean="0"/>
              <a:t>Čínská islámská asociace (1953)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zh-CN" sz="1800" dirty="0" smtClean="0"/>
              <a:t>Troj-samostatné vlastenecké hnutí (protestanti, 1954)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800" dirty="0" smtClean="0"/>
              <a:t>Čínská vlastenecká katolická asociace (1957)</a:t>
            </a:r>
          </a:p>
          <a:p>
            <a:pPr lvl="2">
              <a:lnSpc>
                <a:spcPct val="90000"/>
              </a:lnSpc>
              <a:defRPr/>
            </a:pPr>
            <a:r>
              <a:rPr lang="cs-CZ" altLang="zh-CN" sz="1800" dirty="0" smtClean="0"/>
              <a:t>Čínská </a:t>
            </a:r>
            <a:r>
              <a:rPr lang="cs-CZ" altLang="zh-CN" sz="1800" dirty="0"/>
              <a:t>taoistická asociace (1957</a:t>
            </a:r>
            <a:r>
              <a:rPr lang="cs-CZ" altLang="zh-CN" sz="1800" dirty="0" smtClean="0"/>
              <a:t>)</a:t>
            </a:r>
          </a:p>
          <a:p>
            <a:pPr marL="342900" lvl="2" indent="-342900">
              <a:lnSpc>
                <a:spcPct val="90000"/>
              </a:lnSpc>
              <a:defRPr/>
            </a:pPr>
            <a:r>
              <a:rPr lang="cs-CZ" altLang="zh-CN" sz="2400" dirty="0" smtClean="0"/>
              <a:t>Podřízení těchto organizací dohledu státního úřadu pro náboženské záležitosti</a:t>
            </a:r>
            <a:r>
              <a:rPr lang="zh-CN" altLang="cs-CZ" sz="2400" dirty="0" smtClean="0">
                <a:ea typeface="SimSun" pitchFamily="2" charset="-122"/>
              </a:rPr>
              <a:t>国家宗教事务局 </a:t>
            </a:r>
            <a:r>
              <a:rPr lang="cs-CZ" altLang="zh-CN" sz="2400" dirty="0" smtClean="0"/>
              <a:t>(</a:t>
            </a:r>
            <a:r>
              <a:rPr lang="cs-CZ" altLang="zh-CN" sz="2400" dirty="0" smtClean="0">
                <a:hlinkClick r:id="rId2"/>
              </a:rPr>
              <a:t>SARA</a:t>
            </a:r>
            <a:r>
              <a:rPr lang="cs-CZ" altLang="zh-CN" sz="24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zh-CN" sz="2400" dirty="0" smtClean="0"/>
              <a:t>Zákaz náboženských vazeb do zahraničí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zh-CN" sz="2400" dirty="0" smtClean="0"/>
              <a:t>Právně zakotvená ochrana zdraví jedince a sociálního smíru ve společnosti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zh-CN" sz="2400" dirty="0" smtClean="0"/>
              <a:t>Ekonomické a společenské reformy</a:t>
            </a:r>
          </a:p>
        </p:txBody>
      </p:sp>
    </p:spTree>
    <p:extLst>
      <p:ext uri="{BB962C8B-B14F-4D97-AF65-F5344CB8AC3E}">
        <p14:creationId xmlns:p14="http://schemas.microsoft.com/office/powerpoint/2010/main" val="2098123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Náboženská politika po roce 1978</a:t>
            </a:r>
            <a:endParaRPr lang="cs-CZ" dirty="0" smtClean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cs-CZ" sz="2400" dirty="0" smtClean="0"/>
              <a:t>Náboženství se nepodařilo vymýtit ani samo nezaniklo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cs-CZ" sz="2400" dirty="0" smtClean="0"/>
              <a:t>S uvolněním společnosti v důsledku ekonomických reforem v roce 1978 dochází k signifikantní náboženské obnově/ transformaci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cs-CZ" sz="2400" dirty="0" smtClean="0"/>
              <a:t>Stále zůstává mnoho třecích ploch mezi státem a náboženstvím (1999, 2008-9)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endParaRPr lang="cs-CZ" sz="1100" dirty="0" smtClean="0"/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cs-CZ" dirty="0" smtClean="0"/>
              <a:t>Čínský stát dnes zastává (neformulovanou) politiku:</a:t>
            </a:r>
          </a:p>
          <a:p>
            <a:pPr marL="1295400" lvl="2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dirty="0" smtClean="0"/>
              <a:t>Podpory (buddhismus, konfucianismus, státní kult)</a:t>
            </a:r>
          </a:p>
          <a:p>
            <a:pPr marL="1295400" lvl="2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dirty="0" smtClean="0"/>
              <a:t>Regulace (zákony a vyhlášky, SARA, 5 organizací)</a:t>
            </a:r>
          </a:p>
          <a:p>
            <a:pPr marL="1295400" lvl="2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dirty="0" smtClean="0"/>
              <a:t>Nezasahování (většinový přístup, difusní náboženství)</a:t>
            </a:r>
          </a:p>
          <a:p>
            <a:pPr marL="1295400" lvl="2" indent="-3810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dirty="0" smtClean="0"/>
              <a:t>Represe („kulty“, podzemní církve</a:t>
            </a:r>
            <a:r>
              <a:rPr lang="cs-CZ" smtClean="0"/>
              <a:t>, </a:t>
            </a:r>
            <a:r>
              <a:rPr lang="cs-CZ" smtClean="0"/>
              <a:t>etnická náboženství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158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Charakteristika NP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Náboženská politika 1912-1978(2013) až na výjimky především pragmatická</a:t>
            </a:r>
          </a:p>
          <a:p>
            <a:r>
              <a:rPr lang="cs-CZ" dirty="0" smtClean="0"/>
              <a:t>Kontinuita v náboženské politice napříč režimy</a:t>
            </a:r>
          </a:p>
          <a:p>
            <a:r>
              <a:rPr lang="cs-CZ" dirty="0"/>
              <a:t>3</a:t>
            </a:r>
            <a:r>
              <a:rPr lang="cs-CZ" dirty="0" smtClean="0"/>
              <a:t> hlavní zdroje: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Tradiční vztah státu a náboženství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Modernistické pojetí konceptu náboženství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Nacionalismus/</a:t>
            </a:r>
            <a:r>
              <a:rPr lang="cs-CZ" dirty="0" err="1" smtClean="0"/>
              <a:t>sinocentrimus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19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Historie vztahu stát - náboženství</a:t>
            </a:r>
            <a:endParaRPr lang="cs-CZ" b="1" dirty="0" smtClean="0">
              <a:latin typeface="+mn-lt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</a:t>
            </a:r>
            <a:r>
              <a:rPr lang="cs-CZ" dirty="0" smtClean="0"/>
              <a:t>tát = rodina = císařská dynastie</a:t>
            </a:r>
          </a:p>
          <a:p>
            <a:pPr eaLnBrk="1" hangingPunct="1">
              <a:defRPr/>
            </a:pPr>
            <a:r>
              <a:rPr lang="cs-CZ" dirty="0"/>
              <a:t>s</a:t>
            </a:r>
            <a:r>
              <a:rPr lang="cs-CZ" dirty="0" smtClean="0"/>
              <a:t>tátní náboženství = kult předků = císařský kult</a:t>
            </a:r>
          </a:p>
          <a:p>
            <a:pPr eaLnBrk="1" hangingPunct="1">
              <a:defRPr/>
            </a:pPr>
            <a:r>
              <a:rPr lang="cs-CZ" dirty="0"/>
              <a:t>t</a:t>
            </a:r>
            <a:r>
              <a:rPr lang="cs-CZ" dirty="0" smtClean="0"/>
              <a:t>eorie mandátu nebes </a:t>
            </a:r>
            <a:r>
              <a:rPr lang="zh-CN" altLang="cs-CZ" dirty="0" smtClean="0">
                <a:ea typeface="SimSun" pitchFamily="2" charset="-122"/>
              </a:rPr>
              <a:t>天命</a:t>
            </a:r>
          </a:p>
          <a:p>
            <a:pPr eaLnBrk="1" hangingPunct="1">
              <a:defRPr/>
            </a:pPr>
            <a:r>
              <a:rPr lang="cs-CZ" dirty="0"/>
              <a:t>c</a:t>
            </a:r>
            <a:r>
              <a:rPr lang="cs-CZ" dirty="0" smtClean="0"/>
              <a:t>ísař = syn </a:t>
            </a:r>
            <a:r>
              <a:rPr lang="cs-CZ" altLang="zh-CN" dirty="0" smtClean="0"/>
              <a:t>nebes</a:t>
            </a:r>
            <a:r>
              <a:rPr lang="cs-CZ" altLang="zh-CN" dirty="0" smtClean="0">
                <a:ea typeface="SimSun" pitchFamily="2" charset="-122"/>
              </a:rPr>
              <a:t> </a:t>
            </a:r>
            <a:r>
              <a:rPr lang="zh-CN" altLang="cs-CZ" dirty="0" smtClean="0">
                <a:ea typeface="SimSun" pitchFamily="2" charset="-122"/>
              </a:rPr>
              <a:t>天子</a:t>
            </a:r>
          </a:p>
          <a:p>
            <a:pPr eaLnBrk="1" hangingPunct="1">
              <a:defRPr/>
            </a:pPr>
            <a:r>
              <a:rPr lang="cs-CZ" altLang="zh-CN" dirty="0" smtClean="0"/>
              <a:t>Ortodoxie vs. Heterodoxie</a:t>
            </a:r>
          </a:p>
          <a:p>
            <a:pPr eaLnBrk="1" hangingPunct="1">
              <a:defRPr/>
            </a:pPr>
            <a:r>
              <a:rPr lang="cs-CZ" altLang="zh-CN" dirty="0"/>
              <a:t>v</a:t>
            </a:r>
            <a:r>
              <a:rPr lang="cs-CZ" altLang="zh-CN" dirty="0" smtClean="0"/>
              <a:t>ýsadní postavení konfuciánsko-úřednické vrstvy („teokratická společenská vrstva“)</a:t>
            </a:r>
          </a:p>
        </p:txBody>
      </p:sp>
    </p:spTree>
    <p:extLst>
      <p:ext uri="{BB962C8B-B14F-4D97-AF65-F5344CB8AC3E}">
        <p14:creationId xmlns:p14="http://schemas.microsoft.com/office/powerpoint/2010/main" val="155384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 smtClean="0"/>
              <a:t>Náboženství jako mocenská konkurence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Jednotlivá náboženství na ideologické rovině konkurovalo teologickému zdůvodnění císařského systému (podobně jako evropské ideové rozpory mezi jednotlivými náboženskými tradicemi)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Ohrožení zavedeného mocenského systému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 smtClean="0"/>
              <a:t>Mocné a bohaté kláštery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 smtClean="0"/>
              <a:t>Náboženství sjednocující etnického nepřítele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 smtClean="0"/>
              <a:t>Nábožensky motivovaná lidová povstání</a:t>
            </a:r>
          </a:p>
        </p:txBody>
      </p:sp>
    </p:spTree>
    <p:extLst>
      <p:ext uri="{BB962C8B-B14F-4D97-AF65-F5344CB8AC3E}">
        <p14:creationId xmlns:p14="http://schemas.microsoft.com/office/powerpoint/2010/main" val="214242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Byrokratická regulace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 smtClean="0"/>
              <a:t>Orgány státní kontroly náboženství	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dirty="0" smtClean="0"/>
              <a:t>Ministerstvo rituálů</a:t>
            </a:r>
            <a:r>
              <a:rPr lang="cs-CZ" altLang="zh-CN" dirty="0" smtClean="0"/>
              <a:t> - </a:t>
            </a:r>
            <a:r>
              <a:rPr lang="zh-CN" altLang="cs-CZ" dirty="0" smtClean="0">
                <a:ea typeface="SimSun" pitchFamily="2" charset="-122"/>
              </a:rPr>
              <a:t>禮部 </a:t>
            </a:r>
            <a:r>
              <a:rPr lang="cs-CZ" altLang="zh-CN" dirty="0" smtClean="0"/>
              <a:t>(6.st – 1911)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zh-CN" dirty="0" smtClean="0"/>
              <a:t>Hierarchicky uspořádané úřady, registry náboženských profesionálů, úředníky většinou sami mniši ve službách státu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zh-CN" dirty="0" smtClean="0"/>
              <a:t>Mnišské průkazy (registrace, osvobození od placení daní, právo pobývat v klášteře…)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zh-CN" dirty="0" smtClean="0"/>
              <a:t>Zákony vynucovány jen v okamžicích krize a ohrožení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zh-CN" dirty="0" smtClean="0"/>
              <a:t>Většinou náboženský život společnosti přehlížen a tolerován: náboženský život byl záležitostí rodin, klanů a lokálních komunit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zh-CN" dirty="0" smtClean="0">
                <a:ea typeface="Arial Unicode MS" pitchFamily="34" charset="-128"/>
                <a:cs typeface="Arial Unicode MS" pitchFamily="34" charset="-128"/>
              </a:rPr>
              <a:t>	⇨ nešlo o mocenské ohrožení</a:t>
            </a: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845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b="1" dirty="0" smtClean="0"/>
              <a:t>Pronikání modernistických myšlenek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Moderna v čínském pojetí </a:t>
            </a:r>
            <a:r>
              <a:rPr lang="cs-CZ" altLang="zh-CN" sz="2400" dirty="0" smtClean="0"/>
              <a:t>obecně</a:t>
            </a:r>
            <a:r>
              <a:rPr lang="cs-CZ" sz="2400" dirty="0" smtClean="0"/>
              <a:t> protináboženská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Náboženství odmítáno jako anachronismus odsouzený k nevyhnutelnému zániku vlivem sociální evoluce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</a:t>
            </a:r>
            <a:r>
              <a:rPr lang="cs-CZ" sz="2000" dirty="0" smtClean="0"/>
              <a:t>ohled sdílený zastánci liberalismu, nacionalismu i socialismu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T</a:t>
            </a:r>
            <a:r>
              <a:rPr lang="cs-CZ" sz="2400" dirty="0" smtClean="0"/>
              <a:t>rend se objevuje ještě před koncem císařství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např. </a:t>
            </a:r>
            <a:r>
              <a:rPr lang="cs-CZ" sz="1800" dirty="0" err="1" smtClean="0"/>
              <a:t>Kang</a:t>
            </a:r>
            <a:r>
              <a:rPr lang="cs-CZ" sz="1800" dirty="0" smtClean="0"/>
              <a:t> </a:t>
            </a:r>
            <a:r>
              <a:rPr lang="cs-CZ" sz="1800" dirty="0" err="1" smtClean="0"/>
              <a:t>Youwei</a:t>
            </a:r>
            <a:r>
              <a:rPr lang="cs-CZ" sz="1800" dirty="0" smtClean="0"/>
              <a:t> </a:t>
            </a:r>
            <a:r>
              <a:rPr lang="cs-CZ" altLang="zh-CN" sz="1800" dirty="0" smtClean="0"/>
              <a:t>(</a:t>
            </a:r>
            <a:r>
              <a:rPr lang="zh-CN" altLang="cs-CZ" sz="1800" dirty="0" smtClean="0">
                <a:ea typeface="SimSun" pitchFamily="2" charset="-122"/>
              </a:rPr>
              <a:t>康有为</a:t>
            </a:r>
            <a:r>
              <a:rPr lang="cs-CZ" altLang="zh-CN" sz="1800" dirty="0" smtClean="0"/>
              <a:t>)</a:t>
            </a:r>
            <a:r>
              <a:rPr lang="cs-CZ" sz="1800" dirty="0" smtClean="0"/>
              <a:t> - „zničit chrámy budovat školy“ </a:t>
            </a:r>
            <a:r>
              <a:rPr lang="cs-CZ" altLang="zh-CN" sz="1800" dirty="0" smtClean="0"/>
              <a:t>(</a:t>
            </a:r>
            <a:r>
              <a:rPr lang="zh-CN" altLang="cs-CZ" sz="1800" dirty="0" smtClean="0">
                <a:ea typeface="SimSun" pitchFamily="2" charset="-122"/>
              </a:rPr>
              <a:t>毁庙瓣学</a:t>
            </a:r>
            <a:r>
              <a:rPr lang="cs-CZ" altLang="zh-CN" sz="1800" dirty="0" smtClean="0"/>
              <a:t>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konfiskace </a:t>
            </a:r>
            <a:r>
              <a:rPr lang="cs-CZ" sz="1800" dirty="0"/>
              <a:t>majetku ve prospěch státu, vzdělanosti, pokroku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Zavádění moderních konceptů s tradičním obsahem: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Konstrukce </a:t>
            </a:r>
            <a:r>
              <a:rPr lang="cs-CZ" sz="2000" dirty="0" smtClean="0"/>
              <a:t>kategorie </a:t>
            </a:r>
            <a:r>
              <a:rPr lang="cs-CZ" sz="2000" i="1" dirty="0" err="1"/>
              <a:t>zongjiao</a:t>
            </a:r>
            <a:r>
              <a:rPr lang="cs-CZ" altLang="zh-CN" sz="2000" dirty="0"/>
              <a:t> </a:t>
            </a:r>
            <a:r>
              <a:rPr lang="zh-CN" altLang="cs-CZ" sz="2000" dirty="0"/>
              <a:t>宗教 </a:t>
            </a:r>
            <a:r>
              <a:rPr lang="cs-CZ" sz="2000" dirty="0"/>
              <a:t>a hledání jeho obsahu v čínském prostředí</a:t>
            </a:r>
          </a:p>
          <a:p>
            <a:pPr lvl="1">
              <a:lnSpc>
                <a:spcPct val="80000"/>
              </a:lnSpc>
              <a:defRPr/>
            </a:pPr>
            <a:r>
              <a:rPr lang="cs-CZ" altLang="zh-CN" sz="2000" dirty="0"/>
              <a:t>Kategorie </a:t>
            </a:r>
            <a:r>
              <a:rPr lang="cs-CZ" sz="2000" i="1" dirty="0" err="1"/>
              <a:t>mixin</a:t>
            </a:r>
            <a:r>
              <a:rPr lang="cs-CZ" altLang="zh-CN" sz="2000" dirty="0"/>
              <a:t> </a:t>
            </a:r>
            <a:r>
              <a:rPr lang="zh-CN" altLang="cs-CZ" sz="2000" dirty="0"/>
              <a:t>迷信 </a:t>
            </a:r>
            <a:r>
              <a:rPr lang="cs-CZ" altLang="zh-CN" sz="2000" dirty="0"/>
              <a:t>⇨ politika proti </a:t>
            </a:r>
            <a:r>
              <a:rPr lang="cs-CZ" altLang="zh-CN" sz="2000" dirty="0" smtClean="0"/>
              <a:t>feudálním </a:t>
            </a:r>
            <a:r>
              <a:rPr lang="cs-CZ" altLang="zh-CN" sz="2000" dirty="0"/>
              <a:t>pověrám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zh-CN" sz="1800" dirty="0" smtClean="0"/>
              <a:t> např. zákon zakazující geomantii, fyziognomii, věštění astrologii a používání vonných tyčinek (1929) – neuplatňován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zh-CN" sz="2400" dirty="0" smtClean="0"/>
              <a:t>Kampaň proti křesťanství 1922-27</a:t>
            </a:r>
          </a:p>
          <a:p>
            <a:pPr lvl="1">
              <a:lnSpc>
                <a:spcPct val="80000"/>
              </a:lnSpc>
              <a:defRPr/>
            </a:pPr>
            <a:r>
              <a:rPr lang="cs-CZ" altLang="zh-CN" sz="2200" dirty="0" smtClean="0"/>
              <a:t>vliv anti-imperialistických i obecně proti-náboženských nálad</a:t>
            </a:r>
          </a:p>
          <a:p>
            <a:pPr>
              <a:lnSpc>
                <a:spcPct val="80000"/>
              </a:lnSpc>
              <a:defRPr/>
            </a:pPr>
            <a:r>
              <a:rPr lang="cs-CZ" altLang="zh-CN" sz="2400" dirty="0" smtClean="0"/>
              <a:t>Kampaně polevují za </a:t>
            </a:r>
            <a:r>
              <a:rPr lang="cs-CZ" altLang="zh-CN" sz="2400" dirty="0" err="1" smtClean="0"/>
              <a:t>Čankajška</a:t>
            </a:r>
            <a:r>
              <a:rPr lang="cs-CZ" altLang="zh-CN" sz="2400" dirty="0" smtClean="0"/>
              <a:t> – křesťan, </a:t>
            </a:r>
            <a:br>
              <a:rPr lang="cs-CZ" altLang="zh-CN" sz="2400" dirty="0" smtClean="0"/>
            </a:br>
            <a:r>
              <a:rPr lang="cs-CZ" altLang="zh-CN" sz="2400" dirty="0" smtClean="0"/>
              <a:t>hnutí „Nový život“ </a:t>
            </a:r>
            <a:r>
              <a:rPr lang="cs-CZ" altLang="cs-CZ" sz="2400" dirty="0" err="1" smtClean="0">
                <a:ea typeface="新細明體" pitchFamily="18" charset="-120"/>
              </a:rPr>
              <a:t>新生活</a:t>
            </a:r>
            <a:r>
              <a:rPr lang="zh-CN" altLang="en-US" sz="2400" dirty="0"/>
              <a:t>运动</a:t>
            </a:r>
            <a:endParaRPr lang="cs-CZ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233456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 smtClean="0"/>
              <a:t>Legislativní rámec NP po roce 1949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dirty="0" smtClean="0"/>
              <a:t>Všechny ústavy od r. 1949 až po dnešek zaručují svobodu náboženského vyznání</a:t>
            </a:r>
          </a:p>
          <a:p>
            <a:pPr>
              <a:defRPr/>
            </a:pPr>
            <a:r>
              <a:rPr lang="cs-CZ" dirty="0"/>
              <a:t>Komentář </a:t>
            </a:r>
            <a:r>
              <a:rPr lang="cs-CZ" dirty="0" err="1" smtClean="0"/>
              <a:t>Liu</a:t>
            </a:r>
            <a:r>
              <a:rPr lang="cs-CZ" dirty="0" smtClean="0"/>
              <a:t> </a:t>
            </a:r>
            <a:r>
              <a:rPr lang="cs-CZ" dirty="0" err="1"/>
              <a:t>Shaoqi</a:t>
            </a:r>
            <a:r>
              <a:rPr lang="cs-CZ" dirty="0"/>
              <a:t> (</a:t>
            </a:r>
            <a:r>
              <a:rPr lang="cs-CZ" dirty="0" err="1">
                <a:ea typeface="SimSun" pitchFamily="2" charset="-122"/>
              </a:rPr>
              <a:t>刘少奇</a:t>
            </a:r>
            <a:r>
              <a:rPr lang="cs-CZ" dirty="0"/>
              <a:t>) k </a:t>
            </a:r>
            <a:r>
              <a:rPr lang="cs-CZ" dirty="0" smtClean="0"/>
              <a:t>první Ústavě z roku </a:t>
            </a:r>
            <a:r>
              <a:rPr lang="cs-CZ" dirty="0"/>
              <a:t>1953 vystihuje přístup komunistů k této zaručené svobodě:</a:t>
            </a:r>
          </a:p>
          <a:p>
            <a:pPr lvl="1">
              <a:buNone/>
              <a:defRPr/>
            </a:pPr>
            <a:r>
              <a:rPr lang="cs-CZ" dirty="0"/>
              <a:t>	„</a:t>
            </a:r>
            <a:r>
              <a:rPr lang="cs-CZ" i="1" dirty="0"/>
              <a:t>Svoboda vyznání není svobodou kontrarevolučních aktivit. Tyto dvě svobody není možné zaměňovat</a:t>
            </a:r>
            <a:r>
              <a:rPr lang="cs-CZ" dirty="0"/>
              <a:t>“</a:t>
            </a:r>
          </a:p>
          <a:p>
            <a:pPr eaLnBrk="1" hangingPunct="1">
              <a:defRPr/>
            </a:pPr>
            <a:r>
              <a:rPr lang="cs-CZ" dirty="0"/>
              <a:t>Ž</a:t>
            </a:r>
            <a:r>
              <a:rPr lang="cs-CZ" dirty="0" smtClean="0"/>
              <a:t>ádný z čínských politických režimů náboženskou svobodu dosud nerealizoval</a:t>
            </a:r>
          </a:p>
        </p:txBody>
      </p:sp>
    </p:spTree>
    <p:extLst>
      <p:ext uri="{BB962C8B-B14F-4D97-AF65-F5344CB8AC3E}">
        <p14:creationId xmlns:p14="http://schemas.microsoft.com/office/powerpoint/2010/main" val="17187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4 hlavní problémy náboženství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 smtClean="0"/>
              <a:t>Problém definice náboženství a uspořádání vztahu mez nimi a státem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 smtClean="0"/>
              <a:t>Problém zahraničních vlivů na čínské náboženské komunity a jejich záležitosti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 smtClean="0"/>
              <a:t>„Feudální charakter“ náboženských institucí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 smtClean="0"/>
              <a:t>Úzký vztah mezi náboženskou a národnostní otázkou některých etnik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⇨ řešení těchto otázek = náboženská politika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24299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 smtClean="0"/>
              <a:t>NP po nástupu čínských komunistů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Společensko-ekonomické změny po r. 1949: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Půdní reforma, konec soukromého podnikání = ekonomická závislost na státu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Omezení vlivu ze zahraničí (TSPM, migrace)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Nová organizace společnosti (třídní, genderová, zánik tradiční rodiny)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Radikální národnostní (náboženská) politika na perifériích Číny (Tibet, Mongolsko, </a:t>
            </a:r>
            <a:r>
              <a:rPr lang="cs-CZ" sz="2400" dirty="0" err="1" smtClean="0"/>
              <a:t>Xinjiang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Důsledná regulace = nárůst moci centrální vlády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Kult komunistické strany, armády, předsedy </a:t>
            </a:r>
            <a:r>
              <a:rPr lang="cs-CZ" sz="2400" dirty="0" err="1" smtClean="0"/>
              <a:t>Maa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Exklusivní státní ideologie, vědecký ateismus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Radikálně protináboženská politika až za Kulturní revoluce (1966-76)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Střídání revoluční a pragmatické politiky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55218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605</Words>
  <Application>Microsoft Office PowerPoint</Application>
  <PresentationFormat>Předvádění na obrazovce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Náboženská politika  čínského státu</vt:lpstr>
      <vt:lpstr>Charakteristika NP</vt:lpstr>
      <vt:lpstr>Historie vztahu stát - náboženství</vt:lpstr>
      <vt:lpstr>Náboženství jako mocenská konkurence</vt:lpstr>
      <vt:lpstr>Byrokratická regulace</vt:lpstr>
      <vt:lpstr>Pronikání modernistických myšlenek</vt:lpstr>
      <vt:lpstr>Legislativní rámec NP po roce 1949</vt:lpstr>
      <vt:lpstr>4 hlavní problémy náboženství</vt:lpstr>
      <vt:lpstr>NP po nástupu čínských komunistů</vt:lpstr>
      <vt:lpstr>Náboženská politika ČLR</vt:lpstr>
      <vt:lpstr>Náboženská politika po roce 1978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Náboženská politika  Čínského státu</dc:title>
  <dc:creator>Pavel Šindelář</dc:creator>
  <cp:lastModifiedBy>Sindelar</cp:lastModifiedBy>
  <cp:revision>9</cp:revision>
  <dcterms:created xsi:type="dcterms:W3CDTF">2013-05-14T05:01:52Z</dcterms:created>
  <dcterms:modified xsi:type="dcterms:W3CDTF">2013-05-14T14:58:56Z</dcterms:modified>
</cp:coreProperties>
</file>