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7" r:id="rId3"/>
    <p:sldId id="258" r:id="rId4"/>
    <p:sldId id="259" r:id="rId5"/>
    <p:sldId id="260" r:id="rId6"/>
    <p:sldId id="266" r:id="rId7"/>
    <p:sldId id="265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D9810-F64B-4C49-8897-E9B9BBB47B0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11A5-B23B-4E55-B7A1-8ABE9DD22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87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46497-FB92-4A9B-ACD7-1FEA6819CE9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68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4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8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3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54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72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0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7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28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0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92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01EB-87DB-4897-8D76-951B8C03D59A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3FBA-BE7C-4D68-99F2-4907F37C30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97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21" y="332656"/>
            <a:ext cx="6552728" cy="4914546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190" y="4437112"/>
            <a:ext cx="7772400" cy="974589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Náboženství Číny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8990" y="5445224"/>
            <a:ext cx="6400800" cy="1080120"/>
          </a:xfrm>
        </p:spPr>
        <p:txBody>
          <a:bodyPr>
            <a:normAutofit fontScale="92500" lnSpcReduction="20000"/>
          </a:bodyPr>
          <a:lstStyle/>
          <a:p>
            <a:r>
              <a:rPr lang="cs-CZ" sz="4000" kern="1200" dirty="0" smtClean="0">
                <a:latin typeface="Calibri" pitchFamily="34" charset="0"/>
                <a:cs typeface="Arial" charset="0"/>
              </a:rPr>
              <a:t>Úvod do náboženského života čínské společnosti </a:t>
            </a:r>
            <a:endParaRPr lang="cs-CZ" sz="1200" kern="1200" dirty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5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Statistika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dirty="0" smtClean="0"/>
              <a:t>Náboženská příslušnost čínské společnosti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6013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Existuje</a:t>
            </a:r>
            <a:r>
              <a:rPr lang="cs-CZ" b="1" dirty="0" smtClean="0">
                <a:effectLst/>
              </a:rPr>
              <a:t> v Číně „náboženství“?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Naše tradiční představa o náboženství vychází z evropského kontextu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Západní „předpoklady“ náboženství: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exklusivita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víra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věřící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kánon/posvátný text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náboženští profesionálové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božské bytosti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Tento koncept je nesnadno aplikovatelný kdekoliv mimo své kulturní hranice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Existuje vůbec v Číně něco jako “náboženství“?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ANO = buddhismus, taoismus, konfucianismus, křesťanství, islám, lidové náboženství, šamanismus…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 = Čína je nenáboženská (filosofická, ateistická) / Čína je spirituální, vymykající se našemu </a:t>
            </a:r>
            <a:r>
              <a:rPr lang="cs-CZ" sz="1800" dirty="0" smtClean="0"/>
              <a:t>chápání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1623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Moderní koncept náboženství v Číně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zh-CN" sz="2400" dirty="0" smtClean="0"/>
              <a:t>Moderní čínský termín NÁBOŽENTSVÍ – </a:t>
            </a:r>
            <a:r>
              <a:rPr lang="cs-CZ" altLang="zh-CN" sz="2400" i="1" dirty="0" err="1" smtClean="0"/>
              <a:t>zo</a:t>
            </a:r>
            <a:r>
              <a:rPr lang="cs-CZ" sz="2400" i="1" dirty="0" err="1" smtClean="0"/>
              <a:t>ngjiao</a:t>
            </a:r>
            <a:r>
              <a:rPr lang="cs-CZ" sz="2400" dirty="0" smtClean="0"/>
              <a:t> </a:t>
            </a:r>
            <a:r>
              <a:rPr lang="zh-CN" altLang="cs-CZ" sz="2400" dirty="0" smtClean="0"/>
              <a:t>宗教</a:t>
            </a:r>
            <a:endParaRPr lang="cs-CZ" altLang="zh-CN" sz="24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 čínštině novotvarem, čínštině (čínskému myšlení) není vlastní zobecňování pojmů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převzato z japonštiny (</a:t>
            </a:r>
            <a:r>
              <a:rPr lang="cs-CZ" sz="2000" i="1" dirty="0" err="1" smtClean="0"/>
              <a:t>shukyo</a:t>
            </a:r>
            <a:r>
              <a:rPr lang="cs-CZ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jeho </a:t>
            </a:r>
            <a:r>
              <a:rPr lang="cs-CZ" sz="2000" dirty="0" smtClean="0"/>
              <a:t>obsah modelován dle obsahu evropského konceptu náboženství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500" i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sz="2500" i="1" dirty="0" err="1" smtClean="0"/>
              <a:t>Zongjiao</a:t>
            </a:r>
            <a:r>
              <a:rPr lang="cs-CZ" sz="2500" dirty="0" smtClean="0"/>
              <a:t> </a:t>
            </a:r>
            <a:r>
              <a:rPr lang="cs-CZ" sz="2500" dirty="0" smtClean="0"/>
              <a:t>splňuje tyto podmínky:</a:t>
            </a:r>
          </a:p>
          <a:p>
            <a:pPr lvl="1"/>
            <a:r>
              <a:rPr lang="cs-CZ" sz="2100" dirty="0" smtClean="0"/>
              <a:t>Je </a:t>
            </a:r>
            <a:r>
              <a:rPr lang="cs-CZ" sz="2100" dirty="0"/>
              <a:t>institucionalizované a hierarchicky spravované, </a:t>
            </a:r>
          </a:p>
          <a:p>
            <a:pPr lvl="1"/>
            <a:r>
              <a:rPr lang="cs-CZ" sz="2100" dirty="0"/>
              <a:t>Disponuje obcí věřících, které lze rozeznat, registrovat, počítat a kontrolovat</a:t>
            </a:r>
          </a:p>
          <a:p>
            <a:pPr lvl="1"/>
            <a:r>
              <a:rPr lang="cs-CZ" sz="2100" dirty="0"/>
              <a:t>Disponuje vrstvou </a:t>
            </a:r>
            <a:r>
              <a:rPr lang="cs-CZ" sz="2100" dirty="0" smtClean="0"/>
              <a:t>profesionálů, </a:t>
            </a:r>
            <a:r>
              <a:rPr lang="cs-CZ" sz="2100" dirty="0"/>
              <a:t>kteří se na plný úvazek věnují správě své obce, provádí a řídí náboženské rituály a vykládají (autorizují) nauku</a:t>
            </a:r>
          </a:p>
          <a:p>
            <a:pPr lvl="1"/>
            <a:r>
              <a:rPr lang="cs-CZ" sz="2100" dirty="0"/>
              <a:t>Odvolává se k systematizované nauce, disponuje vlastní sadou posvátných kodifikovaných textů</a:t>
            </a:r>
          </a:p>
          <a:p>
            <a:pPr lvl="1"/>
            <a:r>
              <a:rPr lang="cs-CZ" sz="2100" dirty="0"/>
              <a:t>Vykonává svůj rituál v přesně vymezených sakrálních lokalitách</a:t>
            </a:r>
          </a:p>
          <a:p>
            <a:pPr lvl="1"/>
            <a:r>
              <a:rPr lang="cs-CZ" sz="2100" dirty="0"/>
              <a:t>Je oddělené od státu, ale řídí se jeho zákony a </a:t>
            </a:r>
            <a:r>
              <a:rPr lang="cs-CZ" sz="2100" dirty="0" smtClean="0"/>
              <a:t>pravidly</a:t>
            </a:r>
          </a:p>
          <a:p>
            <a:pPr marL="457200" lvl="1" indent="0">
              <a:buNone/>
            </a:pPr>
            <a:endParaRPr lang="en-US" sz="2100" dirty="0"/>
          </a:p>
          <a:p>
            <a:pPr marL="114300" indent="0">
              <a:lnSpc>
                <a:spcPct val="90000"/>
              </a:lnSpc>
              <a:buNone/>
            </a:pPr>
            <a:r>
              <a:rPr lang="cs-CZ" sz="2400" dirty="0" smtClean="0"/>
              <a:t>Chápání a definice konceptu náboženství přímo ovlivňuje náboženskou politiku v ČLR a tím i životy jednotlivých náboženských </a:t>
            </a:r>
            <a:r>
              <a:rPr lang="cs-CZ" sz="2400" dirty="0" smtClean="0"/>
              <a:t>komunit!!!</a:t>
            </a:r>
            <a:endParaRPr lang="cs-CZ" sz="2400" dirty="0"/>
          </a:p>
          <a:p>
            <a:pPr marL="400050" lvl="1" indent="0">
              <a:lnSpc>
                <a:spcPct val="9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621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Náboženská politika ČLR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zh-CN" sz="2400" dirty="0" smtClean="0"/>
              <a:t>V 50. letech 20. století proběhla společenská </a:t>
            </a:r>
            <a:r>
              <a:rPr lang="cs-CZ" altLang="zh-CN" sz="2400" dirty="0"/>
              <a:t>a ekonomická reforma vedoucí k závislosti </a:t>
            </a:r>
            <a:r>
              <a:rPr lang="cs-CZ" altLang="zh-CN" sz="2400" dirty="0" smtClean="0"/>
              <a:t>náboženských komunit na státu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2400" dirty="0" smtClean="0"/>
              <a:t>V ústavě ČLR od počátku dodnes zakotvena svoboda náboženského vyznání 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1600" dirty="0" smtClean="0"/>
              <a:t>Zákaz </a:t>
            </a:r>
            <a:r>
              <a:rPr lang="cs-CZ" altLang="zh-CN" sz="1600" dirty="0"/>
              <a:t>náboženských vazeb do zahraničí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1600" dirty="0"/>
              <a:t>Právně zakotvená ochrana zdraví jedince a sociálního smíru ve společnosti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1600" dirty="0"/>
              <a:t>Zákaz aktivit ohrožujících společenský smír a politického systému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 smtClean="0"/>
              <a:t>Vytvoření </a:t>
            </a:r>
            <a:r>
              <a:rPr lang="cs-CZ" sz="2400" dirty="0"/>
              <a:t>5 vlasteneckých </a:t>
            </a:r>
            <a:r>
              <a:rPr lang="cs-CZ" sz="2400" dirty="0" smtClean="0"/>
              <a:t>organizací pod přímou kontrolou státu</a:t>
            </a:r>
            <a:endParaRPr lang="cs-CZ" sz="2400" dirty="0"/>
          </a:p>
          <a:p>
            <a:pPr lvl="2">
              <a:lnSpc>
                <a:spcPct val="90000"/>
              </a:lnSpc>
              <a:defRPr/>
            </a:pPr>
            <a:r>
              <a:rPr lang="cs-CZ" altLang="zh-CN" sz="1600" dirty="0"/>
              <a:t>Čínská buddhistická asociace (</a:t>
            </a:r>
            <a:r>
              <a:rPr lang="cs-CZ" altLang="zh-CN" sz="1600" dirty="0" smtClean="0"/>
              <a:t>1953), Čínská </a:t>
            </a:r>
            <a:r>
              <a:rPr lang="cs-CZ" altLang="zh-CN" sz="1600" dirty="0"/>
              <a:t>islámská asociace (</a:t>
            </a:r>
            <a:r>
              <a:rPr lang="cs-CZ" altLang="zh-CN" sz="1600" dirty="0" smtClean="0"/>
              <a:t>1953), </a:t>
            </a:r>
            <a:r>
              <a:rPr lang="cs-CZ" altLang="zh-CN" sz="1600" dirty="0" err="1" smtClean="0"/>
              <a:t>Trojsamostatné</a:t>
            </a:r>
            <a:r>
              <a:rPr lang="cs-CZ" altLang="zh-CN" sz="1600" dirty="0" smtClean="0"/>
              <a:t> </a:t>
            </a:r>
            <a:r>
              <a:rPr lang="cs-CZ" altLang="zh-CN" sz="1600" dirty="0"/>
              <a:t>vlastenecké hnutí (protestanti, </a:t>
            </a:r>
            <a:r>
              <a:rPr lang="cs-CZ" altLang="zh-CN" sz="1600" dirty="0" smtClean="0"/>
              <a:t>1954), Čínská </a:t>
            </a:r>
            <a:r>
              <a:rPr lang="cs-CZ" altLang="zh-CN" sz="1600" dirty="0"/>
              <a:t>taoistická asociace (</a:t>
            </a:r>
            <a:r>
              <a:rPr lang="cs-CZ" altLang="zh-CN" sz="1600" dirty="0" smtClean="0"/>
              <a:t>1957), Čínská </a:t>
            </a:r>
            <a:r>
              <a:rPr lang="cs-CZ" altLang="zh-CN" sz="1600" dirty="0"/>
              <a:t>vlastenecká katolická asociace (1957)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2400" dirty="0"/>
              <a:t>Radikálně protináboženská politika 1958-1976</a:t>
            </a:r>
          </a:p>
          <a:p>
            <a:pPr>
              <a:lnSpc>
                <a:spcPct val="90000"/>
              </a:lnSpc>
              <a:defRPr/>
            </a:pPr>
            <a:r>
              <a:rPr lang="cs-CZ" altLang="zh-CN" sz="2400" dirty="0" smtClean="0"/>
              <a:t>Kontrola </a:t>
            </a:r>
            <a:r>
              <a:rPr lang="cs-CZ" altLang="zh-CN" sz="2400" dirty="0"/>
              <a:t>možného mocensko-politického ohrožení ze strany jednotlivých  </a:t>
            </a:r>
            <a:r>
              <a:rPr lang="cs-CZ" altLang="zh-CN" sz="2400" dirty="0" smtClean="0"/>
              <a:t>náboženských </a:t>
            </a:r>
            <a:r>
              <a:rPr lang="cs-CZ" altLang="zh-CN" sz="2400" dirty="0" smtClean="0"/>
              <a:t>hnutí</a:t>
            </a:r>
            <a:endParaRPr lang="cs-CZ" altLang="zh-CN" sz="2400" dirty="0" smtClean="0"/>
          </a:p>
          <a:p>
            <a:pPr lvl="1">
              <a:lnSpc>
                <a:spcPct val="90000"/>
              </a:lnSpc>
              <a:defRPr/>
            </a:pPr>
            <a:r>
              <a:rPr lang="cs-CZ" altLang="zh-CN" sz="1800" dirty="0" smtClean="0"/>
              <a:t>např</a:t>
            </a:r>
            <a:r>
              <a:rPr lang="cs-CZ" altLang="zh-CN" sz="1800" dirty="0" smtClean="0"/>
              <a:t>. </a:t>
            </a:r>
            <a:r>
              <a:rPr lang="cs-CZ" altLang="zh-CN" sz="1800" dirty="0" err="1" smtClean="0"/>
              <a:t>Falun</a:t>
            </a:r>
            <a:r>
              <a:rPr lang="cs-CZ" altLang="zh-CN" sz="1800" dirty="0" smtClean="0"/>
              <a:t> gong nebo neregistrované křesťanské </a:t>
            </a:r>
            <a:r>
              <a:rPr lang="cs-CZ" altLang="zh-CN" sz="1800" dirty="0" smtClean="0"/>
              <a:t>církve</a:t>
            </a:r>
            <a:endParaRPr lang="cs-CZ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76955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Historie studia čínského náboženství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Čínské </a:t>
            </a:r>
            <a:r>
              <a:rPr lang="cs-CZ" sz="2800" dirty="0"/>
              <a:t>náboženství studováno chronologicky s důrazem na textovou stránku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To souvisí s konfuciánskou tradicí a rolí písma v čínské kultuře a tradičním vztahem čínského státu k náboženství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Také souvisí s počátky evropského výzkumu Číny (misionáři, cestovatelé, lingvisté, filozofové)</a:t>
            </a:r>
          </a:p>
          <a:p>
            <a:pPr>
              <a:lnSpc>
                <a:spcPct val="80000"/>
              </a:lnSpc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Chybí </a:t>
            </a:r>
            <a:r>
              <a:rPr lang="cs-CZ" sz="2800" dirty="0"/>
              <a:t>nám pohled na religiozitu: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každodenní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žitou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lidovou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menšinovou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1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Alternativní modely náboženství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Jak chápat a třídit religiozitu když modernistické koncepty nefungují?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3400" dirty="0" smtClean="0"/>
              <a:t>Lidové náboženství (</a:t>
            </a:r>
            <a:r>
              <a:rPr lang="cs-CZ" sz="3400" dirty="0" err="1" smtClean="0"/>
              <a:t>民间宗教</a:t>
            </a:r>
            <a:r>
              <a:rPr lang="cs-CZ" sz="3400" dirty="0" smtClean="0"/>
              <a:t> </a:t>
            </a:r>
            <a:r>
              <a:rPr lang="cs-CZ" sz="3400" dirty="0" err="1" smtClean="0"/>
              <a:t>mín</a:t>
            </a:r>
            <a:r>
              <a:rPr lang="cs-CZ" sz="3400" dirty="0" smtClean="0"/>
              <a:t>​</a:t>
            </a:r>
            <a:r>
              <a:rPr lang="cs-CZ" sz="3400" dirty="0" err="1" smtClean="0"/>
              <a:t>jiān</a:t>
            </a:r>
            <a:r>
              <a:rPr lang="cs-CZ" sz="3400" dirty="0" smtClean="0"/>
              <a:t> </a:t>
            </a:r>
            <a:r>
              <a:rPr lang="cs-CZ" sz="3400" dirty="0" err="1" smtClean="0"/>
              <a:t>zōng</a:t>
            </a:r>
            <a:r>
              <a:rPr lang="cs-CZ" sz="3400" dirty="0" smtClean="0"/>
              <a:t>​</a:t>
            </a:r>
            <a:r>
              <a:rPr lang="cs-CZ" sz="3400" dirty="0" err="1" smtClean="0"/>
              <a:t>jiào</a:t>
            </a:r>
            <a:r>
              <a:rPr lang="cs-CZ" sz="3400" dirty="0" smtClean="0"/>
              <a:t> /</a:t>
            </a:r>
            <a:r>
              <a:rPr lang="cs-CZ" sz="3400" dirty="0" err="1" smtClean="0"/>
              <a:t>民间信仰</a:t>
            </a:r>
            <a:r>
              <a:rPr lang="cs-CZ" sz="3400" dirty="0" smtClean="0"/>
              <a:t> </a:t>
            </a:r>
            <a:r>
              <a:rPr lang="cs-CZ" sz="3400" dirty="0" err="1" smtClean="0"/>
              <a:t>mín</a:t>
            </a:r>
            <a:r>
              <a:rPr lang="cs-CZ" sz="3400" dirty="0" smtClean="0"/>
              <a:t>​</a:t>
            </a:r>
            <a:r>
              <a:rPr lang="cs-CZ" sz="3400" dirty="0" err="1" smtClean="0"/>
              <a:t>jiān</a:t>
            </a:r>
            <a:r>
              <a:rPr lang="cs-CZ" sz="3400" dirty="0" smtClean="0"/>
              <a:t> </a:t>
            </a:r>
            <a:r>
              <a:rPr lang="cs-CZ" sz="3400" dirty="0" err="1" smtClean="0"/>
              <a:t>xìnyǎng</a:t>
            </a:r>
            <a:r>
              <a:rPr lang="cs-CZ" sz="3400" dirty="0" smtClean="0"/>
              <a:t>)  </a:t>
            </a:r>
            <a:r>
              <a:rPr lang="cs-CZ" sz="3400" dirty="0" smtClean="0"/>
              <a:t>x </a:t>
            </a:r>
            <a:r>
              <a:rPr lang="cs-CZ" sz="3400" dirty="0" smtClean="0"/>
              <a:t>institucionalizované náboženství</a:t>
            </a:r>
          </a:p>
          <a:p>
            <a:endParaRPr lang="cs-CZ" sz="3400" dirty="0" smtClean="0"/>
          </a:p>
          <a:p>
            <a:r>
              <a:rPr lang="cs-CZ" sz="3400" dirty="0" smtClean="0"/>
              <a:t>Globální (univerzalistické) x lokální náboženské tradice</a:t>
            </a:r>
          </a:p>
          <a:p>
            <a:r>
              <a:rPr lang="cs-CZ" sz="3400" dirty="0" smtClean="0"/>
              <a:t>Dělení dle společenských úrovní, na kterých se náboženské projevy odehrávají: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rodinná </a:t>
            </a:r>
            <a:r>
              <a:rPr lang="cs-CZ" sz="2300" dirty="0"/>
              <a:t>(kult předků, rodinná hierarchie a vztahy, rodinné svátky)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lokální/komunitní </a:t>
            </a:r>
            <a:r>
              <a:rPr lang="cs-CZ" sz="2300" dirty="0"/>
              <a:t>(lokální kult buddhistický, taoistický, lidový; komunitní svátky a festivaly,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státní </a:t>
            </a:r>
            <a:r>
              <a:rPr lang="cs-CZ" sz="2300" dirty="0"/>
              <a:t>(státní kult, mandát nebes, společenská hierarchie, konfuciánský systém)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300" b="1" dirty="0"/>
              <a:t>Sféra osobní </a:t>
            </a:r>
            <a:r>
              <a:rPr lang="cs-CZ" sz="2300" dirty="0" smtClean="0"/>
              <a:t>(kultivace </a:t>
            </a:r>
            <a:r>
              <a:rPr lang="cs-CZ" sz="2300" dirty="0"/>
              <a:t>těla i ducha – meditace, čínská medicína, energetické cvičení, umění)</a:t>
            </a:r>
          </a:p>
          <a:p>
            <a:r>
              <a:rPr lang="cs-CZ" sz="3400" dirty="0" smtClean="0"/>
              <a:t>C. K. </a:t>
            </a:r>
            <a:r>
              <a:rPr lang="cs-CZ" sz="3400" dirty="0" err="1" smtClean="0"/>
              <a:t>Yang</a:t>
            </a:r>
            <a:r>
              <a:rPr lang="cs-CZ" sz="3400" dirty="0" smtClean="0"/>
              <a:t> – teorie difusního čínského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366229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Hlavní náboženské trendy v ČLR dnes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Návrat ke kořenům, k čínskému kulturnímu odkazu a k tradiční religiozitě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Nástup křesťanství, zejména evangelikálního protestantismu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Rozvoj podzemních a domácích křesťanských (protestantských) církví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Radikalizace etnických náboženství (Tibet, </a:t>
            </a:r>
            <a:r>
              <a:rPr lang="cs-CZ" sz="2000" dirty="0" err="1" smtClean="0"/>
              <a:t>Xinjiang</a:t>
            </a:r>
            <a:r>
              <a:rPr lang="cs-CZ" sz="2000" dirty="0" smtClean="0"/>
              <a:t>, Vnitřní Mongolsko)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Rozvoj angažovaného buddhismu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Komercionalizace tradičních náboženských center a poutních míst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Vliv čínských zahraničních komunit na náboženský život v ČLR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Vznik nových náboženských hnutí – z tradičních i moderních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Návrat konfuciánského odkazu a jeho zapojení do politické diskuse o ideální formě správy společnosti a teorie mezinárodně politických vztahů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Náboženský život a konverze v kyberprostoru</a:t>
            </a:r>
          </a:p>
          <a:p>
            <a:pPr marL="0" indent="0">
              <a:buNone/>
            </a:pPr>
            <a:r>
              <a:rPr lang="cs-CZ" sz="2000" dirty="0" smtClean="0"/>
              <a:t>…</a:t>
            </a:r>
          </a:p>
          <a:p>
            <a:pPr marL="0" indent="0">
              <a:buNone/>
            </a:pPr>
            <a:r>
              <a:rPr lang="cs-CZ" sz="20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85187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531</Words>
  <Application>Microsoft Office PowerPoint</Application>
  <PresentationFormat>Předvádění na obrazovce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Náboženství Číny</vt:lpstr>
      <vt:lpstr>Statistika</vt:lpstr>
      <vt:lpstr>Existuje v Číně „náboženství“?</vt:lpstr>
      <vt:lpstr>Moderní koncept náboženství v Číně</vt:lpstr>
      <vt:lpstr>Náboženská politika ČLR</vt:lpstr>
      <vt:lpstr>Historie studia čínského náboženství</vt:lpstr>
      <vt:lpstr>Alternativní modely náboženství</vt:lpstr>
      <vt:lpstr>Hlavní náboženské trendy v ČLR dnes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Čínou 21. století</dc:title>
  <dc:creator>Pavel Šindelář</dc:creator>
  <cp:lastModifiedBy>Sindelar</cp:lastModifiedBy>
  <cp:revision>10</cp:revision>
  <dcterms:created xsi:type="dcterms:W3CDTF">2012-11-28T08:24:48Z</dcterms:created>
  <dcterms:modified xsi:type="dcterms:W3CDTF">2014-02-27T12:59:21Z</dcterms:modified>
</cp:coreProperties>
</file>