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4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Čínska</a:t>
            </a:r>
            <a:r>
              <a:rPr lang="cs-CZ" dirty="0" smtClean="0"/>
              <a:t> strategická </a:t>
            </a:r>
            <a:r>
              <a:rPr lang="cs-CZ" dirty="0" err="1" smtClean="0"/>
              <a:t>kultúra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Richard </a:t>
            </a:r>
            <a:r>
              <a:rPr lang="cs-CZ" dirty="0" err="1" smtClean="0"/>
              <a:t>Turcsányi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9565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Strategická </a:t>
            </a:r>
            <a:r>
              <a:rPr lang="cs-CZ" dirty="0" err="1" smtClean="0"/>
              <a:t>kultúra</a:t>
            </a:r>
            <a:r>
              <a:rPr lang="cs-CZ" dirty="0" smtClean="0"/>
              <a:t> v rámci IR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Systémová úroveň</a:t>
            </a:r>
          </a:p>
          <a:p>
            <a:pPr lvl="1"/>
            <a:r>
              <a:rPr lang="cs-CZ" dirty="0" smtClean="0"/>
              <a:t>Charakter </a:t>
            </a:r>
            <a:r>
              <a:rPr lang="cs-CZ" dirty="0" err="1" smtClean="0"/>
              <a:t>medzinárodného</a:t>
            </a:r>
            <a:r>
              <a:rPr lang="cs-CZ" dirty="0" smtClean="0"/>
              <a:t> systému</a:t>
            </a:r>
          </a:p>
          <a:p>
            <a:r>
              <a:rPr lang="cs-CZ" dirty="0" err="1" smtClean="0"/>
              <a:t>Štátna</a:t>
            </a:r>
            <a:r>
              <a:rPr lang="cs-CZ" dirty="0" smtClean="0"/>
              <a:t> úroveň</a:t>
            </a:r>
          </a:p>
          <a:p>
            <a:pPr lvl="1"/>
            <a:r>
              <a:rPr lang="cs-CZ" b="1" dirty="0" smtClean="0"/>
              <a:t>Strategická </a:t>
            </a:r>
            <a:r>
              <a:rPr lang="cs-CZ" b="1" dirty="0" err="1" smtClean="0"/>
              <a:t>kultúra</a:t>
            </a:r>
            <a:r>
              <a:rPr lang="cs-CZ" b="1" dirty="0" smtClean="0"/>
              <a:t> (vplyv </a:t>
            </a:r>
            <a:r>
              <a:rPr lang="cs-CZ" b="1" dirty="0" err="1" smtClean="0"/>
              <a:t>myšlienok</a:t>
            </a:r>
            <a:r>
              <a:rPr lang="cs-CZ" b="1" dirty="0" smtClean="0"/>
              <a:t>)</a:t>
            </a:r>
          </a:p>
          <a:p>
            <a:pPr lvl="1"/>
            <a:r>
              <a:rPr lang="cs-CZ" dirty="0" smtClean="0"/>
              <a:t>Vplyv </a:t>
            </a:r>
            <a:r>
              <a:rPr lang="cs-CZ" dirty="0" err="1" smtClean="0"/>
              <a:t>byrokratickej</a:t>
            </a:r>
            <a:r>
              <a:rPr lang="cs-CZ" dirty="0" smtClean="0"/>
              <a:t> </a:t>
            </a:r>
            <a:r>
              <a:rPr lang="cs-CZ" dirty="0" err="1" smtClean="0"/>
              <a:t>štruktúry</a:t>
            </a:r>
            <a:r>
              <a:rPr lang="cs-CZ" dirty="0" smtClean="0"/>
              <a:t> (</a:t>
            </a:r>
            <a:r>
              <a:rPr lang="cs-CZ" dirty="0" err="1" smtClean="0"/>
              <a:t>materiálne</a:t>
            </a:r>
            <a:r>
              <a:rPr lang="cs-CZ" dirty="0" smtClean="0"/>
              <a:t> </a:t>
            </a:r>
            <a:r>
              <a:rPr lang="cs-CZ" dirty="0" err="1" smtClean="0"/>
              <a:t>záujmy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Individuálna</a:t>
            </a:r>
            <a:r>
              <a:rPr lang="cs-CZ" dirty="0" smtClean="0"/>
              <a:t> úroveň</a:t>
            </a:r>
          </a:p>
          <a:p>
            <a:pPr lvl="1"/>
            <a:r>
              <a:rPr lang="cs-CZ" dirty="0" err="1" smtClean="0"/>
              <a:t>Osobnosť</a:t>
            </a:r>
            <a:r>
              <a:rPr lang="cs-CZ" dirty="0" smtClean="0"/>
              <a:t> </a:t>
            </a:r>
            <a:r>
              <a:rPr lang="cs-CZ" dirty="0" err="1" smtClean="0"/>
              <a:t>vodcu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3495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Strategická </a:t>
            </a:r>
            <a:r>
              <a:rPr lang="cs-CZ" dirty="0" err="1" smtClean="0"/>
              <a:t>kultúra</a:t>
            </a:r>
            <a:r>
              <a:rPr lang="cs-CZ" dirty="0" smtClean="0"/>
              <a:t>: koncept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Vznik: 1970s, </a:t>
            </a:r>
            <a:r>
              <a:rPr lang="cs-CZ" dirty="0" err="1" smtClean="0"/>
              <a:t>nukleárne</a:t>
            </a:r>
            <a:r>
              <a:rPr lang="cs-CZ" dirty="0" smtClean="0"/>
              <a:t> </a:t>
            </a:r>
            <a:r>
              <a:rPr lang="cs-CZ" dirty="0" err="1" smtClean="0"/>
              <a:t>súperenie</a:t>
            </a:r>
            <a:r>
              <a:rPr lang="cs-CZ" dirty="0" smtClean="0"/>
              <a:t> </a:t>
            </a:r>
            <a:r>
              <a:rPr lang="cs-CZ" dirty="0" err="1" smtClean="0"/>
              <a:t>medzi</a:t>
            </a:r>
            <a:r>
              <a:rPr lang="cs-CZ" dirty="0" smtClean="0"/>
              <a:t> USA a USSR</a:t>
            </a:r>
          </a:p>
          <a:p>
            <a:pPr lvl="1"/>
            <a:r>
              <a:rPr lang="cs-CZ" dirty="0" err="1" smtClean="0"/>
              <a:t>Snyder</a:t>
            </a:r>
            <a:r>
              <a:rPr lang="cs-CZ" dirty="0" smtClean="0"/>
              <a:t>: </a:t>
            </a:r>
            <a:r>
              <a:rPr lang="cs-CZ" dirty="0" err="1" smtClean="0"/>
              <a:t>superveľmoci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riadia</a:t>
            </a:r>
            <a:r>
              <a:rPr lang="cs-CZ" dirty="0" smtClean="0"/>
              <a:t> </a:t>
            </a:r>
            <a:r>
              <a:rPr lang="cs-CZ" dirty="0" err="1" smtClean="0"/>
              <a:t>vlastnými</a:t>
            </a:r>
            <a:r>
              <a:rPr lang="cs-CZ" dirty="0" smtClean="0"/>
              <a:t> </a:t>
            </a:r>
            <a:r>
              <a:rPr lang="cs-CZ" dirty="0" err="1" smtClean="0"/>
              <a:t>vzorcami</a:t>
            </a:r>
            <a:r>
              <a:rPr lang="cs-CZ" dirty="0" smtClean="0"/>
              <a:t> </a:t>
            </a:r>
            <a:r>
              <a:rPr lang="cs-CZ" dirty="0" err="1" smtClean="0"/>
              <a:t>správania</a:t>
            </a:r>
            <a:endParaRPr lang="cs-CZ" dirty="0" smtClean="0"/>
          </a:p>
          <a:p>
            <a:pPr lvl="1"/>
            <a:r>
              <a:rPr lang="cs-CZ" dirty="0" err="1" smtClean="0"/>
              <a:t>Gray</a:t>
            </a:r>
            <a:r>
              <a:rPr lang="cs-CZ" dirty="0" smtClean="0"/>
              <a:t>: politika USA </a:t>
            </a:r>
            <a:r>
              <a:rPr lang="cs-CZ" dirty="0" err="1" smtClean="0"/>
              <a:t>nie</a:t>
            </a:r>
            <a:r>
              <a:rPr lang="cs-CZ" dirty="0" smtClean="0"/>
              <a:t> je </a:t>
            </a:r>
            <a:r>
              <a:rPr lang="cs-CZ" dirty="0" err="1" smtClean="0"/>
              <a:t>čitateľná</a:t>
            </a:r>
            <a:r>
              <a:rPr lang="cs-CZ" dirty="0" smtClean="0"/>
              <a:t> </a:t>
            </a:r>
            <a:r>
              <a:rPr lang="cs-CZ" dirty="0" err="1" smtClean="0"/>
              <a:t>pre</a:t>
            </a:r>
            <a:r>
              <a:rPr lang="cs-CZ" dirty="0" smtClean="0"/>
              <a:t> </a:t>
            </a:r>
            <a:r>
              <a:rPr lang="cs-CZ" dirty="0" err="1" smtClean="0"/>
              <a:t>iných</a:t>
            </a:r>
            <a:r>
              <a:rPr lang="cs-CZ" dirty="0" smtClean="0"/>
              <a:t> </a:t>
            </a:r>
            <a:r>
              <a:rPr lang="cs-CZ" dirty="0" err="1" smtClean="0"/>
              <a:t>aktérov</a:t>
            </a:r>
            <a:endParaRPr lang="cs-CZ" dirty="0"/>
          </a:p>
          <a:p>
            <a:pPr lvl="1"/>
            <a:r>
              <a:rPr lang="cs-CZ" dirty="0" err="1" smtClean="0"/>
              <a:t>Booth</a:t>
            </a:r>
            <a:r>
              <a:rPr lang="cs-CZ" dirty="0" smtClean="0"/>
              <a:t>: každá analýza je </a:t>
            </a:r>
            <a:r>
              <a:rPr lang="cs-CZ" dirty="0" err="1" smtClean="0"/>
              <a:t>kultúrne</a:t>
            </a:r>
            <a:r>
              <a:rPr lang="cs-CZ" dirty="0" smtClean="0"/>
              <a:t> </a:t>
            </a:r>
            <a:r>
              <a:rPr lang="cs-CZ" dirty="0" err="1" smtClean="0"/>
              <a:t>podmienená</a:t>
            </a:r>
            <a:endParaRPr lang="cs-CZ" dirty="0" smtClean="0"/>
          </a:p>
          <a:p>
            <a:r>
              <a:rPr lang="cs-CZ" dirty="0" smtClean="0"/>
              <a:t>Postupné </a:t>
            </a:r>
            <a:r>
              <a:rPr lang="cs-CZ" dirty="0" err="1" smtClean="0"/>
              <a:t>rozširovanie</a:t>
            </a:r>
            <a:r>
              <a:rPr lang="cs-CZ" dirty="0" smtClean="0"/>
              <a:t> na </a:t>
            </a:r>
            <a:r>
              <a:rPr lang="cs-CZ" dirty="0" err="1" smtClean="0"/>
              <a:t>iné</a:t>
            </a:r>
            <a:r>
              <a:rPr lang="cs-CZ" dirty="0" smtClean="0"/>
              <a:t> </a:t>
            </a:r>
            <a:r>
              <a:rPr lang="cs-CZ" dirty="0" err="1" smtClean="0"/>
              <a:t>témy</a:t>
            </a:r>
            <a:r>
              <a:rPr lang="cs-CZ" dirty="0" smtClean="0"/>
              <a:t> a </a:t>
            </a:r>
            <a:r>
              <a:rPr lang="cs-CZ" dirty="0" err="1" smtClean="0"/>
              <a:t>iných</a:t>
            </a:r>
            <a:r>
              <a:rPr lang="cs-CZ" dirty="0" smtClean="0"/>
              <a:t> </a:t>
            </a:r>
            <a:r>
              <a:rPr lang="cs-CZ" dirty="0" err="1" smtClean="0"/>
              <a:t>štátnych</a:t>
            </a:r>
            <a:r>
              <a:rPr lang="cs-CZ" dirty="0" smtClean="0"/>
              <a:t> a </a:t>
            </a:r>
            <a:r>
              <a:rPr lang="cs-CZ" dirty="0" err="1" smtClean="0"/>
              <a:t>neštátnych</a:t>
            </a:r>
            <a:r>
              <a:rPr lang="cs-CZ" dirty="0" smtClean="0"/>
              <a:t> </a:t>
            </a:r>
            <a:r>
              <a:rPr lang="cs-CZ" dirty="0" err="1" smtClean="0"/>
              <a:t>aktérov</a:t>
            </a:r>
            <a:endParaRPr lang="cs-CZ" dirty="0" smtClean="0"/>
          </a:p>
          <a:p>
            <a:r>
              <a:rPr lang="cs-CZ" dirty="0" err="1" smtClean="0"/>
              <a:t>Hlavné</a:t>
            </a:r>
            <a:r>
              <a:rPr lang="cs-CZ" dirty="0" smtClean="0"/>
              <a:t> </a:t>
            </a:r>
            <a:r>
              <a:rPr lang="cs-CZ" dirty="0" err="1" smtClean="0"/>
              <a:t>témy</a:t>
            </a:r>
            <a:r>
              <a:rPr lang="cs-CZ" dirty="0" smtClean="0"/>
              <a:t>: </a:t>
            </a:r>
            <a:r>
              <a:rPr lang="cs-CZ" dirty="0" err="1" smtClean="0"/>
              <a:t>odmietanie</a:t>
            </a:r>
            <a:r>
              <a:rPr lang="cs-CZ" dirty="0" smtClean="0"/>
              <a:t> </a:t>
            </a:r>
            <a:r>
              <a:rPr lang="cs-CZ" dirty="0" err="1" smtClean="0"/>
              <a:t>predpoklady</a:t>
            </a:r>
            <a:r>
              <a:rPr lang="cs-CZ" dirty="0" smtClean="0"/>
              <a:t> </a:t>
            </a:r>
            <a:r>
              <a:rPr lang="cs-CZ" dirty="0" err="1" smtClean="0"/>
              <a:t>unitárneho</a:t>
            </a:r>
            <a:r>
              <a:rPr lang="cs-CZ" dirty="0" smtClean="0"/>
              <a:t>, </a:t>
            </a:r>
            <a:r>
              <a:rPr lang="cs-CZ" dirty="0" err="1" smtClean="0"/>
              <a:t>racionálneho</a:t>
            </a:r>
            <a:r>
              <a:rPr lang="cs-CZ" dirty="0" smtClean="0"/>
              <a:t> aktéra, primátu </a:t>
            </a:r>
            <a:r>
              <a:rPr lang="cs-CZ" dirty="0" err="1" smtClean="0"/>
              <a:t>technológie</a:t>
            </a:r>
            <a:r>
              <a:rPr lang="cs-CZ" dirty="0"/>
              <a:t> </a:t>
            </a:r>
            <a:r>
              <a:rPr lang="cs-CZ" dirty="0" smtClean="0"/>
              <a:t>a ekonomiky</a:t>
            </a:r>
          </a:p>
          <a:p>
            <a:r>
              <a:rPr lang="cs-CZ" dirty="0" err="1" smtClean="0"/>
              <a:t>Definícia</a:t>
            </a:r>
            <a:r>
              <a:rPr lang="cs-CZ" dirty="0" smtClean="0"/>
              <a:t>: </a:t>
            </a:r>
            <a:r>
              <a:rPr lang="cs-CZ" dirty="0" err="1" smtClean="0"/>
              <a:t>súbor</a:t>
            </a:r>
            <a:r>
              <a:rPr lang="cs-CZ" dirty="0" smtClean="0"/>
              <a:t> </a:t>
            </a:r>
            <a:r>
              <a:rPr lang="cs-CZ" i="1" dirty="0" err="1" smtClean="0"/>
              <a:t>semipermanentných</a:t>
            </a:r>
            <a:r>
              <a:rPr lang="cs-CZ" dirty="0" smtClean="0"/>
              <a:t> </a:t>
            </a:r>
            <a:r>
              <a:rPr lang="cs-CZ" dirty="0" err="1" smtClean="0"/>
              <a:t>predstáv</a:t>
            </a:r>
            <a:r>
              <a:rPr lang="cs-CZ" dirty="0" smtClean="0"/>
              <a:t> </a:t>
            </a:r>
            <a:r>
              <a:rPr lang="cs-CZ" dirty="0" err="1" smtClean="0"/>
              <a:t>vyplývajúcich</a:t>
            </a:r>
            <a:r>
              <a:rPr lang="cs-CZ" dirty="0" smtClean="0"/>
              <a:t> </a:t>
            </a:r>
            <a:r>
              <a:rPr lang="cs-CZ" dirty="0" err="1" smtClean="0"/>
              <a:t>zo</a:t>
            </a:r>
            <a:r>
              <a:rPr lang="cs-CZ" dirty="0" smtClean="0"/>
              <a:t> </a:t>
            </a:r>
            <a:r>
              <a:rPr lang="cs-CZ" dirty="0" err="1" smtClean="0"/>
              <a:t>spoločných</a:t>
            </a:r>
            <a:r>
              <a:rPr lang="cs-CZ" dirty="0" smtClean="0"/>
              <a:t> </a:t>
            </a:r>
            <a:r>
              <a:rPr lang="cs-CZ" dirty="0" err="1" smtClean="0"/>
              <a:t>determinantov</a:t>
            </a:r>
            <a:r>
              <a:rPr lang="cs-CZ" dirty="0" smtClean="0"/>
              <a:t>, </a:t>
            </a:r>
            <a:r>
              <a:rPr lang="cs-CZ" dirty="0" err="1" smtClean="0"/>
              <a:t>ktorým</a:t>
            </a:r>
            <a:r>
              <a:rPr lang="cs-CZ" dirty="0" smtClean="0"/>
              <a:t> bola určitá skupina </a:t>
            </a:r>
            <a:r>
              <a:rPr lang="cs-CZ" dirty="0" err="1" smtClean="0"/>
              <a:t>ľudí</a:t>
            </a:r>
            <a:r>
              <a:rPr lang="cs-CZ" dirty="0" smtClean="0"/>
              <a:t> vystavená a </a:t>
            </a:r>
            <a:r>
              <a:rPr lang="cs-CZ" dirty="0" err="1" smtClean="0"/>
              <a:t>ktoré</a:t>
            </a:r>
            <a:r>
              <a:rPr lang="cs-CZ" dirty="0" smtClean="0"/>
              <a:t> do </a:t>
            </a:r>
            <a:r>
              <a:rPr lang="cs-CZ" dirty="0" err="1" smtClean="0"/>
              <a:t>určitej</a:t>
            </a:r>
            <a:r>
              <a:rPr lang="cs-CZ" dirty="0" smtClean="0"/>
              <a:t> </a:t>
            </a:r>
            <a:r>
              <a:rPr lang="cs-CZ" dirty="0" err="1" smtClean="0"/>
              <a:t>miery</a:t>
            </a:r>
            <a:r>
              <a:rPr lang="cs-CZ" dirty="0" smtClean="0"/>
              <a:t> </a:t>
            </a:r>
            <a:r>
              <a:rPr lang="cs-CZ" i="1" dirty="0" err="1" smtClean="0"/>
              <a:t>ovplyvňujú</a:t>
            </a:r>
            <a:r>
              <a:rPr lang="cs-CZ" dirty="0" smtClean="0"/>
              <a:t> jej </a:t>
            </a:r>
            <a:r>
              <a:rPr lang="cs-CZ" dirty="0" err="1" smtClean="0"/>
              <a:t>správanie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8560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Dve</a:t>
            </a:r>
            <a:r>
              <a:rPr lang="cs-CZ" dirty="0" smtClean="0"/>
              <a:t> základné </a:t>
            </a:r>
            <a:r>
              <a:rPr lang="cs-CZ" dirty="0" err="1" smtClean="0"/>
              <a:t>pojatia</a:t>
            </a:r>
            <a:r>
              <a:rPr lang="cs-CZ" dirty="0" smtClean="0"/>
              <a:t> konceptu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Gray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350469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 smtClean="0"/>
              <a:t>Interpretatizmus</a:t>
            </a:r>
            <a:endParaRPr lang="cs-CZ" dirty="0" smtClean="0"/>
          </a:p>
          <a:p>
            <a:r>
              <a:rPr lang="cs-CZ" dirty="0" err="1" smtClean="0"/>
              <a:t>Dodatočný</a:t>
            </a:r>
            <a:r>
              <a:rPr lang="cs-CZ" dirty="0" smtClean="0"/>
              <a:t> zdroj </a:t>
            </a:r>
            <a:r>
              <a:rPr lang="cs-CZ" dirty="0" err="1" smtClean="0"/>
              <a:t>pre</a:t>
            </a:r>
            <a:r>
              <a:rPr lang="cs-CZ" dirty="0" smtClean="0"/>
              <a:t> </a:t>
            </a:r>
            <a:r>
              <a:rPr lang="cs-CZ" i="1" dirty="0" err="1" smtClean="0"/>
              <a:t>pochopenie</a:t>
            </a:r>
            <a:r>
              <a:rPr lang="cs-CZ" dirty="0" smtClean="0"/>
              <a:t> </a:t>
            </a:r>
            <a:r>
              <a:rPr lang="cs-CZ" dirty="0" err="1" smtClean="0"/>
              <a:t>správania</a:t>
            </a:r>
            <a:r>
              <a:rPr lang="cs-CZ" dirty="0" smtClean="0"/>
              <a:t> </a:t>
            </a:r>
            <a:r>
              <a:rPr lang="cs-CZ" dirty="0" err="1" smtClean="0"/>
              <a:t>štátu</a:t>
            </a:r>
            <a:endParaRPr lang="cs-CZ" dirty="0" smtClean="0"/>
          </a:p>
          <a:p>
            <a:r>
              <a:rPr lang="cs-CZ" dirty="0" smtClean="0"/>
              <a:t>Všeobecný kontext v </a:t>
            </a:r>
            <a:r>
              <a:rPr lang="cs-CZ" dirty="0" err="1" smtClean="0"/>
              <a:t>ktorom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tvoria</a:t>
            </a:r>
            <a:r>
              <a:rPr lang="cs-CZ" dirty="0" smtClean="0"/>
              <a:t> </a:t>
            </a:r>
            <a:r>
              <a:rPr lang="cs-CZ" dirty="0" err="1" smtClean="0"/>
              <a:t>rozhodnutia</a:t>
            </a:r>
            <a:endParaRPr lang="cs-CZ" dirty="0" smtClean="0"/>
          </a:p>
          <a:p>
            <a:r>
              <a:rPr lang="cs-CZ" dirty="0" smtClean="0"/>
              <a:t>Koncept </a:t>
            </a:r>
            <a:r>
              <a:rPr lang="cs-CZ" dirty="0" err="1" smtClean="0"/>
              <a:t>prispieva</a:t>
            </a:r>
            <a:r>
              <a:rPr lang="cs-CZ" dirty="0" smtClean="0"/>
              <a:t> k našemu </a:t>
            </a:r>
            <a:r>
              <a:rPr lang="cs-CZ" dirty="0" err="1" smtClean="0"/>
              <a:t>pochopeniu</a:t>
            </a:r>
            <a:r>
              <a:rPr lang="cs-CZ" dirty="0" smtClean="0"/>
              <a:t> strategického </a:t>
            </a:r>
            <a:r>
              <a:rPr lang="cs-CZ" dirty="0" err="1" smtClean="0"/>
              <a:t>rozhodovania</a:t>
            </a:r>
            <a:r>
              <a:rPr lang="cs-CZ" dirty="0" smtClean="0"/>
              <a:t> </a:t>
            </a:r>
            <a:r>
              <a:rPr lang="cs-CZ" dirty="0" err="1" smtClean="0"/>
              <a:t>aktérov</a:t>
            </a:r>
            <a:r>
              <a:rPr lang="cs-CZ" dirty="0" smtClean="0"/>
              <a:t>, </a:t>
            </a:r>
            <a:r>
              <a:rPr lang="cs-CZ" dirty="0" err="1" smtClean="0"/>
              <a:t>chovania</a:t>
            </a:r>
            <a:r>
              <a:rPr lang="cs-CZ" dirty="0" smtClean="0"/>
              <a:t> a </a:t>
            </a:r>
            <a:r>
              <a:rPr lang="cs-CZ" dirty="0" err="1" smtClean="0"/>
              <a:t>teória</a:t>
            </a:r>
            <a:r>
              <a:rPr lang="cs-CZ" dirty="0" smtClean="0"/>
              <a:t> </a:t>
            </a:r>
            <a:r>
              <a:rPr lang="cs-CZ" dirty="0" err="1" smtClean="0"/>
              <a:t>sa</a:t>
            </a:r>
            <a:r>
              <a:rPr lang="cs-CZ" dirty="0" smtClean="0"/>
              <a:t> však nedá </a:t>
            </a:r>
            <a:r>
              <a:rPr lang="cs-CZ" dirty="0" err="1" smtClean="0"/>
              <a:t>oddeliť</a:t>
            </a:r>
            <a:r>
              <a:rPr lang="cs-CZ" dirty="0" smtClean="0"/>
              <a:t> a </a:t>
            </a:r>
            <a:r>
              <a:rPr lang="cs-CZ" dirty="0" err="1" smtClean="0"/>
              <a:t>testovať</a:t>
            </a:r>
            <a:endParaRPr lang="cs-CZ" dirty="0"/>
          </a:p>
          <a:p>
            <a:r>
              <a:rPr lang="cs-CZ" dirty="0" err="1" smtClean="0"/>
              <a:t>Gray</a:t>
            </a:r>
            <a:r>
              <a:rPr lang="cs-CZ" dirty="0" smtClean="0"/>
              <a:t>: </a:t>
            </a:r>
            <a:r>
              <a:rPr lang="cs-CZ" dirty="0" err="1" smtClean="0"/>
              <a:t>Chovanie</a:t>
            </a:r>
            <a:r>
              <a:rPr lang="cs-CZ" dirty="0" smtClean="0"/>
              <a:t> aktéra </a:t>
            </a:r>
            <a:r>
              <a:rPr lang="cs-CZ" dirty="0" err="1" smtClean="0"/>
              <a:t>sa</a:t>
            </a:r>
            <a:r>
              <a:rPr lang="cs-CZ" dirty="0" smtClean="0"/>
              <a:t> </a:t>
            </a:r>
            <a:r>
              <a:rPr lang="cs-CZ" dirty="0" err="1" smtClean="0"/>
              <a:t>môže</a:t>
            </a:r>
            <a:r>
              <a:rPr lang="cs-CZ" dirty="0" smtClean="0"/>
              <a:t> </a:t>
            </a:r>
            <a:r>
              <a:rPr lang="cs-CZ" dirty="0" err="1" smtClean="0"/>
              <a:t>odlišovať</a:t>
            </a:r>
            <a:r>
              <a:rPr lang="cs-CZ" dirty="0" smtClean="0"/>
              <a:t> od jeho </a:t>
            </a:r>
            <a:r>
              <a:rPr lang="cs-CZ" dirty="0" err="1" smtClean="0"/>
              <a:t>dominantnej</a:t>
            </a:r>
            <a:r>
              <a:rPr lang="cs-CZ" dirty="0" smtClean="0"/>
              <a:t> </a:t>
            </a:r>
            <a:r>
              <a:rPr lang="cs-CZ" dirty="0" err="1" smtClean="0"/>
              <a:t>strategickej</a:t>
            </a:r>
            <a:r>
              <a:rPr lang="cs-CZ" dirty="0" smtClean="0"/>
              <a:t> </a:t>
            </a:r>
            <a:r>
              <a:rPr lang="cs-CZ" dirty="0" err="1" smtClean="0"/>
              <a:t>kultúry</a:t>
            </a:r>
            <a:endParaRPr lang="cs-CZ" dirty="0" smtClean="0"/>
          </a:p>
          <a:p>
            <a:r>
              <a:rPr lang="cs-CZ" dirty="0" smtClean="0"/>
              <a:t>Zdroje: </a:t>
            </a:r>
            <a:r>
              <a:rPr lang="cs-CZ" dirty="0" err="1" smtClean="0"/>
              <a:t>viac</a:t>
            </a:r>
            <a:r>
              <a:rPr lang="cs-CZ" dirty="0" smtClean="0"/>
              <a:t> </a:t>
            </a:r>
            <a:r>
              <a:rPr lang="cs-CZ" dirty="0" err="1" smtClean="0"/>
              <a:t>dlhodobé</a:t>
            </a:r>
            <a:r>
              <a:rPr lang="cs-CZ" dirty="0" smtClean="0"/>
              <a:t>, </a:t>
            </a:r>
            <a:r>
              <a:rPr lang="cs-CZ" dirty="0" err="1" smtClean="0"/>
              <a:t>fundamentálne</a:t>
            </a:r>
            <a:r>
              <a:rPr lang="cs-CZ" dirty="0" smtClean="0"/>
              <a:t>, </a:t>
            </a:r>
            <a:r>
              <a:rPr lang="cs-CZ" dirty="0" err="1" smtClean="0"/>
              <a:t>kultúrne</a:t>
            </a:r>
            <a:r>
              <a:rPr lang="cs-CZ" dirty="0" smtClean="0"/>
              <a:t> vzorce </a:t>
            </a:r>
            <a:r>
              <a:rPr lang="cs-CZ" dirty="0" err="1" smtClean="0"/>
              <a:t>správania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 smtClean="0"/>
              <a:t>Johnston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Pozitivizmus</a:t>
            </a:r>
          </a:p>
          <a:p>
            <a:r>
              <a:rPr lang="cs-CZ" i="1" dirty="0" err="1" smtClean="0"/>
              <a:t>Vysvetlenie</a:t>
            </a:r>
            <a:r>
              <a:rPr lang="cs-CZ" dirty="0" smtClean="0"/>
              <a:t>, </a:t>
            </a:r>
            <a:r>
              <a:rPr lang="cs-CZ" dirty="0" err="1" smtClean="0"/>
              <a:t>kauzálny</a:t>
            </a:r>
            <a:r>
              <a:rPr lang="cs-CZ" dirty="0" smtClean="0"/>
              <a:t> </a:t>
            </a:r>
            <a:r>
              <a:rPr lang="cs-CZ" dirty="0" err="1" smtClean="0"/>
              <a:t>vzťah</a:t>
            </a:r>
            <a:r>
              <a:rPr lang="cs-CZ" dirty="0" smtClean="0"/>
              <a:t>, </a:t>
            </a:r>
            <a:r>
              <a:rPr lang="cs-CZ" dirty="0" err="1" smtClean="0"/>
              <a:t>schopnosť</a:t>
            </a:r>
            <a:r>
              <a:rPr lang="cs-CZ" dirty="0" smtClean="0"/>
              <a:t> </a:t>
            </a:r>
            <a:r>
              <a:rPr lang="cs-CZ" dirty="0" err="1" smtClean="0"/>
              <a:t>testovať</a:t>
            </a:r>
            <a:r>
              <a:rPr lang="cs-CZ" dirty="0" smtClean="0"/>
              <a:t> </a:t>
            </a:r>
            <a:r>
              <a:rPr lang="cs-CZ" dirty="0" err="1" smtClean="0"/>
              <a:t>teórie</a:t>
            </a:r>
            <a:r>
              <a:rPr lang="cs-CZ" dirty="0" smtClean="0"/>
              <a:t> v praxi</a:t>
            </a:r>
          </a:p>
          <a:p>
            <a:r>
              <a:rPr lang="cs-CZ" dirty="0" err="1" smtClean="0"/>
              <a:t>Oddelenie</a:t>
            </a:r>
            <a:r>
              <a:rPr lang="cs-CZ" dirty="0" smtClean="0"/>
              <a:t> </a:t>
            </a:r>
            <a:r>
              <a:rPr lang="cs-CZ" dirty="0" err="1" smtClean="0"/>
              <a:t>teórie</a:t>
            </a:r>
            <a:r>
              <a:rPr lang="cs-CZ" dirty="0" smtClean="0"/>
              <a:t> a </a:t>
            </a:r>
            <a:r>
              <a:rPr lang="cs-CZ" dirty="0" err="1" smtClean="0"/>
              <a:t>chovania</a:t>
            </a:r>
            <a:r>
              <a:rPr lang="cs-CZ" dirty="0" smtClean="0"/>
              <a:t> </a:t>
            </a:r>
            <a:r>
              <a:rPr lang="cs-CZ" dirty="0" err="1" smtClean="0"/>
              <a:t>aktérov</a:t>
            </a:r>
            <a:r>
              <a:rPr lang="cs-CZ" dirty="0" smtClean="0"/>
              <a:t> – </a:t>
            </a:r>
            <a:r>
              <a:rPr lang="cs-CZ" dirty="0" err="1" smtClean="0"/>
              <a:t>možnosť</a:t>
            </a:r>
            <a:r>
              <a:rPr lang="cs-CZ" dirty="0" smtClean="0"/>
              <a:t> </a:t>
            </a:r>
            <a:r>
              <a:rPr lang="cs-CZ" dirty="0" err="1" smtClean="0"/>
              <a:t>falzifikácie</a:t>
            </a:r>
            <a:endParaRPr lang="cs-CZ" dirty="0" smtClean="0"/>
          </a:p>
          <a:p>
            <a:r>
              <a:rPr lang="cs-CZ" dirty="0" err="1" smtClean="0"/>
              <a:t>Ak</a:t>
            </a:r>
            <a:r>
              <a:rPr lang="cs-CZ" dirty="0" smtClean="0"/>
              <a:t> </a:t>
            </a:r>
            <a:r>
              <a:rPr lang="cs-CZ" dirty="0" err="1" smtClean="0"/>
              <a:t>nie</a:t>
            </a:r>
            <a:r>
              <a:rPr lang="cs-CZ" dirty="0" smtClean="0"/>
              <a:t> </a:t>
            </a:r>
            <a:r>
              <a:rPr lang="cs-CZ" dirty="0" err="1" smtClean="0"/>
              <a:t>sme</a:t>
            </a:r>
            <a:r>
              <a:rPr lang="cs-CZ" dirty="0" smtClean="0"/>
              <a:t> schopní </a:t>
            </a:r>
            <a:r>
              <a:rPr lang="cs-CZ" dirty="0" err="1" smtClean="0"/>
              <a:t>overiť</a:t>
            </a:r>
            <a:r>
              <a:rPr lang="cs-CZ" dirty="0" smtClean="0"/>
              <a:t> </a:t>
            </a:r>
            <a:r>
              <a:rPr lang="cs-CZ" dirty="0" err="1" smtClean="0"/>
              <a:t>platnosť</a:t>
            </a:r>
            <a:r>
              <a:rPr lang="cs-CZ" dirty="0" smtClean="0"/>
              <a:t> konceptu (</a:t>
            </a:r>
            <a:r>
              <a:rPr lang="cs-CZ" dirty="0" err="1" smtClean="0"/>
              <a:t>teórie</a:t>
            </a:r>
            <a:r>
              <a:rPr lang="cs-CZ" dirty="0" smtClean="0"/>
              <a:t>) v praxi, potom nemá </a:t>
            </a:r>
            <a:r>
              <a:rPr lang="cs-CZ" dirty="0" err="1" smtClean="0"/>
              <a:t>zmysel</a:t>
            </a:r>
            <a:endParaRPr lang="cs-CZ" dirty="0" smtClean="0"/>
          </a:p>
          <a:p>
            <a:r>
              <a:rPr lang="cs-CZ" dirty="0" smtClean="0"/>
              <a:t>Zdroj: nedávna historická </a:t>
            </a:r>
            <a:r>
              <a:rPr lang="cs-CZ" dirty="0" err="1" smtClean="0"/>
              <a:t>skúsenosť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261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</a:t>
            </a:r>
            <a:r>
              <a:rPr lang="cs-CZ" dirty="0" err="1" smtClean="0"/>
              <a:t>čínskej</a:t>
            </a:r>
            <a:r>
              <a:rPr lang="cs-CZ" dirty="0" smtClean="0"/>
              <a:t> </a:t>
            </a:r>
            <a:r>
              <a:rPr lang="cs-CZ" dirty="0" err="1" smtClean="0"/>
              <a:t>strategickej</a:t>
            </a:r>
            <a:r>
              <a:rPr lang="cs-CZ" dirty="0" smtClean="0"/>
              <a:t> </a:t>
            </a:r>
            <a:r>
              <a:rPr lang="cs-CZ" dirty="0" err="1" smtClean="0"/>
              <a:t>kultúry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Charakter </a:t>
            </a:r>
            <a:r>
              <a:rPr lang="cs-CZ" dirty="0" err="1" smtClean="0"/>
              <a:t>územia</a:t>
            </a:r>
            <a:r>
              <a:rPr lang="cs-CZ" dirty="0" smtClean="0"/>
              <a:t>, rozloha, poloha, </a:t>
            </a:r>
            <a:r>
              <a:rPr lang="cs-CZ" dirty="0" err="1" smtClean="0"/>
              <a:t>podnebie</a:t>
            </a:r>
            <a:r>
              <a:rPr lang="cs-CZ" dirty="0" smtClean="0"/>
              <a:t>, počet </a:t>
            </a:r>
            <a:r>
              <a:rPr lang="cs-CZ" dirty="0" err="1" smtClean="0"/>
              <a:t>obyvateľov</a:t>
            </a:r>
            <a:endParaRPr lang="cs-CZ" dirty="0" smtClean="0"/>
          </a:p>
          <a:p>
            <a:r>
              <a:rPr lang="cs-CZ" dirty="0" err="1" smtClean="0"/>
              <a:t>História</a:t>
            </a:r>
            <a:r>
              <a:rPr lang="cs-CZ" dirty="0" smtClean="0"/>
              <a:t> (</a:t>
            </a:r>
            <a:r>
              <a:rPr lang="cs-CZ" dirty="0" err="1" smtClean="0"/>
              <a:t>sinocentrický</a:t>
            </a:r>
            <a:r>
              <a:rPr lang="cs-CZ" dirty="0" smtClean="0"/>
              <a:t> systém, </a:t>
            </a:r>
            <a:r>
              <a:rPr lang="cs-CZ" dirty="0" err="1" smtClean="0"/>
              <a:t>storočie</a:t>
            </a:r>
            <a:r>
              <a:rPr lang="cs-CZ" dirty="0" smtClean="0"/>
              <a:t> </a:t>
            </a:r>
            <a:r>
              <a:rPr lang="cs-CZ" dirty="0" err="1" smtClean="0"/>
              <a:t>poníženia</a:t>
            </a:r>
            <a:r>
              <a:rPr lang="cs-CZ" dirty="0" smtClean="0"/>
              <a:t>, </a:t>
            </a:r>
            <a:r>
              <a:rPr lang="cs-CZ" dirty="0" err="1" smtClean="0"/>
              <a:t>revolučná</a:t>
            </a:r>
            <a:r>
              <a:rPr lang="cs-CZ" dirty="0" smtClean="0"/>
              <a:t> </a:t>
            </a:r>
            <a:r>
              <a:rPr lang="cs-CZ" dirty="0" err="1" smtClean="0"/>
              <a:t>zahraničná</a:t>
            </a:r>
            <a:r>
              <a:rPr lang="cs-CZ" dirty="0" smtClean="0"/>
              <a:t> </a:t>
            </a:r>
            <a:r>
              <a:rPr lang="cs-CZ" dirty="0" smtClean="0"/>
              <a:t>politika…)</a:t>
            </a:r>
            <a:endParaRPr lang="cs-CZ" dirty="0" smtClean="0"/>
          </a:p>
          <a:p>
            <a:r>
              <a:rPr lang="cs-CZ" dirty="0" err="1" smtClean="0"/>
              <a:t>Filozofia</a:t>
            </a:r>
            <a:r>
              <a:rPr lang="cs-CZ" dirty="0" smtClean="0"/>
              <a:t> (konfucianizmus/</a:t>
            </a:r>
            <a:r>
              <a:rPr lang="cs-CZ" dirty="0" err="1" smtClean="0"/>
              <a:t>daoizmus</a:t>
            </a:r>
            <a:r>
              <a:rPr lang="cs-CZ" dirty="0" smtClean="0"/>
              <a:t>, legalizmus, </a:t>
            </a:r>
            <a:r>
              <a:rPr lang="cs-CZ" dirty="0" smtClean="0"/>
              <a:t>maoizmus…)</a:t>
            </a:r>
            <a:endParaRPr lang="cs-CZ" dirty="0" smtClean="0"/>
          </a:p>
          <a:p>
            <a:r>
              <a:rPr lang="cs-CZ" dirty="0" err="1" smtClean="0"/>
              <a:t>Kultúra</a:t>
            </a:r>
            <a:r>
              <a:rPr lang="cs-CZ" dirty="0" smtClean="0"/>
              <a:t>, </a:t>
            </a:r>
            <a:r>
              <a:rPr lang="cs-CZ" dirty="0" err="1" smtClean="0"/>
              <a:t>náboženstvo</a:t>
            </a:r>
            <a:endParaRPr lang="cs-CZ" dirty="0" smtClean="0"/>
          </a:p>
          <a:p>
            <a:r>
              <a:rPr lang="cs-CZ" dirty="0" smtClean="0"/>
              <a:t>…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826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Johnston</a:t>
            </a:r>
            <a:r>
              <a:rPr lang="cs-CZ" dirty="0" smtClean="0"/>
              <a:t>: </a:t>
            </a:r>
            <a:r>
              <a:rPr lang="cs-CZ" i="1" dirty="0" smtClean="0"/>
              <a:t>Realpolitik</a:t>
            </a:r>
            <a:r>
              <a:rPr lang="cs-CZ" dirty="0" smtClean="0"/>
              <a:t>, </a:t>
            </a:r>
            <a:r>
              <a:rPr lang="cs-CZ" i="1" dirty="0" err="1" smtClean="0"/>
              <a:t>parabellum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Teoreticky </a:t>
            </a:r>
            <a:r>
              <a:rPr lang="cs-CZ" dirty="0" err="1" smtClean="0"/>
              <a:t>existujú</a:t>
            </a:r>
            <a:r>
              <a:rPr lang="cs-CZ" dirty="0" smtClean="0"/>
              <a:t> </a:t>
            </a:r>
            <a:r>
              <a:rPr lang="cs-CZ" dirty="0" err="1" smtClean="0"/>
              <a:t>dve</a:t>
            </a:r>
            <a:r>
              <a:rPr lang="cs-CZ" dirty="0" smtClean="0"/>
              <a:t> školy </a:t>
            </a:r>
            <a:r>
              <a:rPr lang="cs-CZ" dirty="0" err="1" smtClean="0"/>
              <a:t>čínskej</a:t>
            </a:r>
            <a:r>
              <a:rPr lang="cs-CZ" dirty="0" smtClean="0"/>
              <a:t> </a:t>
            </a:r>
            <a:r>
              <a:rPr lang="cs-CZ" dirty="0" err="1" smtClean="0"/>
              <a:t>strategickej</a:t>
            </a:r>
            <a:r>
              <a:rPr lang="cs-CZ" dirty="0" smtClean="0"/>
              <a:t> </a:t>
            </a:r>
            <a:r>
              <a:rPr lang="cs-CZ" dirty="0" err="1" smtClean="0"/>
              <a:t>kultúry</a:t>
            </a:r>
            <a:r>
              <a:rPr lang="cs-CZ" dirty="0" smtClean="0"/>
              <a:t> (konfucianizmus v. Realpolitik), v </a:t>
            </a:r>
            <a:r>
              <a:rPr lang="cs-CZ" dirty="0" err="1" smtClean="0"/>
              <a:t>skutočnosti</a:t>
            </a:r>
            <a:r>
              <a:rPr lang="cs-CZ" dirty="0" smtClean="0"/>
              <a:t> bolo </a:t>
            </a:r>
            <a:r>
              <a:rPr lang="cs-CZ" dirty="0" err="1" smtClean="0"/>
              <a:t>čínske</a:t>
            </a:r>
            <a:r>
              <a:rPr lang="cs-CZ" dirty="0" smtClean="0"/>
              <a:t> strategické </a:t>
            </a:r>
            <a:r>
              <a:rPr lang="cs-CZ" dirty="0" err="1" smtClean="0"/>
              <a:t>rozhodovanie</a:t>
            </a:r>
            <a:r>
              <a:rPr lang="cs-CZ" dirty="0" smtClean="0"/>
              <a:t> </a:t>
            </a:r>
            <a:r>
              <a:rPr lang="cs-CZ" dirty="0" err="1" smtClean="0"/>
              <a:t>ovplyvnené</a:t>
            </a:r>
            <a:r>
              <a:rPr lang="cs-CZ" dirty="0" smtClean="0"/>
              <a:t> </a:t>
            </a:r>
            <a:r>
              <a:rPr lang="cs-CZ" dirty="0" err="1" smtClean="0"/>
              <a:t>preferenciou</a:t>
            </a:r>
            <a:r>
              <a:rPr lang="cs-CZ" dirty="0" smtClean="0"/>
              <a:t> </a:t>
            </a:r>
            <a:r>
              <a:rPr lang="cs-CZ" dirty="0" err="1" smtClean="0"/>
              <a:t>konfliktov</a:t>
            </a:r>
            <a:endParaRPr lang="cs-CZ" dirty="0" smtClean="0"/>
          </a:p>
          <a:p>
            <a:r>
              <a:rPr lang="cs-CZ" dirty="0" err="1" smtClean="0"/>
              <a:t>Hui</a:t>
            </a:r>
            <a:r>
              <a:rPr lang="cs-CZ" dirty="0" smtClean="0"/>
              <a:t>: 1,4 konfliktu/rok v </a:t>
            </a:r>
            <a:r>
              <a:rPr lang="cs-CZ" dirty="0" smtClean="0"/>
              <a:t>období 770 </a:t>
            </a:r>
            <a:r>
              <a:rPr lang="cs-CZ" dirty="0" err="1" smtClean="0"/>
              <a:t>pnl</a:t>
            </a:r>
            <a:r>
              <a:rPr lang="cs-CZ" dirty="0" smtClean="0"/>
              <a:t> – 1911</a:t>
            </a:r>
          </a:p>
          <a:p>
            <a:r>
              <a:rPr lang="cs-CZ" dirty="0" err="1" smtClean="0"/>
              <a:t>Swaine-Tellis</a:t>
            </a:r>
            <a:r>
              <a:rPr lang="cs-CZ" dirty="0" smtClean="0"/>
              <a:t>: </a:t>
            </a:r>
            <a:r>
              <a:rPr lang="cs-CZ" dirty="0" err="1" smtClean="0"/>
              <a:t>priemerne</a:t>
            </a:r>
            <a:r>
              <a:rPr lang="cs-CZ" dirty="0" smtClean="0"/>
              <a:t> 100 tisíc </a:t>
            </a:r>
            <a:r>
              <a:rPr lang="cs-CZ" dirty="0" err="1" smtClean="0"/>
              <a:t>vojakov</a:t>
            </a:r>
            <a:r>
              <a:rPr lang="cs-CZ" dirty="0" smtClean="0"/>
              <a:t> (v </a:t>
            </a:r>
            <a:r>
              <a:rPr lang="cs-CZ" dirty="0" err="1" smtClean="0"/>
              <a:t>Európe</a:t>
            </a:r>
            <a:r>
              <a:rPr lang="cs-CZ" dirty="0" smtClean="0"/>
              <a:t> </a:t>
            </a:r>
            <a:r>
              <a:rPr lang="cs-CZ" dirty="0" err="1" smtClean="0"/>
              <a:t>zriedka</a:t>
            </a:r>
            <a:r>
              <a:rPr lang="cs-CZ" dirty="0" smtClean="0"/>
              <a:t> nad 50 tisíc)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5011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Konfuciánska</a:t>
            </a:r>
            <a:r>
              <a:rPr lang="cs-CZ" dirty="0" smtClean="0"/>
              <a:t> strategická </a:t>
            </a:r>
            <a:r>
              <a:rPr lang="cs-CZ" dirty="0" err="1" smtClean="0"/>
              <a:t>kultúra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Komplexný</a:t>
            </a:r>
            <a:r>
              <a:rPr lang="cs-CZ" dirty="0" smtClean="0"/>
              <a:t> mix </a:t>
            </a:r>
            <a:r>
              <a:rPr lang="cs-CZ" dirty="0" err="1" smtClean="0"/>
              <a:t>čínskej</a:t>
            </a:r>
            <a:r>
              <a:rPr lang="cs-CZ" dirty="0" smtClean="0"/>
              <a:t> </a:t>
            </a:r>
            <a:r>
              <a:rPr lang="cs-CZ" dirty="0" err="1" smtClean="0"/>
              <a:t>strategickej</a:t>
            </a:r>
            <a:r>
              <a:rPr lang="cs-CZ" dirty="0" smtClean="0"/>
              <a:t> </a:t>
            </a:r>
            <a:r>
              <a:rPr lang="cs-CZ" dirty="0" err="1" smtClean="0"/>
              <a:t>kultúry</a:t>
            </a:r>
            <a:r>
              <a:rPr lang="cs-CZ" dirty="0" smtClean="0"/>
              <a:t> – </a:t>
            </a:r>
            <a:r>
              <a:rPr lang="cs-CZ" dirty="0" err="1" smtClean="0"/>
              <a:t>preferencia</a:t>
            </a:r>
            <a:r>
              <a:rPr lang="cs-CZ" dirty="0" smtClean="0"/>
              <a:t> </a:t>
            </a:r>
            <a:r>
              <a:rPr lang="cs-CZ" dirty="0" err="1" smtClean="0"/>
              <a:t>mierových</a:t>
            </a:r>
            <a:r>
              <a:rPr lang="cs-CZ" dirty="0" smtClean="0"/>
              <a:t> </a:t>
            </a:r>
            <a:r>
              <a:rPr lang="cs-CZ" dirty="0" err="1" smtClean="0"/>
              <a:t>riešení</a:t>
            </a:r>
            <a:r>
              <a:rPr lang="cs-CZ" dirty="0" smtClean="0"/>
              <a:t> a </a:t>
            </a:r>
            <a:r>
              <a:rPr lang="cs-CZ" dirty="0" err="1" smtClean="0"/>
              <a:t>inklinácii</a:t>
            </a:r>
            <a:r>
              <a:rPr lang="cs-CZ" dirty="0" smtClean="0"/>
              <a:t> k obrannému realizmu</a:t>
            </a:r>
          </a:p>
          <a:p>
            <a:r>
              <a:rPr lang="cs-CZ" dirty="0" err="1" smtClean="0"/>
              <a:t>Dominantný</a:t>
            </a:r>
            <a:r>
              <a:rPr lang="cs-CZ" dirty="0" smtClean="0"/>
              <a:t> vplyv </a:t>
            </a:r>
            <a:r>
              <a:rPr lang="cs-CZ" dirty="0" err="1" smtClean="0"/>
              <a:t>tradičnej</a:t>
            </a:r>
            <a:r>
              <a:rPr lang="cs-CZ" dirty="0" smtClean="0"/>
              <a:t> </a:t>
            </a:r>
            <a:r>
              <a:rPr lang="cs-CZ" dirty="0" err="1" smtClean="0"/>
              <a:t>konfuciánsko</a:t>
            </a:r>
            <a:r>
              <a:rPr lang="cs-CZ" dirty="0" smtClean="0"/>
              <a:t>/</a:t>
            </a:r>
            <a:r>
              <a:rPr lang="cs-CZ" dirty="0" err="1" smtClean="0"/>
              <a:t>daoistickej</a:t>
            </a:r>
            <a:r>
              <a:rPr lang="cs-CZ" dirty="0" smtClean="0"/>
              <a:t> </a:t>
            </a:r>
            <a:r>
              <a:rPr lang="cs-CZ" dirty="0" err="1" smtClean="0"/>
              <a:t>mierumilovnej</a:t>
            </a:r>
            <a:r>
              <a:rPr lang="cs-CZ" dirty="0" smtClean="0"/>
              <a:t> filozofie</a:t>
            </a:r>
          </a:p>
          <a:p>
            <a:r>
              <a:rPr lang="cs-CZ" dirty="0" smtClean="0"/>
              <a:t>Silný vplyv morality, </a:t>
            </a:r>
            <a:r>
              <a:rPr lang="cs-CZ" dirty="0" err="1" smtClean="0"/>
              <a:t>normativity</a:t>
            </a:r>
            <a:r>
              <a:rPr lang="cs-CZ" dirty="0" smtClean="0"/>
              <a:t>, </a:t>
            </a:r>
            <a:r>
              <a:rPr lang="cs-CZ" dirty="0" err="1" smtClean="0"/>
              <a:t>benevolencie</a:t>
            </a:r>
            <a:r>
              <a:rPr lang="cs-CZ" dirty="0" smtClean="0"/>
              <a:t>, </a:t>
            </a:r>
            <a:r>
              <a:rPr lang="cs-CZ" dirty="0" err="1" smtClean="0"/>
              <a:t>zmyslu</a:t>
            </a:r>
            <a:r>
              <a:rPr lang="cs-CZ" dirty="0" smtClean="0"/>
              <a:t> </a:t>
            </a:r>
            <a:r>
              <a:rPr lang="cs-CZ" dirty="0" err="1" smtClean="0"/>
              <a:t>pre</a:t>
            </a:r>
            <a:r>
              <a:rPr lang="cs-CZ" dirty="0" smtClean="0"/>
              <a:t> </a:t>
            </a:r>
            <a:r>
              <a:rPr lang="cs-CZ" dirty="0" err="1" smtClean="0"/>
              <a:t>spravodlivosť</a:t>
            </a:r>
            <a:r>
              <a:rPr lang="cs-CZ" dirty="0" smtClean="0"/>
              <a:t>, </a:t>
            </a:r>
            <a:r>
              <a:rPr lang="cs-CZ" dirty="0" err="1" smtClean="0"/>
              <a:t>harmónie</a:t>
            </a:r>
            <a:r>
              <a:rPr lang="cs-CZ" dirty="0" smtClean="0"/>
              <a:t>, </a:t>
            </a:r>
            <a:r>
              <a:rPr lang="cs-CZ" dirty="0" err="1" smtClean="0"/>
              <a:t>rešpektu</a:t>
            </a:r>
            <a:r>
              <a:rPr lang="cs-CZ" dirty="0" smtClean="0"/>
              <a:t> k </a:t>
            </a:r>
            <a:r>
              <a:rPr lang="cs-CZ" dirty="0" err="1" smtClean="0"/>
              <a:t>jednotlivcom</a:t>
            </a:r>
            <a:r>
              <a:rPr lang="cs-CZ" dirty="0" smtClean="0"/>
              <a:t> apod.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3355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Záver</a:t>
            </a:r>
            <a:r>
              <a:rPr lang="cs-CZ" dirty="0" smtClean="0"/>
              <a:t>: dualita, kompromis, </a:t>
            </a:r>
            <a:r>
              <a:rPr lang="cs-CZ" dirty="0" err="1" smtClean="0"/>
              <a:t>alebo</a:t>
            </a:r>
            <a:r>
              <a:rPr lang="cs-CZ" dirty="0" smtClean="0"/>
              <a:t> chaos?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 </a:t>
            </a:r>
            <a:r>
              <a:rPr lang="cs-CZ" dirty="0" err="1" smtClean="0"/>
              <a:t>Dve</a:t>
            </a:r>
            <a:r>
              <a:rPr lang="cs-CZ" dirty="0" smtClean="0"/>
              <a:t> samostatné </a:t>
            </a:r>
            <a:r>
              <a:rPr lang="cs-CZ" dirty="0" err="1" smtClean="0"/>
              <a:t>tradície</a:t>
            </a:r>
            <a:r>
              <a:rPr lang="cs-CZ" dirty="0" smtClean="0"/>
              <a:t> </a:t>
            </a:r>
            <a:r>
              <a:rPr lang="cs-CZ" dirty="0" err="1" smtClean="0"/>
              <a:t>čínskej</a:t>
            </a:r>
            <a:r>
              <a:rPr lang="cs-CZ" dirty="0"/>
              <a:t> </a:t>
            </a:r>
            <a:r>
              <a:rPr lang="cs-CZ" dirty="0" err="1" smtClean="0"/>
              <a:t>strategickej</a:t>
            </a:r>
            <a:r>
              <a:rPr lang="cs-CZ" dirty="0" smtClean="0"/>
              <a:t> </a:t>
            </a:r>
            <a:r>
              <a:rPr lang="cs-CZ" dirty="0" err="1" smtClean="0"/>
              <a:t>kultúry</a:t>
            </a:r>
            <a:r>
              <a:rPr lang="cs-CZ" dirty="0" smtClean="0"/>
              <a:t>, </a:t>
            </a:r>
            <a:r>
              <a:rPr lang="cs-CZ" dirty="0" err="1" smtClean="0"/>
              <a:t>ktoré</a:t>
            </a:r>
            <a:r>
              <a:rPr lang="cs-CZ" dirty="0" smtClean="0"/>
              <a:t> sú v </a:t>
            </a:r>
            <a:r>
              <a:rPr lang="cs-CZ" dirty="0" err="1" smtClean="0"/>
              <a:t>priamom</a:t>
            </a:r>
            <a:r>
              <a:rPr lang="cs-CZ" dirty="0" smtClean="0"/>
              <a:t> rozpore</a:t>
            </a:r>
          </a:p>
          <a:p>
            <a:r>
              <a:rPr lang="cs-CZ" dirty="0" smtClean="0"/>
              <a:t>2. </a:t>
            </a:r>
            <a:r>
              <a:rPr lang="cs-CZ" dirty="0" err="1" smtClean="0"/>
              <a:t>Nemožnosť</a:t>
            </a:r>
            <a:r>
              <a:rPr lang="cs-CZ" dirty="0" smtClean="0"/>
              <a:t> </a:t>
            </a:r>
            <a:r>
              <a:rPr lang="cs-CZ" dirty="0" err="1" smtClean="0"/>
              <a:t>určiť</a:t>
            </a:r>
            <a:r>
              <a:rPr lang="cs-CZ" dirty="0"/>
              <a:t> </a:t>
            </a:r>
            <a:r>
              <a:rPr lang="cs-CZ" dirty="0" err="1" smtClean="0"/>
              <a:t>čo</a:t>
            </a:r>
            <a:r>
              <a:rPr lang="cs-CZ" dirty="0" smtClean="0"/>
              <a:t> je </a:t>
            </a:r>
            <a:r>
              <a:rPr lang="cs-CZ" dirty="0" err="1" smtClean="0"/>
              <a:t>čínska</a:t>
            </a:r>
            <a:r>
              <a:rPr lang="cs-CZ" dirty="0" smtClean="0"/>
              <a:t> strategická </a:t>
            </a:r>
            <a:r>
              <a:rPr lang="cs-CZ" dirty="0" err="1" smtClean="0"/>
              <a:t>kultúra</a:t>
            </a:r>
            <a:r>
              <a:rPr lang="cs-CZ" dirty="0" smtClean="0"/>
              <a:t>/</a:t>
            </a:r>
            <a:r>
              <a:rPr lang="cs-CZ" dirty="0" err="1" smtClean="0"/>
              <a:t>čokoľvek</a:t>
            </a:r>
            <a:r>
              <a:rPr lang="cs-CZ" dirty="0" smtClean="0"/>
              <a:t> </a:t>
            </a:r>
            <a:r>
              <a:rPr lang="cs-CZ" dirty="0" err="1" smtClean="0"/>
              <a:t>môže</a:t>
            </a:r>
            <a:r>
              <a:rPr lang="cs-CZ" dirty="0" smtClean="0"/>
              <a:t> byť </a:t>
            </a:r>
            <a:r>
              <a:rPr lang="cs-CZ" dirty="0" err="1" smtClean="0"/>
              <a:t>čínska</a:t>
            </a:r>
            <a:r>
              <a:rPr lang="cs-CZ" dirty="0" smtClean="0"/>
              <a:t> strategická </a:t>
            </a:r>
            <a:r>
              <a:rPr lang="cs-CZ" dirty="0" err="1" smtClean="0"/>
              <a:t>kultúra</a:t>
            </a:r>
            <a:endParaRPr lang="cs-CZ" dirty="0" smtClean="0"/>
          </a:p>
          <a:p>
            <a:r>
              <a:rPr lang="cs-CZ" dirty="0" smtClean="0"/>
              <a:t>3. </a:t>
            </a:r>
            <a:r>
              <a:rPr lang="cs-CZ" dirty="0" err="1" smtClean="0"/>
              <a:t>Mierové</a:t>
            </a:r>
            <a:r>
              <a:rPr lang="cs-CZ" dirty="0" smtClean="0"/>
              <a:t> </a:t>
            </a:r>
            <a:r>
              <a:rPr lang="cs-CZ" dirty="0" err="1" smtClean="0"/>
              <a:t>preferencie</a:t>
            </a:r>
            <a:r>
              <a:rPr lang="cs-CZ" dirty="0" smtClean="0"/>
              <a:t> v. silové </a:t>
            </a:r>
            <a:r>
              <a:rPr lang="cs-CZ" dirty="0" err="1" smtClean="0"/>
              <a:t>riešenia</a:t>
            </a:r>
            <a:r>
              <a:rPr lang="cs-CZ" dirty="0" smtClean="0"/>
              <a:t> (kult obrany), </a:t>
            </a:r>
            <a:r>
              <a:rPr lang="cs-CZ" dirty="0" err="1" smtClean="0"/>
              <a:t>konfuciánska</a:t>
            </a:r>
            <a:r>
              <a:rPr lang="cs-CZ" dirty="0" smtClean="0"/>
              <a:t> „</a:t>
            </a:r>
            <a:r>
              <a:rPr lang="cs-CZ" dirty="0" err="1" smtClean="0"/>
              <a:t>spravodlivá</a:t>
            </a:r>
            <a:r>
              <a:rPr lang="cs-CZ" dirty="0" smtClean="0"/>
              <a:t> vojna“</a:t>
            </a:r>
          </a:p>
        </p:txBody>
      </p:sp>
    </p:spTree>
    <p:extLst>
      <p:ext uri="{BB962C8B-B14F-4D97-AF65-F5344CB8AC3E}">
        <p14:creationId xmlns:p14="http://schemas.microsoft.com/office/powerpoint/2010/main" val="20657385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408</Words>
  <Application>Microsoft Office PowerPoint</Application>
  <PresentationFormat>Předvádění na obrazovce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Čínska strategická kultúra</vt:lpstr>
      <vt:lpstr>Strategická kultúra v rámci IR</vt:lpstr>
      <vt:lpstr>Strategická kultúra: koncept</vt:lpstr>
      <vt:lpstr>Dve základné pojatia konceptu</vt:lpstr>
      <vt:lpstr>Zdroje čínskej strategickej kultúry</vt:lpstr>
      <vt:lpstr>Johnston: Realpolitik, parabellum</vt:lpstr>
      <vt:lpstr>Konfuciánska strategická kultúra</vt:lpstr>
      <vt:lpstr>Záver: dualita, kompromis, alebo chaos?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Čínska strategická kultúra</dc:title>
  <dc:creator>ricky</dc:creator>
  <cp:lastModifiedBy>Richard Turcsányi</cp:lastModifiedBy>
  <cp:revision>16</cp:revision>
  <dcterms:created xsi:type="dcterms:W3CDTF">2014-04-06T13:09:00Z</dcterms:created>
  <dcterms:modified xsi:type="dcterms:W3CDTF">2014-04-07T13:30:43Z</dcterms:modified>
</cp:coreProperties>
</file>