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67" r:id="rId5"/>
    <p:sldId id="268" r:id="rId6"/>
    <p:sldId id="269" r:id="rId7"/>
    <p:sldId id="271" r:id="rId8"/>
    <p:sldId id="258" r:id="rId9"/>
    <p:sldId id="261" r:id="rId10"/>
    <p:sldId id="259" r:id="rId11"/>
    <p:sldId id="275" r:id="rId12"/>
    <p:sldId id="272" r:id="rId13"/>
    <p:sldId id="273" r:id="rId14"/>
    <p:sldId id="263" r:id="rId15"/>
    <p:sldId id="274" r:id="rId16"/>
    <p:sldId id="260" r:id="rId17"/>
    <p:sldId id="266" r:id="rId18"/>
    <p:sldId id="26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Čínske</a:t>
            </a:r>
            <a:r>
              <a:rPr lang="cs-CZ" dirty="0" smtClean="0"/>
              <a:t> </a:t>
            </a:r>
            <a:r>
              <a:rPr lang="cs-CZ" dirty="0" err="1" smtClean="0"/>
              <a:t>bilaterálne</a:t>
            </a:r>
            <a:r>
              <a:rPr lang="cs-CZ" dirty="0" smtClean="0"/>
              <a:t> </a:t>
            </a:r>
            <a:r>
              <a:rPr lang="cs-CZ" dirty="0" err="1" smtClean="0"/>
              <a:t>vzťahy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Richard </a:t>
            </a:r>
            <a:r>
              <a:rPr lang="cs-CZ" dirty="0" err="1" smtClean="0"/>
              <a:t>Turcsányi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74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Turbulentná</a:t>
            </a:r>
            <a:r>
              <a:rPr lang="cs-CZ" dirty="0" smtClean="0"/>
              <a:t> </a:t>
            </a:r>
            <a:r>
              <a:rPr lang="cs-CZ" dirty="0" err="1" smtClean="0"/>
              <a:t>história</a:t>
            </a:r>
            <a:r>
              <a:rPr lang="cs-CZ" dirty="0" smtClean="0"/>
              <a:t>: </a:t>
            </a:r>
            <a:r>
              <a:rPr lang="en-US" dirty="0" smtClean="0"/>
              <a:t>pre</a:t>
            </a:r>
            <a:r>
              <a:rPr lang="cs-CZ" dirty="0" smtClean="0"/>
              <a:t>d</a:t>
            </a:r>
            <a:r>
              <a:rPr lang="en-US" dirty="0" smtClean="0"/>
              <a:t> 1949, 1950s, </a:t>
            </a:r>
            <a:r>
              <a:rPr lang="cs-CZ" dirty="0" smtClean="0"/>
              <a:t>s</a:t>
            </a:r>
            <a:r>
              <a:rPr lang="en-US" dirty="0" err="1" smtClean="0"/>
              <a:t>ino</a:t>
            </a:r>
            <a:r>
              <a:rPr lang="en-US" dirty="0" smtClean="0"/>
              <a:t>-</a:t>
            </a:r>
            <a:r>
              <a:rPr lang="cs-CZ" dirty="0" smtClean="0"/>
              <a:t>s</a:t>
            </a:r>
            <a:r>
              <a:rPr lang="en-US" dirty="0" err="1" smtClean="0"/>
              <a:t>oviet</a:t>
            </a:r>
            <a:r>
              <a:rPr lang="cs-CZ" dirty="0" err="1" smtClean="0"/>
              <a:t>sky</a:t>
            </a:r>
            <a:r>
              <a:rPr lang="cs-CZ" dirty="0" smtClean="0"/>
              <a:t> spor</a:t>
            </a:r>
            <a:r>
              <a:rPr lang="en-US" dirty="0" smtClean="0"/>
              <a:t>, </a:t>
            </a:r>
            <a:r>
              <a:rPr lang="cs-CZ" dirty="0" smtClean="0"/>
              <a:t>vojna v </a:t>
            </a:r>
            <a:r>
              <a:rPr lang="en-US" dirty="0" smtClean="0"/>
              <a:t>1969, 1989/199</a:t>
            </a:r>
            <a:r>
              <a:rPr lang="cs-CZ" dirty="0" smtClean="0"/>
              <a:t>1</a:t>
            </a:r>
            <a:endParaRPr lang="cs-CZ" dirty="0"/>
          </a:p>
          <a:p>
            <a:r>
              <a:rPr lang="cs-CZ" dirty="0" smtClean="0"/>
              <a:t>Základ </a:t>
            </a:r>
            <a:r>
              <a:rPr lang="cs-CZ" dirty="0" err="1" smtClean="0"/>
              <a:t>vzťahov</a:t>
            </a:r>
            <a:endParaRPr lang="en-US" dirty="0" smtClean="0"/>
          </a:p>
          <a:p>
            <a:pPr lvl="1"/>
            <a:r>
              <a:rPr lang="cs-CZ" dirty="0" smtClean="0"/>
              <a:t>Proti Západu (USA), odpor </a:t>
            </a:r>
            <a:r>
              <a:rPr lang="cs-CZ" dirty="0" err="1" smtClean="0"/>
              <a:t>voči</a:t>
            </a:r>
            <a:r>
              <a:rPr lang="cs-CZ" dirty="0" smtClean="0"/>
              <a:t> </a:t>
            </a:r>
            <a:r>
              <a:rPr lang="cs-CZ" dirty="0" err="1" smtClean="0"/>
              <a:t>hegemónii</a:t>
            </a:r>
            <a:r>
              <a:rPr lang="cs-CZ" dirty="0" smtClean="0"/>
              <a:t>, snaha o </a:t>
            </a:r>
            <a:r>
              <a:rPr lang="cs-CZ" dirty="0" err="1" smtClean="0"/>
              <a:t>multipolárny</a:t>
            </a:r>
            <a:r>
              <a:rPr lang="cs-CZ" dirty="0" smtClean="0"/>
              <a:t> </a:t>
            </a:r>
            <a:r>
              <a:rPr lang="cs-CZ" dirty="0" err="1" smtClean="0"/>
              <a:t>svet</a:t>
            </a:r>
            <a:endParaRPr lang="en-US" dirty="0" smtClean="0"/>
          </a:p>
          <a:p>
            <a:pPr lvl="1"/>
            <a:r>
              <a:rPr lang="cs-CZ" dirty="0" err="1" smtClean="0"/>
              <a:t>Nerastné</a:t>
            </a:r>
            <a:r>
              <a:rPr lang="cs-CZ" dirty="0" smtClean="0"/>
              <a:t> zdroje a obchod </a:t>
            </a:r>
            <a:r>
              <a:rPr lang="cs-CZ" dirty="0" err="1" smtClean="0"/>
              <a:t>zo</a:t>
            </a:r>
            <a:r>
              <a:rPr lang="cs-CZ" dirty="0" smtClean="0"/>
              <a:t> </a:t>
            </a:r>
            <a:r>
              <a:rPr lang="cs-CZ" dirty="0" err="1" smtClean="0"/>
              <a:t>zbraňami</a:t>
            </a:r>
            <a:r>
              <a:rPr lang="cs-CZ" dirty="0" smtClean="0"/>
              <a:t> (Rusko), široký sortiment </a:t>
            </a:r>
            <a:r>
              <a:rPr lang="cs-CZ" dirty="0"/>
              <a:t>t</a:t>
            </a:r>
            <a:r>
              <a:rPr lang="cs-CZ" dirty="0" smtClean="0"/>
              <a:t>ovaru (Čína)</a:t>
            </a:r>
            <a:endParaRPr lang="en-US" dirty="0"/>
          </a:p>
          <a:p>
            <a:pPr lvl="1"/>
            <a:r>
              <a:rPr lang="cs-CZ" dirty="0" smtClean="0"/>
              <a:t>Vojenské </a:t>
            </a:r>
            <a:r>
              <a:rPr lang="cs-CZ" dirty="0" err="1" smtClean="0"/>
              <a:t>cvičenia</a:t>
            </a:r>
            <a:r>
              <a:rPr lang="cs-CZ" dirty="0" smtClean="0"/>
              <a:t> v</a:t>
            </a:r>
            <a:r>
              <a:rPr lang="en-US" dirty="0" smtClean="0"/>
              <a:t> </a:t>
            </a:r>
            <a:r>
              <a:rPr lang="en-US" dirty="0"/>
              <a:t>2005 </a:t>
            </a:r>
            <a:r>
              <a:rPr lang="en-US" dirty="0" smtClean="0"/>
              <a:t>a 2007</a:t>
            </a:r>
            <a:endParaRPr lang="cs-CZ" dirty="0" smtClean="0"/>
          </a:p>
          <a:p>
            <a:r>
              <a:rPr lang="en-US" dirty="0" err="1" smtClean="0"/>
              <a:t>Probl</a:t>
            </a:r>
            <a:r>
              <a:rPr lang="cs-CZ" dirty="0" err="1" smtClean="0"/>
              <a:t>émy</a:t>
            </a:r>
            <a:endParaRPr lang="en-US" dirty="0" smtClean="0"/>
          </a:p>
          <a:p>
            <a:pPr lvl="1"/>
            <a:r>
              <a:rPr lang="en-US" dirty="0" smtClean="0"/>
              <a:t>As</a:t>
            </a:r>
            <a:r>
              <a:rPr lang="cs-CZ" dirty="0" err="1" smtClean="0"/>
              <a:t>ymetria</a:t>
            </a:r>
            <a:endParaRPr lang="en-US" dirty="0" smtClean="0"/>
          </a:p>
          <a:p>
            <a:pPr lvl="1"/>
            <a:r>
              <a:rPr lang="cs-CZ" dirty="0" err="1" smtClean="0"/>
              <a:t>Rôzdelne</a:t>
            </a:r>
            <a:r>
              <a:rPr lang="cs-CZ" dirty="0" smtClean="0"/>
              <a:t> </a:t>
            </a:r>
            <a:r>
              <a:rPr lang="cs-CZ" dirty="0" err="1" smtClean="0"/>
              <a:t>ciele</a:t>
            </a:r>
            <a:r>
              <a:rPr lang="en-US" dirty="0" smtClean="0"/>
              <a:t> (e</a:t>
            </a:r>
            <a:r>
              <a:rPr lang="cs-CZ" dirty="0" err="1" smtClean="0"/>
              <a:t>konomické</a:t>
            </a:r>
            <a:r>
              <a:rPr lang="cs-CZ" dirty="0" smtClean="0"/>
              <a:t> v. politické/</a:t>
            </a:r>
            <a:r>
              <a:rPr lang="cs-CZ" dirty="0" err="1" smtClean="0"/>
              <a:t>bezpečnosné</a:t>
            </a:r>
            <a:r>
              <a:rPr lang="cs-CZ" dirty="0" smtClean="0"/>
              <a:t>/status</a:t>
            </a:r>
            <a:r>
              <a:rPr lang="en-US" dirty="0" smtClean="0"/>
              <a:t>)</a:t>
            </a:r>
          </a:p>
          <a:p>
            <a:pPr lvl="1"/>
            <a:r>
              <a:rPr lang="cs-CZ" dirty="0" err="1" smtClean="0"/>
              <a:t>Súperenie</a:t>
            </a:r>
            <a:r>
              <a:rPr lang="cs-CZ" dirty="0" smtClean="0"/>
              <a:t> o vplyv </a:t>
            </a:r>
            <a:r>
              <a:rPr lang="en-US" dirty="0" smtClean="0"/>
              <a:t>(</a:t>
            </a:r>
            <a:r>
              <a:rPr lang="cs-CZ" dirty="0" err="1" smtClean="0"/>
              <a:t>stredná</a:t>
            </a:r>
            <a:r>
              <a:rPr lang="cs-CZ" dirty="0" smtClean="0"/>
              <a:t> </a:t>
            </a:r>
            <a:r>
              <a:rPr lang="cs-CZ" dirty="0" err="1" smtClean="0"/>
              <a:t>Ázia</a:t>
            </a:r>
            <a:r>
              <a:rPr lang="en-US" dirty="0" smtClean="0"/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Strategické </a:t>
            </a:r>
            <a:r>
              <a:rPr lang="cs-CZ" dirty="0" err="1" smtClean="0"/>
              <a:t>koordinačné</a:t>
            </a:r>
            <a:r>
              <a:rPr lang="cs-CZ" dirty="0" smtClean="0"/>
              <a:t> </a:t>
            </a:r>
            <a:r>
              <a:rPr lang="cs-CZ" dirty="0" err="1" smtClean="0"/>
              <a:t>partnerstvo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err="1" smtClean="0"/>
              <a:t>Dôležitá</a:t>
            </a:r>
            <a:r>
              <a:rPr lang="cs-CZ" dirty="0" smtClean="0"/>
              <a:t> symbolika, </a:t>
            </a:r>
            <a:r>
              <a:rPr lang="cs-CZ" dirty="0" err="1" smtClean="0"/>
              <a:t>pozitívna</a:t>
            </a:r>
            <a:r>
              <a:rPr lang="cs-CZ" dirty="0" smtClean="0"/>
              <a:t> rétorika v. problémy a </a:t>
            </a:r>
            <a:r>
              <a:rPr lang="cs-CZ" dirty="0" err="1" smtClean="0"/>
              <a:t>nedostatok</a:t>
            </a:r>
            <a:r>
              <a:rPr lang="cs-CZ" dirty="0" smtClean="0"/>
              <a:t> obsahu </a:t>
            </a:r>
            <a:r>
              <a:rPr lang="cs-CZ" dirty="0" err="1" smtClean="0"/>
              <a:t>vo</a:t>
            </a:r>
            <a:r>
              <a:rPr lang="cs-CZ" dirty="0" smtClean="0"/>
              <a:t> </a:t>
            </a:r>
            <a:r>
              <a:rPr lang="cs-CZ" dirty="0" err="1" smtClean="0"/>
              <a:t>vzťahu</a:t>
            </a:r>
            <a:endParaRPr lang="cs-CZ" dirty="0"/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93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Stredná</a:t>
            </a:r>
            <a:r>
              <a:rPr lang="cs-CZ" dirty="0" smtClean="0"/>
              <a:t> </a:t>
            </a:r>
            <a:r>
              <a:rPr lang="cs-CZ" dirty="0" err="1" smtClean="0"/>
              <a:t>Ázia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1991 – nové nezávislé </a:t>
            </a:r>
            <a:r>
              <a:rPr lang="cs-CZ" dirty="0" err="1" smtClean="0"/>
              <a:t>štáty</a:t>
            </a:r>
            <a:endParaRPr lang="en-US" dirty="0" smtClean="0"/>
          </a:p>
          <a:p>
            <a:r>
              <a:rPr lang="cs-CZ" dirty="0" smtClean="0"/>
              <a:t>Čína</a:t>
            </a:r>
            <a:r>
              <a:rPr lang="en-US" dirty="0" smtClean="0"/>
              <a:t>:</a:t>
            </a:r>
          </a:p>
          <a:p>
            <a:pPr lvl="1"/>
            <a:r>
              <a:rPr lang="cs-CZ" dirty="0" err="1" smtClean="0"/>
              <a:t>bezpečnosť</a:t>
            </a:r>
            <a:r>
              <a:rPr lang="en-US" dirty="0" smtClean="0"/>
              <a:t> (Xinjiang)</a:t>
            </a:r>
          </a:p>
          <a:p>
            <a:pPr lvl="1"/>
            <a:r>
              <a:rPr lang="cs-CZ" dirty="0" smtClean="0"/>
              <a:t>ekonomika</a:t>
            </a:r>
            <a:r>
              <a:rPr lang="en-US" dirty="0" smtClean="0"/>
              <a:t> (</a:t>
            </a:r>
            <a:r>
              <a:rPr lang="en-US" dirty="0" err="1" smtClean="0"/>
              <a:t>ener</a:t>
            </a:r>
            <a:r>
              <a:rPr lang="cs-CZ" dirty="0" err="1" smtClean="0"/>
              <a:t>getické</a:t>
            </a:r>
            <a:r>
              <a:rPr lang="cs-CZ" dirty="0" smtClean="0"/>
              <a:t> suroviny</a:t>
            </a:r>
            <a:r>
              <a:rPr lang="en-US" dirty="0" smtClean="0"/>
              <a:t>)</a:t>
            </a:r>
          </a:p>
          <a:p>
            <a:pPr lvl="1"/>
            <a:r>
              <a:rPr lang="cs-CZ" dirty="0" err="1"/>
              <a:t>s</a:t>
            </a:r>
            <a:r>
              <a:rPr lang="en-US" dirty="0" err="1" smtClean="0"/>
              <a:t>trat</a:t>
            </a:r>
            <a:r>
              <a:rPr lang="cs-CZ" dirty="0" err="1" smtClean="0"/>
              <a:t>egická</a:t>
            </a:r>
            <a:r>
              <a:rPr lang="cs-CZ" dirty="0" smtClean="0"/>
              <a:t> poloha (</a:t>
            </a:r>
            <a:r>
              <a:rPr lang="cs-CZ" dirty="0" err="1" smtClean="0"/>
              <a:t>susedný</a:t>
            </a:r>
            <a:r>
              <a:rPr lang="cs-CZ" dirty="0" smtClean="0"/>
              <a:t> región)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err="1" smtClean="0"/>
              <a:t>Stredná</a:t>
            </a:r>
            <a:r>
              <a:rPr lang="cs-CZ" dirty="0" smtClean="0"/>
              <a:t> </a:t>
            </a:r>
            <a:r>
              <a:rPr lang="cs-CZ" dirty="0" err="1" smtClean="0"/>
              <a:t>Ázia</a:t>
            </a:r>
            <a:r>
              <a:rPr lang="en-US" dirty="0" smtClean="0"/>
              <a:t>:</a:t>
            </a:r>
          </a:p>
          <a:p>
            <a:pPr marL="742950" lvl="2" indent="-342900"/>
            <a:r>
              <a:rPr lang="cs-CZ" dirty="0" err="1" smtClean="0"/>
              <a:t>Balancovanie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</a:t>
            </a:r>
            <a:r>
              <a:rPr lang="cs-CZ" dirty="0" err="1" smtClean="0"/>
              <a:t>Ruskom</a:t>
            </a:r>
            <a:r>
              <a:rPr lang="cs-CZ" dirty="0" smtClean="0"/>
              <a:t>, Čínou, USA/EU</a:t>
            </a:r>
            <a:endParaRPr lang="en-US" dirty="0" smtClean="0"/>
          </a:p>
          <a:p>
            <a:pPr marL="742950" lvl="2" indent="-342900"/>
            <a:r>
              <a:rPr lang="en-US" dirty="0" smtClean="0"/>
              <a:t>E</a:t>
            </a:r>
            <a:r>
              <a:rPr lang="cs-CZ" dirty="0" err="1" smtClean="0"/>
              <a:t>konomika</a:t>
            </a:r>
            <a:endParaRPr lang="en-US" dirty="0" smtClean="0"/>
          </a:p>
          <a:p>
            <a:r>
              <a:rPr lang="cs-CZ" dirty="0" err="1" smtClean="0"/>
              <a:t>Šangajská</a:t>
            </a:r>
            <a:r>
              <a:rPr lang="cs-CZ" dirty="0" smtClean="0"/>
              <a:t> </a:t>
            </a:r>
            <a:r>
              <a:rPr lang="cs-CZ" dirty="0" err="1" smtClean="0"/>
              <a:t>organizácia</a:t>
            </a:r>
            <a:r>
              <a:rPr lang="cs-CZ" dirty="0" smtClean="0"/>
              <a:t> spolupráce</a:t>
            </a:r>
            <a:r>
              <a:rPr lang="en-US" dirty="0" smtClean="0"/>
              <a:t> (2001)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8656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cs-CZ" dirty="0" err="1" smtClean="0"/>
              <a:t>órejský</a:t>
            </a:r>
            <a:r>
              <a:rPr lang="cs-CZ" dirty="0" smtClean="0"/>
              <a:t> </a:t>
            </a:r>
            <a:r>
              <a:rPr lang="cs-CZ" dirty="0" err="1" smtClean="0"/>
              <a:t>polostrov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Čína</a:t>
            </a:r>
            <a:r>
              <a:rPr lang="en-US" dirty="0" smtClean="0"/>
              <a:t> – </a:t>
            </a:r>
            <a:r>
              <a:rPr lang="cs-CZ" dirty="0" err="1" smtClean="0"/>
              <a:t>hlavný</a:t>
            </a:r>
            <a:r>
              <a:rPr lang="cs-CZ" dirty="0" smtClean="0"/>
              <a:t> (a jediný) </a:t>
            </a:r>
            <a:r>
              <a:rPr lang="en-US" dirty="0" smtClean="0"/>
              <a:t>partner </a:t>
            </a:r>
            <a:r>
              <a:rPr lang="cs-CZ" dirty="0" err="1" smtClean="0"/>
              <a:t>Severnej</a:t>
            </a:r>
            <a:r>
              <a:rPr lang="cs-CZ" dirty="0" smtClean="0"/>
              <a:t> </a:t>
            </a:r>
            <a:r>
              <a:rPr lang="cs-CZ" dirty="0" err="1" smtClean="0"/>
              <a:t>Kórey</a:t>
            </a:r>
            <a:endParaRPr lang="en-US" dirty="0" smtClean="0"/>
          </a:p>
          <a:p>
            <a:pPr lvl="1"/>
            <a:r>
              <a:rPr lang="cs-CZ" dirty="0" smtClean="0"/>
              <a:t>Stabilita na </a:t>
            </a:r>
            <a:r>
              <a:rPr lang="cs-CZ" dirty="0" err="1" smtClean="0"/>
              <a:t>polostrove</a:t>
            </a:r>
            <a:endParaRPr lang="en-US" dirty="0" smtClean="0"/>
          </a:p>
          <a:p>
            <a:pPr lvl="1"/>
            <a:r>
              <a:rPr lang="cs-CZ" dirty="0" smtClean="0"/>
              <a:t>Nechce </a:t>
            </a:r>
            <a:r>
              <a:rPr lang="cs-CZ" dirty="0" err="1" smtClean="0"/>
              <a:t>susediť</a:t>
            </a:r>
            <a:r>
              <a:rPr lang="cs-CZ" dirty="0" smtClean="0"/>
              <a:t> s </a:t>
            </a:r>
            <a:r>
              <a:rPr lang="cs-CZ" dirty="0" err="1" smtClean="0"/>
              <a:t>nepriateľským</a:t>
            </a:r>
            <a:r>
              <a:rPr lang="cs-CZ" dirty="0" smtClean="0"/>
              <a:t> </a:t>
            </a:r>
            <a:r>
              <a:rPr lang="cs-CZ" dirty="0" err="1" smtClean="0"/>
              <a:t>štátom</a:t>
            </a:r>
            <a:endParaRPr lang="cs-CZ" dirty="0" smtClean="0"/>
          </a:p>
          <a:p>
            <a:pPr lvl="1"/>
            <a:r>
              <a:rPr lang="cs-CZ" dirty="0" smtClean="0"/>
              <a:t>Limitovaná podpora režimu KĽDR</a:t>
            </a:r>
            <a:endParaRPr lang="en-US" dirty="0" smtClean="0"/>
          </a:p>
          <a:p>
            <a:r>
              <a:rPr lang="cs-CZ" dirty="0" err="1" smtClean="0"/>
              <a:t>Južná</a:t>
            </a:r>
            <a:r>
              <a:rPr lang="cs-CZ" dirty="0" smtClean="0"/>
              <a:t> </a:t>
            </a:r>
            <a:r>
              <a:rPr lang="cs-CZ" dirty="0" err="1" smtClean="0"/>
              <a:t>Kórea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Čína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diverzifikácia</a:t>
            </a:r>
            <a:r>
              <a:rPr lang="cs-CZ" dirty="0" smtClean="0"/>
              <a:t> </a:t>
            </a:r>
            <a:r>
              <a:rPr lang="cs-CZ" dirty="0" err="1" smtClean="0"/>
              <a:t>smeru</a:t>
            </a:r>
            <a:r>
              <a:rPr lang="cs-CZ" dirty="0" smtClean="0"/>
              <a:t> </a:t>
            </a:r>
            <a:r>
              <a:rPr lang="cs-CZ" dirty="0" err="1" smtClean="0"/>
              <a:t>zahraničnej</a:t>
            </a:r>
            <a:r>
              <a:rPr lang="cs-CZ" dirty="0" smtClean="0"/>
              <a:t> politiky (od USA a Japonska)</a:t>
            </a:r>
            <a:endParaRPr lang="en-US" dirty="0" smtClean="0"/>
          </a:p>
          <a:p>
            <a:pPr lvl="1"/>
            <a:r>
              <a:rPr lang="cs-CZ" dirty="0" err="1" smtClean="0"/>
              <a:t>Pre</a:t>
            </a:r>
            <a:r>
              <a:rPr lang="cs-CZ" dirty="0" smtClean="0"/>
              <a:t> Čínu je </a:t>
            </a:r>
            <a:r>
              <a:rPr lang="cs-CZ" dirty="0" err="1" smtClean="0"/>
              <a:t>Južná</a:t>
            </a:r>
            <a:r>
              <a:rPr lang="cs-CZ" dirty="0" smtClean="0"/>
              <a:t> </a:t>
            </a:r>
            <a:r>
              <a:rPr lang="cs-CZ" dirty="0" err="1" smtClean="0"/>
              <a:t>Kórea</a:t>
            </a:r>
            <a:r>
              <a:rPr lang="cs-CZ" dirty="0" smtClean="0"/>
              <a:t> </a:t>
            </a:r>
            <a:r>
              <a:rPr lang="cs-CZ" dirty="0" err="1" smtClean="0"/>
              <a:t>príkladom</a:t>
            </a:r>
            <a:r>
              <a:rPr lang="cs-CZ" dirty="0" smtClean="0"/>
              <a:t> </a:t>
            </a:r>
            <a:r>
              <a:rPr lang="cs-CZ" dirty="0" err="1" smtClean="0"/>
              <a:t>funkčného</a:t>
            </a:r>
            <a:r>
              <a:rPr lang="cs-CZ" dirty="0" smtClean="0"/>
              <a:t> </a:t>
            </a:r>
            <a:r>
              <a:rPr lang="cs-CZ" dirty="0" err="1" smtClean="0"/>
              <a:t>priateľského</a:t>
            </a:r>
            <a:r>
              <a:rPr lang="cs-CZ" dirty="0" smtClean="0"/>
              <a:t> </a:t>
            </a:r>
            <a:r>
              <a:rPr lang="cs-CZ" dirty="0" err="1" smtClean="0"/>
              <a:t>vzťahu</a:t>
            </a:r>
            <a:r>
              <a:rPr lang="cs-CZ" dirty="0" smtClean="0"/>
              <a:t> s malým </a:t>
            </a:r>
            <a:r>
              <a:rPr lang="cs-CZ" dirty="0" err="1" smtClean="0"/>
              <a:t>štátom</a:t>
            </a:r>
            <a:endParaRPr lang="cs-CZ" dirty="0" smtClean="0"/>
          </a:p>
          <a:p>
            <a:pPr lvl="1"/>
            <a:r>
              <a:rPr lang="cs-CZ" dirty="0" smtClean="0"/>
              <a:t>Ekonomický význam </a:t>
            </a:r>
            <a:r>
              <a:rPr lang="cs-CZ" dirty="0" err="1" smtClean="0"/>
              <a:t>vzťahov</a:t>
            </a:r>
            <a:r>
              <a:rPr lang="cs-CZ" dirty="0" smtClean="0"/>
              <a:t> s </a:t>
            </a:r>
            <a:r>
              <a:rPr lang="cs-CZ" dirty="0" err="1" smtClean="0"/>
              <a:t>Južnou</a:t>
            </a:r>
            <a:r>
              <a:rPr lang="cs-CZ" dirty="0" smtClean="0"/>
              <a:t> </a:t>
            </a:r>
            <a:r>
              <a:rPr lang="cs-CZ" dirty="0" err="1" smtClean="0"/>
              <a:t>Kóreou</a:t>
            </a:r>
            <a:endParaRPr lang="cs-CZ" dirty="0"/>
          </a:p>
          <a:p>
            <a:pPr lvl="1"/>
            <a:r>
              <a:rPr lang="cs-CZ" dirty="0" smtClean="0"/>
              <a:t>Diplomatická podpora v </a:t>
            </a:r>
            <a:r>
              <a:rPr lang="cs-CZ" dirty="0" err="1" smtClean="0"/>
              <a:t>niektorých</a:t>
            </a:r>
            <a:r>
              <a:rPr lang="cs-CZ" dirty="0" smtClean="0"/>
              <a:t> </a:t>
            </a:r>
            <a:r>
              <a:rPr lang="cs-CZ" dirty="0" err="1" smtClean="0"/>
              <a:t>otázkach</a:t>
            </a:r>
            <a:r>
              <a:rPr lang="cs-CZ" dirty="0" smtClean="0"/>
              <a:t> (</a:t>
            </a:r>
            <a:r>
              <a:rPr lang="cs-CZ" dirty="0" err="1" smtClean="0"/>
              <a:t>napr</a:t>
            </a:r>
            <a:r>
              <a:rPr lang="cs-CZ" dirty="0" smtClean="0"/>
              <a:t>. Japonsko)</a:t>
            </a:r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489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Juhovýchodná</a:t>
            </a:r>
            <a:r>
              <a:rPr lang="cs-CZ" dirty="0" smtClean="0"/>
              <a:t> </a:t>
            </a:r>
            <a:r>
              <a:rPr lang="cs-CZ" dirty="0" err="1" smtClean="0"/>
              <a:t>Ázia</a:t>
            </a:r>
            <a:r>
              <a:rPr lang="cs-CZ" dirty="0" smtClean="0"/>
              <a:t> (</a:t>
            </a:r>
            <a:r>
              <a:rPr lang="cs-CZ" dirty="0" smtClean="0"/>
              <a:t>ASEAN)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Historické a etnické </a:t>
            </a:r>
            <a:r>
              <a:rPr lang="cs-CZ" dirty="0" err="1" smtClean="0"/>
              <a:t>spojenie</a:t>
            </a:r>
            <a:r>
              <a:rPr lang="cs-CZ" dirty="0" smtClean="0"/>
              <a:t> – </a:t>
            </a:r>
            <a:r>
              <a:rPr lang="en-US" dirty="0" smtClean="0"/>
              <a:t>“</a:t>
            </a:r>
            <a:r>
              <a:rPr lang="cs-CZ" dirty="0" err="1" smtClean="0"/>
              <a:t>bamboo</a:t>
            </a:r>
            <a:r>
              <a:rPr lang="cs-CZ" dirty="0" smtClean="0"/>
              <a:t> network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Bandung 1955</a:t>
            </a:r>
          </a:p>
          <a:p>
            <a:pPr lvl="1"/>
            <a:r>
              <a:rPr lang="cs-CZ" dirty="0" err="1" smtClean="0"/>
              <a:t>Dedičstvo</a:t>
            </a:r>
            <a:r>
              <a:rPr lang="cs-CZ" dirty="0" smtClean="0"/>
              <a:t> „</a:t>
            </a:r>
            <a:r>
              <a:rPr lang="cs-CZ" dirty="0" err="1" smtClean="0"/>
              <a:t>revolučnej</a:t>
            </a:r>
            <a:r>
              <a:rPr lang="cs-CZ" dirty="0" smtClean="0"/>
              <a:t> diplomacie“ a vojenských </a:t>
            </a:r>
            <a:r>
              <a:rPr lang="cs-CZ" dirty="0" err="1" smtClean="0"/>
              <a:t>konfliktov</a:t>
            </a:r>
            <a:endParaRPr lang="en-US" dirty="0" smtClean="0"/>
          </a:p>
          <a:p>
            <a:pPr lvl="1"/>
            <a:r>
              <a:rPr lang="en-US" dirty="0" smtClean="0"/>
              <a:t>N</a:t>
            </a:r>
            <a:r>
              <a:rPr lang="cs-CZ" dirty="0" err="1" smtClean="0"/>
              <a:t>ový</a:t>
            </a:r>
            <a:r>
              <a:rPr lang="cs-CZ" dirty="0" smtClean="0"/>
              <a:t> </a:t>
            </a:r>
            <a:r>
              <a:rPr lang="cs-CZ" dirty="0" err="1" smtClean="0"/>
              <a:t>začiatok</a:t>
            </a:r>
            <a:r>
              <a:rPr lang="cs-CZ" dirty="0" smtClean="0"/>
              <a:t> od </a:t>
            </a:r>
            <a:r>
              <a:rPr lang="en-US" dirty="0" smtClean="0"/>
              <a:t>1990s</a:t>
            </a:r>
            <a:endParaRPr lang="cs-CZ" dirty="0" smtClean="0"/>
          </a:p>
          <a:p>
            <a:r>
              <a:rPr lang="cs-CZ" dirty="0" err="1" smtClean="0"/>
              <a:t>Ázijská</a:t>
            </a:r>
            <a:r>
              <a:rPr lang="cs-CZ" dirty="0" smtClean="0"/>
              <a:t> </a:t>
            </a:r>
            <a:r>
              <a:rPr lang="cs-CZ" dirty="0" err="1" smtClean="0"/>
              <a:t>finančná</a:t>
            </a:r>
            <a:r>
              <a:rPr lang="cs-CZ" dirty="0" smtClean="0"/>
              <a:t> </a:t>
            </a:r>
            <a:r>
              <a:rPr lang="cs-CZ" dirty="0" err="1" smtClean="0"/>
              <a:t>kríza</a:t>
            </a:r>
            <a:r>
              <a:rPr lang="cs-CZ" dirty="0" smtClean="0"/>
              <a:t> </a:t>
            </a:r>
            <a:r>
              <a:rPr lang="cs-CZ" dirty="0" smtClean="0"/>
              <a:t>1997</a:t>
            </a:r>
          </a:p>
          <a:p>
            <a:r>
              <a:rPr lang="en-US" dirty="0" err="1" smtClean="0"/>
              <a:t>Particip</a:t>
            </a:r>
            <a:r>
              <a:rPr lang="cs-CZ" dirty="0" err="1" smtClean="0"/>
              <a:t>ácia</a:t>
            </a:r>
            <a:r>
              <a:rPr lang="cs-CZ" dirty="0" smtClean="0"/>
              <a:t> v </a:t>
            </a:r>
            <a:r>
              <a:rPr lang="cs-CZ" dirty="0" err="1" smtClean="0"/>
              <a:t>regionálnej</a:t>
            </a:r>
            <a:r>
              <a:rPr lang="cs-CZ" dirty="0" smtClean="0"/>
              <a:t> </a:t>
            </a:r>
            <a:r>
              <a:rPr lang="cs-CZ" dirty="0" err="1" smtClean="0"/>
              <a:t>integrácii</a:t>
            </a:r>
            <a:r>
              <a:rPr lang="cs-CZ" dirty="0" smtClean="0"/>
              <a:t> </a:t>
            </a:r>
            <a:r>
              <a:rPr lang="cs-CZ" dirty="0" err="1" smtClean="0"/>
              <a:t>vedenej</a:t>
            </a:r>
            <a:r>
              <a:rPr lang="cs-CZ" dirty="0" smtClean="0"/>
              <a:t> </a:t>
            </a:r>
            <a:r>
              <a:rPr lang="cs-CZ" dirty="0" err="1" smtClean="0"/>
              <a:t>ASEANom</a:t>
            </a:r>
            <a:endParaRPr lang="en-US" dirty="0" smtClean="0"/>
          </a:p>
          <a:p>
            <a:pPr lvl="1"/>
            <a:r>
              <a:rPr lang="en-US" dirty="0" smtClean="0"/>
              <a:t>ARF</a:t>
            </a:r>
          </a:p>
          <a:p>
            <a:pPr lvl="1"/>
            <a:r>
              <a:rPr lang="en-US" dirty="0"/>
              <a:t>ASEAN+3 (1997)</a:t>
            </a:r>
          </a:p>
          <a:p>
            <a:pPr lvl="1"/>
            <a:r>
              <a:rPr lang="en-US" dirty="0"/>
              <a:t>ASEAN+1</a:t>
            </a:r>
          </a:p>
          <a:p>
            <a:pPr lvl="1"/>
            <a:r>
              <a:rPr lang="en-US" dirty="0" smtClean="0"/>
              <a:t>TAC (2003)</a:t>
            </a:r>
          </a:p>
          <a:p>
            <a:pPr lvl="1"/>
            <a:r>
              <a:rPr lang="en-US" dirty="0" smtClean="0"/>
              <a:t>East Asian Summit (2005)</a:t>
            </a:r>
            <a:endParaRPr lang="cs-CZ" dirty="0" smtClean="0"/>
          </a:p>
          <a:p>
            <a:pPr lvl="1"/>
            <a:r>
              <a:rPr lang="cs-CZ" dirty="0" smtClean="0"/>
              <a:t>ACFTA (2010)</a:t>
            </a:r>
            <a:endParaRPr lang="en-US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Ázijské</a:t>
            </a:r>
            <a:r>
              <a:rPr lang="cs-CZ" dirty="0" smtClean="0"/>
              <a:t> hodnoty“</a:t>
            </a:r>
            <a:endParaRPr lang="en-US" dirty="0" smtClean="0"/>
          </a:p>
          <a:p>
            <a:r>
              <a:rPr lang="cs-CZ" dirty="0" err="1" smtClean="0"/>
              <a:t>Bezpečnostn</a:t>
            </a:r>
            <a:r>
              <a:rPr lang="cs-CZ" dirty="0" err="1" smtClean="0"/>
              <a:t>é</a:t>
            </a:r>
            <a:r>
              <a:rPr lang="cs-CZ" dirty="0" smtClean="0"/>
              <a:t> otázky – spory v </a:t>
            </a:r>
            <a:r>
              <a:rPr lang="cs-CZ" dirty="0" err="1" smtClean="0"/>
              <a:t>Juhočínskom</a:t>
            </a:r>
            <a:r>
              <a:rPr lang="cs-CZ" dirty="0" smtClean="0"/>
              <a:t> </a:t>
            </a:r>
            <a:r>
              <a:rPr lang="cs-CZ" dirty="0" err="1" smtClean="0"/>
              <a:t>mori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1705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Historické </a:t>
            </a:r>
            <a:r>
              <a:rPr lang="cs-CZ" dirty="0" err="1" smtClean="0"/>
              <a:t>dedičstvo</a:t>
            </a:r>
            <a:endParaRPr lang="en-US" dirty="0" smtClean="0"/>
          </a:p>
          <a:p>
            <a:pPr lvl="1"/>
            <a:r>
              <a:rPr lang="cs-CZ" dirty="0" smtClean="0"/>
              <a:t>Historické politické, </a:t>
            </a:r>
            <a:r>
              <a:rPr lang="cs-CZ" dirty="0" err="1" smtClean="0"/>
              <a:t>spoločenské</a:t>
            </a:r>
            <a:r>
              <a:rPr lang="cs-CZ" dirty="0" smtClean="0"/>
              <a:t> a </a:t>
            </a:r>
            <a:r>
              <a:rPr lang="cs-CZ" dirty="0" err="1" smtClean="0"/>
              <a:t>kultúrne</a:t>
            </a:r>
            <a:r>
              <a:rPr lang="cs-CZ" dirty="0" smtClean="0"/>
              <a:t> </a:t>
            </a:r>
            <a:r>
              <a:rPr lang="cs-CZ" dirty="0" err="1" smtClean="0"/>
              <a:t>vzťahy</a:t>
            </a:r>
            <a:endParaRPr lang="en-US" dirty="0" smtClean="0"/>
          </a:p>
          <a:p>
            <a:pPr lvl="1"/>
            <a:r>
              <a:rPr lang="en-US" dirty="0" smtClean="0"/>
              <a:t>1950s: </a:t>
            </a:r>
            <a:r>
              <a:rPr lang="cs-CZ" dirty="0" err="1" smtClean="0"/>
              <a:t>Päť</a:t>
            </a:r>
            <a:r>
              <a:rPr lang="cs-CZ" dirty="0" smtClean="0"/>
              <a:t> </a:t>
            </a:r>
            <a:r>
              <a:rPr lang="cs-CZ" dirty="0" err="1" smtClean="0"/>
              <a:t>princípov</a:t>
            </a:r>
            <a:r>
              <a:rPr lang="cs-CZ" dirty="0" smtClean="0"/>
              <a:t> </a:t>
            </a:r>
            <a:r>
              <a:rPr lang="cs-CZ" dirty="0" err="1" smtClean="0"/>
              <a:t>mierovej</a:t>
            </a:r>
            <a:r>
              <a:rPr lang="cs-CZ" dirty="0" smtClean="0"/>
              <a:t> </a:t>
            </a:r>
            <a:r>
              <a:rPr lang="cs-CZ" dirty="0" err="1" smtClean="0"/>
              <a:t>koexistencie</a:t>
            </a:r>
            <a:endParaRPr lang="en-US" dirty="0" smtClean="0"/>
          </a:p>
          <a:p>
            <a:pPr lvl="1"/>
            <a:r>
              <a:rPr lang="en-US" dirty="0" smtClean="0"/>
              <a:t>1962 </a:t>
            </a:r>
            <a:r>
              <a:rPr lang="cs-CZ" dirty="0" err="1" smtClean="0"/>
              <a:t>pohraničná</a:t>
            </a:r>
            <a:r>
              <a:rPr lang="cs-CZ" dirty="0" smtClean="0"/>
              <a:t> vojna</a:t>
            </a:r>
            <a:endParaRPr lang="en-US" dirty="0" smtClean="0"/>
          </a:p>
          <a:p>
            <a:pPr lvl="1"/>
            <a:r>
              <a:rPr lang="cs-CZ" dirty="0" smtClean="0"/>
              <a:t>Studená vojna: na opačných stranách</a:t>
            </a:r>
            <a:endParaRPr lang="en-US" dirty="0" smtClean="0"/>
          </a:p>
          <a:p>
            <a:r>
              <a:rPr lang="cs-CZ" dirty="0" err="1" smtClean="0"/>
              <a:t>Súčasné</a:t>
            </a:r>
            <a:r>
              <a:rPr lang="cs-CZ" dirty="0" smtClean="0"/>
              <a:t> problémy</a:t>
            </a:r>
          </a:p>
          <a:p>
            <a:pPr lvl="1"/>
            <a:r>
              <a:rPr lang="en-US" dirty="0" smtClean="0"/>
              <a:t>Pakistan</a:t>
            </a:r>
          </a:p>
          <a:p>
            <a:pPr lvl="1"/>
            <a:r>
              <a:rPr lang="cs-CZ" dirty="0" err="1" smtClean="0"/>
              <a:t>Pohraničné</a:t>
            </a:r>
            <a:r>
              <a:rPr lang="cs-CZ" dirty="0" smtClean="0"/>
              <a:t> spory</a:t>
            </a:r>
            <a:endParaRPr lang="en-US" dirty="0" smtClean="0"/>
          </a:p>
          <a:p>
            <a:pPr lvl="1"/>
            <a:r>
              <a:rPr lang="cs-CZ" dirty="0" err="1" smtClean="0"/>
              <a:t>Súperenie</a:t>
            </a:r>
            <a:r>
              <a:rPr lang="cs-CZ" dirty="0" smtClean="0"/>
              <a:t> na </a:t>
            </a:r>
            <a:r>
              <a:rPr lang="cs-CZ" dirty="0" err="1" smtClean="0"/>
              <a:t>regionálnej</a:t>
            </a:r>
            <a:r>
              <a:rPr lang="cs-CZ" dirty="0" smtClean="0"/>
              <a:t> a </a:t>
            </a:r>
            <a:r>
              <a:rPr lang="cs-CZ" dirty="0" err="1" smtClean="0"/>
              <a:t>globálnej</a:t>
            </a:r>
            <a:r>
              <a:rPr lang="cs-CZ" dirty="0" smtClean="0"/>
              <a:t> úrovni</a:t>
            </a:r>
            <a:endParaRPr lang="en-US" dirty="0" smtClean="0"/>
          </a:p>
          <a:p>
            <a:r>
              <a:rPr lang="en-US" dirty="0" smtClean="0"/>
              <a:t>India: </a:t>
            </a:r>
            <a:r>
              <a:rPr lang="cs-CZ" dirty="0" err="1" smtClean="0"/>
              <a:t>čínske</a:t>
            </a:r>
            <a:r>
              <a:rPr lang="cs-CZ" dirty="0" smtClean="0"/>
              <a:t> </a:t>
            </a:r>
            <a:r>
              <a:rPr lang="cs-CZ" dirty="0" err="1" smtClean="0"/>
              <a:t>obkolesovanie</a:t>
            </a:r>
            <a:r>
              <a:rPr lang="en-US" dirty="0" smtClean="0"/>
              <a:t> (Pakistan, Nep</a:t>
            </a:r>
            <a:r>
              <a:rPr lang="cs-CZ" dirty="0" smtClean="0"/>
              <a:t>á</a:t>
            </a:r>
            <a:r>
              <a:rPr lang="en-US" dirty="0" smtClean="0"/>
              <a:t>l, </a:t>
            </a:r>
            <a:r>
              <a:rPr lang="en-US" dirty="0" err="1" smtClean="0"/>
              <a:t>Banglad</a:t>
            </a:r>
            <a:r>
              <a:rPr lang="cs-CZ" dirty="0" err="1"/>
              <a:t>e</a:t>
            </a:r>
            <a:r>
              <a:rPr lang="cs-CZ" dirty="0" err="1" smtClean="0"/>
              <a:t>š</a:t>
            </a:r>
            <a:r>
              <a:rPr lang="en-US" dirty="0" smtClean="0"/>
              <a:t>, Myanmar, Sri Lanka)</a:t>
            </a:r>
          </a:p>
          <a:p>
            <a:r>
              <a:rPr lang="en-US" dirty="0" smtClean="0"/>
              <a:t>“</a:t>
            </a:r>
            <a:r>
              <a:rPr lang="cs-CZ" dirty="0" smtClean="0"/>
              <a:t>limitovaná </a:t>
            </a:r>
            <a:r>
              <a:rPr lang="cs-CZ" dirty="0" err="1" smtClean="0"/>
              <a:t>spolupráca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3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Austr</a:t>
            </a:r>
            <a:r>
              <a:rPr lang="cs-CZ" dirty="0" smtClean="0"/>
              <a:t>á</a:t>
            </a:r>
            <a:r>
              <a:rPr lang="en-US" dirty="0" err="1" smtClean="0"/>
              <a:t>lia</a:t>
            </a:r>
            <a:r>
              <a:rPr lang="en-US" dirty="0" smtClean="0"/>
              <a:t> a</a:t>
            </a:r>
            <a:r>
              <a:rPr lang="cs-CZ" dirty="0" smtClean="0"/>
              <a:t> </a:t>
            </a:r>
            <a:r>
              <a:rPr lang="cs-CZ" dirty="0" err="1" smtClean="0"/>
              <a:t>Oceánia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Rast </a:t>
            </a:r>
            <a:r>
              <a:rPr lang="cs-CZ" dirty="0" err="1" smtClean="0"/>
              <a:t>vzťahov</a:t>
            </a:r>
            <a:endParaRPr lang="en-US" dirty="0"/>
          </a:p>
          <a:p>
            <a:pPr lvl="1"/>
            <a:r>
              <a:rPr lang="cs-CZ" dirty="0" smtClean="0"/>
              <a:t>politických</a:t>
            </a:r>
            <a:endParaRPr lang="en-US" dirty="0"/>
          </a:p>
          <a:p>
            <a:pPr lvl="1"/>
            <a:r>
              <a:rPr lang="cs-CZ" dirty="0" smtClean="0"/>
              <a:t>ekonomických</a:t>
            </a:r>
            <a:endParaRPr lang="en-US" dirty="0"/>
          </a:p>
          <a:p>
            <a:pPr lvl="1"/>
            <a:r>
              <a:rPr lang="cs-CZ" dirty="0" err="1"/>
              <a:t>s</a:t>
            </a:r>
            <a:r>
              <a:rPr lang="cs-CZ" dirty="0" err="1" smtClean="0"/>
              <a:t>poločenských</a:t>
            </a:r>
            <a:r>
              <a:rPr lang="cs-CZ" dirty="0" smtClean="0"/>
              <a:t>, </a:t>
            </a:r>
            <a:r>
              <a:rPr lang="cs-CZ" dirty="0" err="1" smtClean="0"/>
              <a:t>kultúrnych</a:t>
            </a:r>
            <a:r>
              <a:rPr lang="cs-CZ" dirty="0" smtClean="0"/>
              <a:t>, </a:t>
            </a:r>
            <a:r>
              <a:rPr lang="cs-CZ" dirty="0" err="1" smtClean="0"/>
              <a:t>vzdelávacích</a:t>
            </a:r>
            <a:r>
              <a:rPr lang="cs-CZ" dirty="0" smtClean="0"/>
              <a:t> </a:t>
            </a:r>
            <a:r>
              <a:rPr lang="cs-CZ" dirty="0" err="1" smtClean="0"/>
              <a:t>atď</a:t>
            </a:r>
            <a:endParaRPr lang="en-US" dirty="0"/>
          </a:p>
          <a:p>
            <a:r>
              <a:rPr lang="en-US" dirty="0" err="1" smtClean="0"/>
              <a:t>Austr</a:t>
            </a:r>
            <a:r>
              <a:rPr lang="cs-CZ" dirty="0" smtClean="0"/>
              <a:t>á</a:t>
            </a:r>
            <a:r>
              <a:rPr lang="en-US" dirty="0" err="1" smtClean="0"/>
              <a:t>lia</a:t>
            </a:r>
            <a:r>
              <a:rPr lang="en-US" dirty="0" smtClean="0"/>
              <a:t>: region</a:t>
            </a:r>
            <a:r>
              <a:rPr lang="cs-CZ" dirty="0" err="1" smtClean="0"/>
              <a:t>álny</a:t>
            </a:r>
            <a:r>
              <a:rPr lang="cs-CZ" dirty="0" smtClean="0"/>
              <a:t> partner</a:t>
            </a:r>
            <a:r>
              <a:rPr lang="en-US" dirty="0" smtClean="0"/>
              <a:t> US</a:t>
            </a:r>
            <a:r>
              <a:rPr lang="cs-CZ" dirty="0" smtClean="0"/>
              <a:t>A</a:t>
            </a:r>
            <a:endParaRPr lang="en-US" dirty="0" smtClean="0"/>
          </a:p>
          <a:p>
            <a:pPr lvl="1"/>
            <a:r>
              <a:rPr lang="en-US" dirty="0" smtClean="0"/>
              <a:t>Po</a:t>
            </a:r>
            <a:r>
              <a:rPr lang="cs-CZ" dirty="0" err="1" smtClean="0"/>
              <a:t>zitíva</a:t>
            </a:r>
            <a:r>
              <a:rPr lang="en-US" dirty="0" smtClean="0"/>
              <a:t>: e</a:t>
            </a:r>
            <a:r>
              <a:rPr lang="cs-CZ" dirty="0" err="1" smtClean="0"/>
              <a:t>konomika</a:t>
            </a:r>
            <a:endParaRPr lang="en-US" dirty="0" smtClean="0"/>
          </a:p>
          <a:p>
            <a:pPr lvl="1"/>
            <a:r>
              <a:rPr lang="en-US" dirty="0" err="1" smtClean="0"/>
              <a:t>Negat</a:t>
            </a:r>
            <a:r>
              <a:rPr lang="cs-CZ" dirty="0" err="1" smtClean="0"/>
              <a:t>íva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cs-CZ" dirty="0" smtClean="0"/>
              <a:t>strategické a </a:t>
            </a:r>
            <a:r>
              <a:rPr lang="cs-CZ" dirty="0" err="1" smtClean="0"/>
              <a:t>bezpečnostné</a:t>
            </a:r>
            <a:r>
              <a:rPr lang="cs-CZ" dirty="0" smtClean="0"/>
              <a:t> obavy</a:t>
            </a:r>
            <a:endParaRPr lang="en-US" dirty="0" smtClean="0"/>
          </a:p>
          <a:p>
            <a:r>
              <a:rPr lang="en-US" dirty="0" smtClean="0"/>
              <a:t>NZ: </a:t>
            </a:r>
            <a:r>
              <a:rPr lang="cs-CZ" dirty="0" err="1" smtClean="0"/>
              <a:t>Viac</a:t>
            </a:r>
            <a:r>
              <a:rPr lang="cs-CZ" dirty="0" smtClean="0"/>
              <a:t> rezervovaný postoj k </a:t>
            </a:r>
            <a:r>
              <a:rPr lang="cs-CZ" dirty="0" err="1" smtClean="0"/>
              <a:t>Číne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Oce</a:t>
            </a:r>
            <a:r>
              <a:rPr lang="cs-CZ" dirty="0" smtClean="0"/>
              <a:t>á</a:t>
            </a:r>
            <a:r>
              <a:rPr lang="en-US" dirty="0" err="1" smtClean="0"/>
              <a:t>nia</a:t>
            </a:r>
            <a:r>
              <a:rPr lang="en-US" dirty="0" smtClean="0"/>
              <a:t>: </a:t>
            </a:r>
            <a:r>
              <a:rPr lang="cs-CZ" dirty="0" smtClean="0"/>
              <a:t>Diplomatické </a:t>
            </a:r>
            <a:r>
              <a:rPr lang="cs-CZ" dirty="0" err="1" smtClean="0"/>
              <a:t>súperenie</a:t>
            </a:r>
            <a:r>
              <a:rPr lang="cs-CZ" dirty="0" smtClean="0"/>
              <a:t> Číny a </a:t>
            </a:r>
            <a:r>
              <a:rPr lang="cs-CZ" dirty="0" err="1" smtClean="0"/>
              <a:t>Taiwanu</a:t>
            </a:r>
            <a:r>
              <a:rPr lang="cs-CZ" dirty="0" smtClean="0"/>
              <a:t> o diplomatické </a:t>
            </a:r>
            <a:r>
              <a:rPr lang="cs-CZ" dirty="0" err="1" smtClean="0"/>
              <a:t>uznanie</a:t>
            </a:r>
            <a:r>
              <a:rPr lang="cs-CZ" dirty="0" smtClean="0"/>
              <a:t> – </a:t>
            </a:r>
            <a:r>
              <a:rPr lang="cs-CZ" dirty="0" err="1" smtClean="0"/>
              <a:t>negatívne</a:t>
            </a:r>
            <a:r>
              <a:rPr lang="cs-CZ" dirty="0" smtClean="0"/>
              <a:t> vnímané </a:t>
            </a:r>
            <a:r>
              <a:rPr lang="cs-CZ" dirty="0" err="1" smtClean="0"/>
              <a:t>Austráliou</a:t>
            </a:r>
            <a:r>
              <a:rPr lang="cs-CZ" dirty="0" smtClean="0"/>
              <a:t> a NZ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511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Absencia</a:t>
            </a:r>
            <a:r>
              <a:rPr lang="cs-CZ" dirty="0" smtClean="0"/>
              <a:t> geopolitických </a:t>
            </a:r>
            <a:r>
              <a:rPr lang="cs-CZ" dirty="0" err="1" smtClean="0"/>
              <a:t>alebo</a:t>
            </a:r>
            <a:r>
              <a:rPr lang="cs-CZ" dirty="0" smtClean="0"/>
              <a:t> strategických </a:t>
            </a:r>
            <a:r>
              <a:rPr lang="cs-CZ" dirty="0" err="1" smtClean="0"/>
              <a:t>rozporov</a:t>
            </a:r>
            <a:endParaRPr lang="en-US" dirty="0" smtClean="0"/>
          </a:p>
          <a:p>
            <a:r>
              <a:rPr lang="cs-CZ" dirty="0" smtClean="0"/>
              <a:t>Strategické </a:t>
            </a:r>
            <a:r>
              <a:rPr lang="cs-CZ" dirty="0" err="1" smtClean="0"/>
              <a:t>partnerstvo</a:t>
            </a:r>
            <a:r>
              <a:rPr lang="cs-CZ" dirty="0" smtClean="0"/>
              <a:t> </a:t>
            </a:r>
            <a:r>
              <a:rPr lang="en-US" dirty="0" smtClean="0"/>
              <a:t>(2003)</a:t>
            </a:r>
          </a:p>
          <a:p>
            <a:r>
              <a:rPr lang="cs-CZ" dirty="0" err="1" smtClean="0"/>
              <a:t>Veľké</a:t>
            </a:r>
            <a:r>
              <a:rPr lang="cs-CZ" dirty="0" smtClean="0"/>
              <a:t> </a:t>
            </a:r>
            <a:r>
              <a:rPr lang="cs-CZ" dirty="0" err="1" smtClean="0"/>
              <a:t>nádeje</a:t>
            </a:r>
            <a:r>
              <a:rPr lang="cs-CZ" dirty="0" smtClean="0"/>
              <a:t> v. </a:t>
            </a:r>
            <a:r>
              <a:rPr lang="cs-CZ" dirty="0" err="1" smtClean="0"/>
              <a:t>sklamanie</a:t>
            </a:r>
            <a:r>
              <a:rPr lang="cs-CZ" dirty="0" smtClean="0"/>
              <a:t> – ekonomické základy </a:t>
            </a:r>
            <a:r>
              <a:rPr lang="cs-CZ" dirty="0" err="1" smtClean="0"/>
              <a:t>partnerstva</a:t>
            </a:r>
            <a:endParaRPr lang="cs-CZ" dirty="0" smtClean="0"/>
          </a:p>
          <a:p>
            <a:r>
              <a:rPr lang="cs-CZ" dirty="0" smtClean="0"/>
              <a:t>Čí</a:t>
            </a:r>
            <a:r>
              <a:rPr lang="en-US" dirty="0" err="1" smtClean="0"/>
              <a:t>na</a:t>
            </a:r>
            <a:endParaRPr lang="en-US" dirty="0" smtClean="0"/>
          </a:p>
          <a:p>
            <a:pPr lvl="1"/>
            <a:r>
              <a:rPr lang="en-US" dirty="0" smtClean="0"/>
              <a:t>Techno</a:t>
            </a:r>
            <a:r>
              <a:rPr lang="cs-CZ" dirty="0" err="1" smtClean="0"/>
              <a:t>lógia</a:t>
            </a:r>
            <a:endParaRPr lang="en-US" dirty="0" smtClean="0"/>
          </a:p>
          <a:p>
            <a:pPr lvl="1"/>
            <a:r>
              <a:rPr lang="cs-CZ" dirty="0" smtClean="0"/>
              <a:t>Značky</a:t>
            </a:r>
          </a:p>
          <a:p>
            <a:pPr lvl="1"/>
            <a:r>
              <a:rPr lang="cs-CZ" dirty="0" err="1" smtClean="0"/>
              <a:t>investície</a:t>
            </a:r>
            <a:endParaRPr lang="en-US" dirty="0" smtClean="0"/>
          </a:p>
          <a:p>
            <a:pPr lvl="1"/>
            <a:r>
              <a:rPr lang="en-US" dirty="0" err="1" smtClean="0"/>
              <a:t>Normat</a:t>
            </a:r>
            <a:r>
              <a:rPr lang="cs-CZ" dirty="0" err="1" smtClean="0"/>
              <a:t>ívna</a:t>
            </a:r>
            <a:r>
              <a:rPr lang="cs-CZ" dirty="0" smtClean="0"/>
              <a:t> moc EÚ: </a:t>
            </a:r>
            <a:r>
              <a:rPr lang="cs-CZ" dirty="0" err="1" smtClean="0"/>
              <a:t>legitimizácia</a:t>
            </a:r>
            <a:r>
              <a:rPr lang="cs-CZ" dirty="0" smtClean="0"/>
              <a:t> Číny</a:t>
            </a:r>
            <a:endParaRPr lang="en-US" dirty="0" smtClean="0"/>
          </a:p>
          <a:p>
            <a:r>
              <a:rPr lang="en-US" dirty="0" smtClean="0"/>
              <a:t>E</a:t>
            </a:r>
            <a:r>
              <a:rPr lang="cs-CZ" dirty="0" smtClean="0"/>
              <a:t>Ú</a:t>
            </a:r>
            <a:endParaRPr lang="en-US" dirty="0" smtClean="0"/>
          </a:p>
          <a:p>
            <a:pPr lvl="1"/>
            <a:r>
              <a:rPr lang="cs-CZ" dirty="0" smtClean="0"/>
              <a:t>Obchod</a:t>
            </a:r>
          </a:p>
          <a:p>
            <a:pPr lvl="1"/>
            <a:r>
              <a:rPr lang="cs-CZ" dirty="0" err="1" smtClean="0"/>
              <a:t>Finančná</a:t>
            </a:r>
            <a:r>
              <a:rPr lang="cs-CZ" dirty="0" smtClean="0"/>
              <a:t> </a:t>
            </a:r>
            <a:r>
              <a:rPr lang="cs-CZ" dirty="0" err="1" smtClean="0"/>
              <a:t>asistencia</a:t>
            </a:r>
            <a:r>
              <a:rPr lang="cs-CZ" dirty="0" smtClean="0"/>
              <a:t> a </a:t>
            </a:r>
            <a:r>
              <a:rPr lang="cs-CZ" dirty="0" err="1" smtClean="0"/>
              <a:t>investície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cs-CZ" dirty="0" smtClean="0"/>
              <a:t>změna režimu</a:t>
            </a:r>
            <a:r>
              <a:rPr lang="en-US" dirty="0" smtClean="0"/>
              <a:t>?)</a:t>
            </a:r>
          </a:p>
          <a:p>
            <a:r>
              <a:rPr lang="cs-CZ" dirty="0" err="1" smtClean="0"/>
              <a:t>Jednania</a:t>
            </a:r>
            <a:r>
              <a:rPr lang="cs-CZ" dirty="0" smtClean="0"/>
              <a:t> o </a:t>
            </a:r>
            <a:r>
              <a:rPr lang="cs-CZ" dirty="0" err="1" smtClean="0"/>
              <a:t>bilaterálnej</a:t>
            </a:r>
            <a:r>
              <a:rPr lang="cs-CZ" dirty="0" smtClean="0"/>
              <a:t> </a:t>
            </a:r>
            <a:r>
              <a:rPr lang="cs-CZ" dirty="0" err="1" smtClean="0"/>
              <a:t>investičnej</a:t>
            </a:r>
            <a:r>
              <a:rPr lang="cs-CZ" dirty="0" smtClean="0"/>
              <a:t> </a:t>
            </a:r>
            <a:r>
              <a:rPr lang="cs-CZ" dirty="0" err="1" smtClean="0"/>
              <a:t>zmluve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067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Stredná</a:t>
            </a:r>
            <a:r>
              <a:rPr lang="cs-CZ" dirty="0" smtClean="0"/>
              <a:t> a </a:t>
            </a:r>
            <a:r>
              <a:rPr lang="cs-CZ" dirty="0" err="1" smtClean="0"/>
              <a:t>východná</a:t>
            </a:r>
            <a:r>
              <a:rPr lang="cs-CZ" dirty="0" smtClean="0"/>
              <a:t> </a:t>
            </a:r>
            <a:r>
              <a:rPr lang="cs-CZ" dirty="0" err="1" smtClean="0"/>
              <a:t>Európa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Zabudnutý</a:t>
            </a:r>
            <a:r>
              <a:rPr lang="cs-CZ" dirty="0" smtClean="0"/>
              <a:t>“ región z </a:t>
            </a:r>
            <a:r>
              <a:rPr lang="cs-CZ" dirty="0" err="1" smtClean="0"/>
              <a:t>pohľadu</a:t>
            </a:r>
            <a:r>
              <a:rPr lang="cs-CZ" dirty="0" smtClean="0"/>
              <a:t> </a:t>
            </a:r>
            <a:r>
              <a:rPr lang="cs-CZ" dirty="0" err="1" smtClean="0"/>
              <a:t>vzťahov</a:t>
            </a:r>
            <a:r>
              <a:rPr lang="cs-CZ" dirty="0" smtClean="0"/>
              <a:t> s Čínou (</a:t>
            </a:r>
            <a:r>
              <a:rPr lang="cs-CZ" dirty="0" err="1" smtClean="0"/>
              <a:t>geografia</a:t>
            </a:r>
            <a:r>
              <a:rPr lang="cs-CZ" dirty="0" smtClean="0"/>
              <a:t>, </a:t>
            </a:r>
            <a:r>
              <a:rPr lang="cs-CZ" dirty="0" err="1" smtClean="0"/>
              <a:t>história</a:t>
            </a:r>
            <a:r>
              <a:rPr lang="cs-CZ" dirty="0" smtClean="0"/>
              <a:t>, politika</a:t>
            </a:r>
            <a:r>
              <a:rPr lang="en-US" dirty="0" smtClean="0"/>
              <a:t>)</a:t>
            </a:r>
          </a:p>
          <a:p>
            <a:r>
              <a:rPr lang="cs-CZ" dirty="0" smtClean="0"/>
              <a:t>Studená vojna – rozvoj </a:t>
            </a:r>
            <a:r>
              <a:rPr lang="cs-CZ" dirty="0" err="1" smtClean="0"/>
              <a:t>vzťahov</a:t>
            </a:r>
            <a:endParaRPr lang="en-US" dirty="0" smtClean="0"/>
          </a:p>
          <a:p>
            <a:pPr lvl="1"/>
            <a:r>
              <a:rPr lang="cs-CZ" dirty="0" err="1" smtClean="0"/>
              <a:t>Rýchly</a:t>
            </a:r>
            <a:r>
              <a:rPr lang="cs-CZ" dirty="0" smtClean="0"/>
              <a:t> </a:t>
            </a:r>
            <a:r>
              <a:rPr lang="cs-CZ" dirty="0" err="1" smtClean="0"/>
              <a:t>koniec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cs-CZ" dirty="0" smtClean="0"/>
              <a:t>ČSR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Partners</a:t>
            </a:r>
            <a:r>
              <a:rPr lang="cs-CZ" dirty="0" err="1" smtClean="0"/>
              <a:t>tvo</a:t>
            </a:r>
            <a:r>
              <a:rPr lang="en-US" dirty="0" smtClean="0"/>
              <a:t> (R</a:t>
            </a:r>
            <a:r>
              <a:rPr lang="cs-CZ" dirty="0" err="1" smtClean="0"/>
              <a:t>umunsko</a:t>
            </a:r>
            <a:r>
              <a:rPr lang="en-US" dirty="0" smtClean="0"/>
              <a:t>)</a:t>
            </a:r>
          </a:p>
          <a:p>
            <a:r>
              <a:rPr lang="en-US" dirty="0" smtClean="0"/>
              <a:t>16+1 platform</a:t>
            </a:r>
            <a:r>
              <a:rPr lang="cs-CZ" dirty="0" smtClean="0"/>
              <a:t>a</a:t>
            </a:r>
            <a:endParaRPr lang="en-US" dirty="0" smtClean="0"/>
          </a:p>
          <a:p>
            <a:pPr lvl="1"/>
            <a:r>
              <a:rPr lang="en-US" dirty="0" err="1" smtClean="0"/>
              <a:t>Budape</a:t>
            </a:r>
            <a:r>
              <a:rPr lang="cs-CZ" dirty="0" err="1" smtClean="0"/>
              <a:t>šť</a:t>
            </a:r>
            <a:r>
              <a:rPr lang="en-US" dirty="0" smtClean="0"/>
              <a:t> 2011</a:t>
            </a:r>
          </a:p>
          <a:p>
            <a:pPr lvl="1"/>
            <a:r>
              <a:rPr lang="cs-CZ" dirty="0" smtClean="0"/>
              <a:t>Varšava</a:t>
            </a:r>
            <a:r>
              <a:rPr lang="en-US" dirty="0" smtClean="0"/>
              <a:t> 2012</a:t>
            </a:r>
          </a:p>
          <a:p>
            <a:pPr lvl="1"/>
            <a:r>
              <a:rPr lang="en-US" dirty="0" smtClean="0"/>
              <a:t>Bu</a:t>
            </a:r>
            <a:r>
              <a:rPr lang="cs-CZ" dirty="0" err="1" smtClean="0"/>
              <a:t>kurešť</a:t>
            </a:r>
            <a:r>
              <a:rPr lang="en-US" dirty="0" smtClean="0"/>
              <a:t> 2013</a:t>
            </a:r>
          </a:p>
          <a:p>
            <a:r>
              <a:rPr lang="cs-CZ" dirty="0" smtClean="0"/>
              <a:t>Čína</a:t>
            </a:r>
            <a:r>
              <a:rPr lang="en-US" dirty="0" smtClean="0"/>
              <a:t>: “</a:t>
            </a:r>
            <a:r>
              <a:rPr lang="cs-CZ" dirty="0" smtClean="0"/>
              <a:t>politické </a:t>
            </a:r>
            <a:r>
              <a:rPr lang="cs-CZ" dirty="0" err="1" smtClean="0"/>
              <a:t>ciele</a:t>
            </a:r>
            <a:r>
              <a:rPr lang="cs-CZ" dirty="0" smtClean="0"/>
              <a:t> </a:t>
            </a:r>
            <a:r>
              <a:rPr lang="cs-CZ" dirty="0" err="1" smtClean="0"/>
              <a:t>pomocou</a:t>
            </a:r>
            <a:r>
              <a:rPr lang="cs-CZ" dirty="0" smtClean="0"/>
              <a:t> ekonomických </a:t>
            </a:r>
            <a:r>
              <a:rPr lang="cs-CZ" dirty="0" err="1" smtClean="0"/>
              <a:t>nástrojov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CEE: “</a:t>
            </a:r>
            <a:r>
              <a:rPr lang="cs-CZ" dirty="0" err="1" smtClean="0"/>
              <a:t>dobiehanie</a:t>
            </a:r>
            <a:r>
              <a:rPr lang="cs-CZ" dirty="0" smtClean="0"/>
              <a:t> Západu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E</a:t>
            </a:r>
            <a:r>
              <a:rPr lang="cs-CZ" dirty="0" smtClean="0"/>
              <a:t>Ú: pochybnosti o </a:t>
            </a:r>
            <a:r>
              <a:rPr lang="cs-CZ" dirty="0" err="1" smtClean="0"/>
              <a:t>ohrození</a:t>
            </a:r>
            <a:r>
              <a:rPr lang="cs-CZ" dirty="0" smtClean="0"/>
              <a:t> jednoty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7142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Afrika</a:t>
            </a:r>
            <a:r>
              <a:rPr lang="en-US" dirty="0" smtClean="0"/>
              <a:t>, </a:t>
            </a:r>
            <a:r>
              <a:rPr lang="cs-CZ" dirty="0" smtClean="0"/>
              <a:t>Blízky východ</a:t>
            </a:r>
            <a:r>
              <a:rPr lang="en-US" dirty="0" smtClean="0"/>
              <a:t>, </a:t>
            </a:r>
            <a:r>
              <a:rPr lang="cs-CZ" dirty="0" smtClean="0"/>
              <a:t>latinská Amerika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Dedičstvo</a:t>
            </a:r>
            <a:r>
              <a:rPr lang="cs-CZ" dirty="0" smtClean="0"/>
              <a:t> „</a:t>
            </a:r>
            <a:r>
              <a:rPr lang="cs-CZ" dirty="0" err="1" smtClean="0"/>
              <a:t>revolučnej</a:t>
            </a:r>
            <a:r>
              <a:rPr lang="cs-CZ" dirty="0" smtClean="0"/>
              <a:t>“ ZP</a:t>
            </a:r>
            <a:r>
              <a:rPr lang="en-US" dirty="0" smtClean="0"/>
              <a:t> (</a:t>
            </a:r>
            <a:r>
              <a:rPr lang="en-US" dirty="0" err="1" smtClean="0"/>
              <a:t>Afri</a:t>
            </a:r>
            <a:r>
              <a:rPr lang="cs-CZ" dirty="0" smtClean="0"/>
              <a:t>k</a:t>
            </a:r>
            <a:r>
              <a:rPr lang="en-US" dirty="0" smtClean="0"/>
              <a:t>a, </a:t>
            </a:r>
            <a:r>
              <a:rPr lang="cs-CZ" dirty="0" smtClean="0"/>
              <a:t>Blízky východ</a:t>
            </a:r>
            <a:r>
              <a:rPr lang="en-US" dirty="0" smtClean="0"/>
              <a:t>)</a:t>
            </a:r>
          </a:p>
          <a:p>
            <a:r>
              <a:rPr lang="cs-CZ" dirty="0" smtClean="0"/>
              <a:t>Čína</a:t>
            </a:r>
            <a:r>
              <a:rPr lang="en-US" dirty="0" smtClean="0"/>
              <a:t>:</a:t>
            </a:r>
          </a:p>
          <a:p>
            <a:pPr lvl="1"/>
            <a:r>
              <a:rPr lang="cs-CZ" dirty="0" err="1" smtClean="0"/>
              <a:t>Získavanie</a:t>
            </a:r>
            <a:r>
              <a:rPr lang="cs-CZ" dirty="0" smtClean="0"/>
              <a:t> </a:t>
            </a:r>
            <a:r>
              <a:rPr lang="cs-CZ" dirty="0" err="1" smtClean="0"/>
              <a:t>nerastných</a:t>
            </a:r>
            <a:r>
              <a:rPr lang="cs-CZ" dirty="0" smtClean="0"/>
              <a:t> </a:t>
            </a:r>
            <a:r>
              <a:rPr lang="cs-CZ" dirty="0" err="1" smtClean="0"/>
              <a:t>zdrojov</a:t>
            </a:r>
            <a:r>
              <a:rPr lang="en-US" dirty="0" smtClean="0"/>
              <a:t> – “going out” </a:t>
            </a:r>
            <a:r>
              <a:rPr lang="en-US" dirty="0" err="1" smtClean="0"/>
              <a:t>strat</a:t>
            </a:r>
            <a:r>
              <a:rPr lang="cs-CZ" dirty="0" err="1" smtClean="0"/>
              <a:t>égia</a:t>
            </a:r>
            <a:r>
              <a:rPr lang="en-US" dirty="0" smtClean="0"/>
              <a:t> (200</a:t>
            </a:r>
            <a:r>
              <a:rPr lang="cs-CZ" dirty="0" smtClean="0"/>
              <a:t>0s</a:t>
            </a:r>
            <a:r>
              <a:rPr lang="en-US" dirty="0" smtClean="0"/>
              <a:t>)</a:t>
            </a:r>
          </a:p>
          <a:p>
            <a:pPr lvl="1"/>
            <a:r>
              <a:rPr lang="cs-CZ" dirty="0" smtClean="0"/>
              <a:t>Boj proti </a:t>
            </a:r>
            <a:r>
              <a:rPr lang="cs-CZ" dirty="0" err="1" smtClean="0"/>
              <a:t>hegemónii</a:t>
            </a:r>
            <a:r>
              <a:rPr lang="cs-CZ" dirty="0" smtClean="0"/>
              <a:t> USA</a:t>
            </a:r>
            <a:r>
              <a:rPr lang="en-US" dirty="0" smtClean="0"/>
              <a:t> – </a:t>
            </a:r>
            <a:r>
              <a:rPr lang="cs-CZ" dirty="0" err="1" smtClean="0"/>
              <a:t>sekundárny</a:t>
            </a:r>
            <a:r>
              <a:rPr lang="cs-CZ" dirty="0" smtClean="0"/>
              <a:t> vplyv</a:t>
            </a:r>
          </a:p>
          <a:p>
            <a:pPr lvl="1"/>
            <a:r>
              <a:rPr lang="cs-CZ" dirty="0" smtClean="0"/>
              <a:t>Pragmatické </a:t>
            </a:r>
            <a:r>
              <a:rPr lang="cs-CZ" dirty="0" err="1" smtClean="0"/>
              <a:t>správanie</a:t>
            </a:r>
            <a:endParaRPr lang="en-US" dirty="0" smtClean="0"/>
          </a:p>
          <a:p>
            <a:pPr lvl="1"/>
            <a:r>
              <a:rPr lang="cs-CZ" dirty="0" err="1" smtClean="0"/>
              <a:t>Morálna</a:t>
            </a:r>
            <a:r>
              <a:rPr lang="cs-CZ" dirty="0" smtClean="0"/>
              <a:t> a symbolická </a:t>
            </a:r>
            <a:r>
              <a:rPr lang="cs-CZ" dirty="0" err="1" smtClean="0"/>
              <a:t>dôležitosť</a:t>
            </a:r>
            <a:r>
              <a:rPr lang="cs-CZ" dirty="0" smtClean="0"/>
              <a:t>, diplomatický </a:t>
            </a:r>
            <a:r>
              <a:rPr lang="cs-CZ" dirty="0" err="1" smtClean="0"/>
              <a:t>súboj</a:t>
            </a:r>
            <a:r>
              <a:rPr lang="cs-CZ" dirty="0" smtClean="0"/>
              <a:t> s </a:t>
            </a:r>
            <a:r>
              <a:rPr lang="cs-CZ" dirty="0" err="1" smtClean="0"/>
              <a:t>Taiwanom</a:t>
            </a:r>
            <a:endParaRPr lang="en-US" dirty="0" smtClean="0"/>
          </a:p>
          <a:p>
            <a:r>
              <a:rPr lang="en-US" dirty="0" err="1" smtClean="0"/>
              <a:t>Afri</a:t>
            </a:r>
            <a:r>
              <a:rPr lang="cs-CZ" dirty="0" smtClean="0"/>
              <a:t>k</a:t>
            </a:r>
            <a:r>
              <a:rPr lang="en-US" dirty="0" smtClean="0"/>
              <a:t>a: </a:t>
            </a:r>
            <a:r>
              <a:rPr lang="en-US" dirty="0" err="1" smtClean="0"/>
              <a:t>Sud</a:t>
            </a:r>
            <a:r>
              <a:rPr lang="cs-CZ" dirty="0" smtClean="0"/>
              <a:t>á</a:t>
            </a:r>
            <a:r>
              <a:rPr lang="en-US" dirty="0" smtClean="0"/>
              <a:t>n, Angola, </a:t>
            </a:r>
            <a:r>
              <a:rPr lang="cs-CZ" dirty="0" smtClean="0"/>
              <a:t>K</a:t>
            </a:r>
            <a:r>
              <a:rPr lang="en-US" dirty="0" err="1" smtClean="0"/>
              <a:t>ongo</a:t>
            </a:r>
            <a:r>
              <a:rPr lang="en-US" dirty="0" smtClean="0"/>
              <a:t>, </a:t>
            </a:r>
            <a:r>
              <a:rPr lang="en-US" dirty="0" err="1" smtClean="0"/>
              <a:t>Nig</a:t>
            </a:r>
            <a:r>
              <a:rPr lang="cs-CZ" dirty="0" smtClean="0"/>
              <a:t>é</a:t>
            </a:r>
            <a:r>
              <a:rPr lang="en-US" dirty="0" err="1" smtClean="0"/>
              <a:t>ria</a:t>
            </a:r>
            <a:r>
              <a:rPr lang="en-US" dirty="0" smtClean="0"/>
              <a:t>, </a:t>
            </a:r>
            <a:r>
              <a:rPr lang="cs-CZ" dirty="0" err="1" smtClean="0"/>
              <a:t>Južná</a:t>
            </a:r>
            <a:r>
              <a:rPr lang="cs-CZ" dirty="0" smtClean="0"/>
              <a:t> Afrika</a:t>
            </a:r>
            <a:endParaRPr lang="en-US" dirty="0" smtClean="0"/>
          </a:p>
          <a:p>
            <a:r>
              <a:rPr lang="cs-CZ" dirty="0" smtClean="0"/>
              <a:t>Blízky východ</a:t>
            </a:r>
            <a:r>
              <a:rPr lang="en-US" dirty="0" smtClean="0"/>
              <a:t>: </a:t>
            </a:r>
            <a:r>
              <a:rPr lang="en-US" dirty="0" err="1" smtClean="0"/>
              <a:t>Ir</a:t>
            </a:r>
            <a:r>
              <a:rPr lang="cs-CZ" dirty="0" smtClean="0"/>
              <a:t>á</a:t>
            </a:r>
            <a:r>
              <a:rPr lang="en-US" dirty="0" smtClean="0"/>
              <a:t>n, </a:t>
            </a:r>
            <a:r>
              <a:rPr lang="cs-CZ" dirty="0" smtClean="0"/>
              <a:t>Saudská </a:t>
            </a:r>
            <a:r>
              <a:rPr lang="cs-CZ" dirty="0" err="1" smtClean="0"/>
              <a:t>Arábia</a:t>
            </a:r>
            <a:endParaRPr lang="en-US" dirty="0" smtClean="0"/>
          </a:p>
          <a:p>
            <a:pPr lvl="1"/>
            <a:r>
              <a:rPr lang="cs-CZ" dirty="0" smtClean="0"/>
              <a:t>ropa</a:t>
            </a:r>
            <a:endParaRPr lang="en-US" dirty="0"/>
          </a:p>
          <a:p>
            <a:pPr lvl="1"/>
            <a:r>
              <a:rPr lang="en-US" dirty="0" smtClean="0"/>
              <a:t>Xinjiang</a:t>
            </a:r>
            <a:endParaRPr lang="en-US" dirty="0"/>
          </a:p>
          <a:p>
            <a:pPr lvl="1"/>
            <a:r>
              <a:rPr lang="cs-CZ" dirty="0" smtClean="0"/>
              <a:t>Vplyv </a:t>
            </a:r>
            <a:r>
              <a:rPr lang="cs-CZ" dirty="0" err="1" smtClean="0"/>
              <a:t>arabskej</a:t>
            </a:r>
            <a:r>
              <a:rPr lang="cs-CZ" dirty="0" smtClean="0"/>
              <a:t> </a:t>
            </a:r>
            <a:r>
              <a:rPr lang="cs-CZ" dirty="0" err="1" smtClean="0"/>
              <a:t>jari</a:t>
            </a:r>
            <a:endParaRPr lang="en-US" dirty="0" smtClean="0"/>
          </a:p>
          <a:p>
            <a:r>
              <a:rPr lang="en-US" dirty="0" smtClean="0"/>
              <a:t>Latin</a:t>
            </a:r>
            <a:r>
              <a:rPr lang="cs-CZ" dirty="0" err="1" smtClean="0"/>
              <a:t>ská</a:t>
            </a:r>
            <a:r>
              <a:rPr lang="cs-CZ" dirty="0" smtClean="0"/>
              <a:t> Amerika</a:t>
            </a:r>
            <a:r>
              <a:rPr lang="en-US" dirty="0" smtClean="0"/>
              <a:t>: </a:t>
            </a:r>
            <a:r>
              <a:rPr lang="cs-CZ" dirty="0" err="1" smtClean="0"/>
              <a:t>neskorý</a:t>
            </a:r>
            <a:r>
              <a:rPr lang="cs-CZ" dirty="0" smtClean="0"/>
              <a:t> rozvoj </a:t>
            </a:r>
            <a:r>
              <a:rPr lang="cs-CZ" dirty="0" err="1" smtClean="0"/>
              <a:t>vzťahov</a:t>
            </a:r>
            <a:r>
              <a:rPr lang="en-US" dirty="0" smtClean="0"/>
              <a:t>, </a:t>
            </a:r>
            <a:r>
              <a:rPr lang="cs-CZ" dirty="0" err="1" smtClean="0"/>
              <a:t>rýchlo</a:t>
            </a:r>
            <a:r>
              <a:rPr lang="cs-CZ" dirty="0" smtClean="0"/>
              <a:t> </a:t>
            </a:r>
            <a:r>
              <a:rPr lang="cs-CZ" dirty="0" err="1" smtClean="0"/>
              <a:t>rastúca</a:t>
            </a:r>
            <a:r>
              <a:rPr lang="cs-CZ" dirty="0" smtClean="0"/>
              <a:t> ekonomická </a:t>
            </a:r>
            <a:r>
              <a:rPr lang="cs-CZ" dirty="0" err="1" smtClean="0"/>
              <a:t>výmena</a:t>
            </a:r>
            <a:r>
              <a:rPr lang="cs-CZ" dirty="0" smtClean="0"/>
              <a:t> a politické </a:t>
            </a:r>
            <a:r>
              <a:rPr lang="cs-CZ" dirty="0" err="1" smtClean="0"/>
              <a:t>konktaty</a:t>
            </a:r>
            <a:endParaRPr lang="en-US" dirty="0" smtClean="0"/>
          </a:p>
          <a:p>
            <a:r>
              <a:rPr lang="en-US" dirty="0" smtClean="0"/>
              <a:t>Beijing </a:t>
            </a:r>
            <a:r>
              <a:rPr lang="en-US" dirty="0"/>
              <a:t>consensus v. Washington consensus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06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Charakterizujte </a:t>
            </a:r>
            <a:r>
              <a:rPr lang="cs-CZ" dirty="0" err="1" smtClean="0"/>
              <a:t>smer</a:t>
            </a:r>
            <a:r>
              <a:rPr lang="cs-CZ" dirty="0" smtClean="0"/>
              <a:t> ZP Číny v jednotlivých </a:t>
            </a:r>
            <a:r>
              <a:rPr lang="cs-CZ" dirty="0" err="1" smtClean="0"/>
              <a:t>dekádach</a:t>
            </a:r>
            <a:r>
              <a:rPr lang="cs-CZ" dirty="0" smtClean="0"/>
              <a:t> od 1949</a:t>
            </a:r>
          </a:p>
          <a:p>
            <a:r>
              <a:rPr lang="cs-CZ" dirty="0" err="1" smtClean="0"/>
              <a:t>Aké</a:t>
            </a:r>
            <a:r>
              <a:rPr lang="cs-CZ" dirty="0" smtClean="0"/>
              <a:t> </a:t>
            </a:r>
            <a:r>
              <a:rPr lang="cs-CZ" dirty="0" err="1" smtClean="0"/>
              <a:t>boli</a:t>
            </a:r>
            <a:r>
              <a:rPr lang="cs-CZ" dirty="0" smtClean="0"/>
              <a:t> okolnosti </a:t>
            </a:r>
            <a:r>
              <a:rPr lang="cs-CZ" dirty="0" err="1" smtClean="0"/>
              <a:t>naviazania</a:t>
            </a:r>
            <a:r>
              <a:rPr lang="cs-CZ" dirty="0" smtClean="0"/>
              <a:t> diplomatických </a:t>
            </a:r>
            <a:r>
              <a:rPr lang="cs-CZ" dirty="0" err="1" smtClean="0"/>
              <a:t>vzťahov</a:t>
            </a:r>
            <a:r>
              <a:rPr lang="cs-CZ" dirty="0" smtClean="0"/>
              <a:t> Číny a USA?</a:t>
            </a:r>
          </a:p>
          <a:p>
            <a:r>
              <a:rPr lang="cs-CZ" dirty="0" err="1" smtClean="0"/>
              <a:t>Menujte</a:t>
            </a:r>
            <a:r>
              <a:rPr lang="cs-CZ" dirty="0" smtClean="0"/>
              <a:t> </a:t>
            </a:r>
            <a:r>
              <a:rPr lang="cs-CZ" dirty="0" err="1" smtClean="0"/>
              <a:t>niekoľko</a:t>
            </a:r>
            <a:r>
              <a:rPr lang="cs-CZ" dirty="0" smtClean="0"/>
              <a:t> vojenských </a:t>
            </a:r>
            <a:r>
              <a:rPr lang="cs-CZ" dirty="0" err="1" smtClean="0"/>
              <a:t>konfliktov</a:t>
            </a:r>
            <a:r>
              <a:rPr lang="cs-CZ" dirty="0" smtClean="0"/>
              <a:t> Číny,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dôvody</a:t>
            </a:r>
            <a:r>
              <a:rPr lang="cs-CZ" dirty="0" smtClean="0"/>
              <a:t> a </a:t>
            </a:r>
            <a:r>
              <a:rPr lang="cs-CZ" dirty="0" err="1" smtClean="0"/>
              <a:t>výsledok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086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Bilaterálni</a:t>
            </a:r>
            <a:r>
              <a:rPr lang="cs-CZ" dirty="0" smtClean="0"/>
              <a:t> </a:t>
            </a:r>
            <a:r>
              <a:rPr lang="cs-CZ" dirty="0" err="1" smtClean="0"/>
              <a:t>partneri</a:t>
            </a:r>
            <a:r>
              <a:rPr lang="cs-CZ" dirty="0" smtClean="0"/>
              <a:t> Číny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Dôležitosť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Čínu/</a:t>
            </a:r>
            <a:r>
              <a:rPr lang="cs-CZ" dirty="0" err="1" smtClean="0"/>
              <a:t>ciele</a:t>
            </a:r>
            <a:r>
              <a:rPr lang="cs-CZ" dirty="0" smtClean="0"/>
              <a:t>:</a:t>
            </a:r>
            <a:endParaRPr lang="cs-CZ" dirty="0"/>
          </a:p>
          <a:p>
            <a:pPr lvl="1"/>
            <a:r>
              <a:rPr lang="cs-CZ" dirty="0"/>
              <a:t>E</a:t>
            </a:r>
            <a:r>
              <a:rPr lang="cs-CZ" dirty="0" smtClean="0"/>
              <a:t>konomika</a:t>
            </a:r>
          </a:p>
          <a:p>
            <a:pPr lvl="1"/>
            <a:r>
              <a:rPr lang="cs-CZ" dirty="0" smtClean="0"/>
              <a:t>Geopolitika/</a:t>
            </a:r>
            <a:r>
              <a:rPr lang="cs-CZ" dirty="0" err="1" smtClean="0"/>
              <a:t>bezpečnosť</a:t>
            </a:r>
            <a:endParaRPr lang="cs-CZ" dirty="0" smtClean="0"/>
          </a:p>
          <a:p>
            <a:pPr lvl="1"/>
            <a:r>
              <a:rPr lang="cs-CZ" dirty="0" smtClean="0"/>
              <a:t>Symbolika, moralita, </a:t>
            </a:r>
            <a:r>
              <a:rPr lang="cs-CZ" dirty="0" err="1" smtClean="0"/>
              <a:t>prestíž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Prvá </a:t>
            </a:r>
            <a:r>
              <a:rPr lang="cs-CZ" dirty="0" err="1" smtClean="0"/>
              <a:t>zahraničná</a:t>
            </a:r>
            <a:r>
              <a:rPr lang="cs-CZ" dirty="0" smtClean="0"/>
              <a:t> cesta prezidenta </a:t>
            </a:r>
            <a:r>
              <a:rPr lang="cs-CZ" dirty="0" err="1" smtClean="0"/>
              <a:t>Xi</a:t>
            </a:r>
            <a:r>
              <a:rPr lang="cs-CZ" dirty="0" smtClean="0"/>
              <a:t> </a:t>
            </a:r>
            <a:r>
              <a:rPr lang="cs-CZ" dirty="0" err="1" smtClean="0"/>
              <a:t>Jinpinga</a:t>
            </a:r>
            <a:r>
              <a:rPr lang="en-US" dirty="0" smtClean="0"/>
              <a:t>:</a:t>
            </a:r>
            <a:r>
              <a:rPr lang="cs-CZ" dirty="0" smtClean="0"/>
              <a:t> 1. Rusko, 2. </a:t>
            </a:r>
            <a:r>
              <a:rPr lang="cs-CZ" dirty="0" err="1" smtClean="0"/>
              <a:t>Tanzánia</a:t>
            </a:r>
            <a:r>
              <a:rPr lang="cs-CZ" dirty="0" smtClean="0"/>
              <a:t> 3. </a:t>
            </a:r>
            <a:r>
              <a:rPr lang="cs-CZ" dirty="0" err="1" smtClean="0"/>
              <a:t>Južná</a:t>
            </a:r>
            <a:r>
              <a:rPr lang="cs-CZ" dirty="0" smtClean="0"/>
              <a:t> Afrika (BRICS), </a:t>
            </a:r>
            <a:r>
              <a:rPr lang="cs-CZ" dirty="0"/>
              <a:t>4</a:t>
            </a:r>
            <a:r>
              <a:rPr lang="cs-CZ" dirty="0" smtClean="0"/>
              <a:t>. Kongo</a:t>
            </a:r>
          </a:p>
        </p:txBody>
      </p:sp>
    </p:spTree>
    <p:extLst>
      <p:ext uri="{BB962C8B-B14F-4D97-AF65-F5344CB8AC3E}">
        <p14:creationId xmlns:p14="http://schemas.microsoft.com/office/powerpoint/2010/main" val="149683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upload.wikimedia.org/wikipedia/commons/thumb/b/b7/Flag_of_Europe.svg/23px-Flag_of_Europ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97063"/>
            <a:ext cx="2190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0371" y="-459432"/>
            <a:ext cx="9865840" cy="777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43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Podiel</a:t>
            </a:r>
            <a:r>
              <a:rPr lang="cs-CZ" dirty="0" smtClean="0"/>
              <a:t> </a:t>
            </a:r>
            <a:r>
              <a:rPr lang="cs-CZ" dirty="0" err="1" smtClean="0"/>
              <a:t>zahraničných</a:t>
            </a:r>
            <a:r>
              <a:rPr lang="cs-CZ" dirty="0" smtClean="0"/>
              <a:t> </a:t>
            </a:r>
            <a:r>
              <a:rPr lang="cs-CZ" dirty="0" err="1" smtClean="0"/>
              <a:t>investorov</a:t>
            </a:r>
            <a:r>
              <a:rPr lang="cs-CZ" dirty="0" smtClean="0"/>
              <a:t> na celkových FDI v </a:t>
            </a:r>
            <a:r>
              <a:rPr lang="cs-CZ" dirty="0" err="1" smtClean="0"/>
              <a:t>Číne</a:t>
            </a:r>
            <a:r>
              <a:rPr lang="cs-CZ" dirty="0" smtClean="0"/>
              <a:t> </a:t>
            </a:r>
            <a:r>
              <a:rPr lang="en-US" dirty="0" smtClean="0"/>
              <a:t>(2010</a:t>
            </a:r>
            <a:r>
              <a:rPr lang="cs-CZ" dirty="0" smtClean="0"/>
              <a:t>, MOFCOM</a:t>
            </a:r>
            <a:r>
              <a:rPr lang="en-US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Hong Kong 52.8 %</a:t>
            </a:r>
          </a:p>
          <a:p>
            <a:r>
              <a:rPr lang="en-US" dirty="0" smtClean="0"/>
              <a:t>British </a:t>
            </a:r>
            <a:r>
              <a:rPr lang="en-US" dirty="0"/>
              <a:t>Virgin Islands 9.1 %</a:t>
            </a:r>
          </a:p>
          <a:p>
            <a:r>
              <a:rPr lang="en-US" dirty="0" smtClean="0"/>
              <a:t>EU 4.8 %</a:t>
            </a:r>
          </a:p>
          <a:p>
            <a:r>
              <a:rPr lang="en-US" dirty="0" smtClean="0"/>
              <a:t>Singapore 4.8 %</a:t>
            </a:r>
          </a:p>
          <a:p>
            <a:r>
              <a:rPr lang="en-US" dirty="0"/>
              <a:t>Japan 3.6 %</a:t>
            </a:r>
          </a:p>
          <a:p>
            <a:r>
              <a:rPr lang="en-US" dirty="0" smtClean="0"/>
              <a:t>United </a:t>
            </a:r>
            <a:r>
              <a:rPr lang="en-US" dirty="0"/>
              <a:t>States 2.6 %</a:t>
            </a:r>
          </a:p>
          <a:p>
            <a:r>
              <a:rPr lang="en-US" dirty="0" smtClean="0"/>
              <a:t>South Korea 2.4 %</a:t>
            </a:r>
          </a:p>
          <a:p>
            <a:r>
              <a:rPr lang="en-US" dirty="0"/>
              <a:t>Taiwan 2.2 </a:t>
            </a:r>
            <a:r>
              <a:rPr lang="en-US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Čínske</a:t>
            </a:r>
            <a:r>
              <a:rPr lang="cs-CZ" dirty="0" smtClean="0"/>
              <a:t> </a:t>
            </a:r>
            <a:r>
              <a:rPr lang="cs-CZ" dirty="0" err="1" smtClean="0"/>
              <a:t>zahraničné</a:t>
            </a:r>
            <a:r>
              <a:rPr lang="cs-CZ" dirty="0" smtClean="0"/>
              <a:t> </a:t>
            </a:r>
            <a:r>
              <a:rPr lang="cs-CZ" dirty="0" err="1" smtClean="0"/>
              <a:t>investície</a:t>
            </a:r>
            <a:r>
              <a:rPr lang="en-US" dirty="0" smtClean="0"/>
              <a:t> (2010</a:t>
            </a:r>
            <a:r>
              <a:rPr lang="cs-CZ" dirty="0" smtClean="0"/>
              <a:t>, mil USD, MOFCOM</a:t>
            </a:r>
            <a:r>
              <a:rPr lang="en-US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Asia </a:t>
            </a:r>
            <a:r>
              <a:rPr lang="en-US" b="1" dirty="0"/>
              <a:t>44 </a:t>
            </a:r>
            <a:r>
              <a:rPr lang="en-US" b="1" dirty="0" smtClean="0"/>
              <a:t>890</a:t>
            </a:r>
            <a:endParaRPr lang="en-US" b="1" dirty="0"/>
          </a:p>
          <a:p>
            <a:r>
              <a:rPr lang="en-US" dirty="0" smtClean="0"/>
              <a:t>Hong Kong 38 505</a:t>
            </a:r>
            <a:endParaRPr lang="cs-CZ" dirty="0" smtClean="0"/>
          </a:p>
          <a:p>
            <a:r>
              <a:rPr lang="en-US" dirty="0" smtClean="0"/>
              <a:t>Singapore 1 118</a:t>
            </a:r>
          </a:p>
          <a:p>
            <a:r>
              <a:rPr lang="en-US" dirty="0" smtClean="0"/>
              <a:t>Myanmar 875</a:t>
            </a:r>
          </a:p>
          <a:p>
            <a:r>
              <a:rPr lang="en-US" b="1" dirty="0"/>
              <a:t>Latin America 10 </a:t>
            </a:r>
            <a:r>
              <a:rPr lang="en-US" b="1" dirty="0" smtClean="0"/>
              <a:t>538</a:t>
            </a:r>
            <a:endParaRPr lang="en-US" b="1" dirty="0"/>
          </a:p>
          <a:p>
            <a:r>
              <a:rPr lang="en-US" dirty="0" smtClean="0"/>
              <a:t>Cayman </a:t>
            </a:r>
            <a:r>
              <a:rPr lang="en-US" dirty="0"/>
              <a:t>Islands 3 </a:t>
            </a:r>
            <a:r>
              <a:rPr lang="en-US" dirty="0" smtClean="0"/>
              <a:t>496</a:t>
            </a:r>
            <a:endParaRPr lang="en-US" dirty="0"/>
          </a:p>
          <a:p>
            <a:r>
              <a:rPr lang="en-US" dirty="0" smtClean="0"/>
              <a:t>British </a:t>
            </a:r>
            <a:r>
              <a:rPr lang="en-US" dirty="0"/>
              <a:t>Virgin Islands 6 </a:t>
            </a:r>
            <a:r>
              <a:rPr lang="en-US" dirty="0" smtClean="0"/>
              <a:t>119</a:t>
            </a:r>
            <a:endParaRPr lang="en-US" dirty="0"/>
          </a:p>
          <a:p>
            <a:r>
              <a:rPr lang="en-US" b="1" dirty="0"/>
              <a:t>Europe 6 </a:t>
            </a:r>
            <a:r>
              <a:rPr lang="en-US" b="1" dirty="0" smtClean="0"/>
              <a:t>760</a:t>
            </a:r>
            <a:endParaRPr lang="en-US" b="1" dirty="0"/>
          </a:p>
          <a:p>
            <a:r>
              <a:rPr lang="en-US" dirty="0" smtClean="0"/>
              <a:t>Luxembourg </a:t>
            </a:r>
            <a:r>
              <a:rPr lang="en-US" dirty="0"/>
              <a:t>3 </a:t>
            </a:r>
            <a:r>
              <a:rPr lang="en-US" dirty="0" smtClean="0"/>
              <a:t>207</a:t>
            </a:r>
            <a:endParaRPr lang="en-US" dirty="0"/>
          </a:p>
          <a:p>
            <a:r>
              <a:rPr lang="en-US" b="1" dirty="0"/>
              <a:t>North America 2 </a:t>
            </a:r>
            <a:r>
              <a:rPr lang="en-US" b="1" dirty="0" smtClean="0"/>
              <a:t>621</a:t>
            </a:r>
            <a:endParaRPr lang="en-US" b="1" dirty="0"/>
          </a:p>
          <a:p>
            <a:r>
              <a:rPr lang="en-US" b="1" dirty="0" smtClean="0"/>
              <a:t>Africa 2 111</a:t>
            </a:r>
          </a:p>
          <a:p>
            <a:r>
              <a:rPr lang="en-US" b="1" dirty="0" smtClean="0"/>
              <a:t>Australia 1 701</a:t>
            </a:r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32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Čínska</a:t>
            </a:r>
            <a:r>
              <a:rPr lang="cs-CZ" dirty="0" smtClean="0"/>
              <a:t> republika</a:t>
            </a:r>
            <a:r>
              <a:rPr lang="en-US" dirty="0" smtClean="0"/>
              <a:t> (Taiwan)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Historické </a:t>
            </a:r>
            <a:r>
              <a:rPr lang="cs-CZ" dirty="0" err="1" smtClean="0"/>
              <a:t>krízy</a:t>
            </a:r>
            <a:r>
              <a:rPr lang="en-US" dirty="0" smtClean="0"/>
              <a:t>: 1954-1955, 1958, 1995/1996 (1999</a:t>
            </a:r>
            <a:r>
              <a:rPr lang="cs-CZ" dirty="0" smtClean="0"/>
              <a:t>, …</a:t>
            </a:r>
            <a:r>
              <a:rPr lang="en-US" dirty="0" smtClean="0"/>
              <a:t>)</a:t>
            </a:r>
          </a:p>
          <a:p>
            <a:r>
              <a:rPr lang="en-US" dirty="0" smtClean="0"/>
              <a:t>1992 “</a:t>
            </a:r>
            <a:r>
              <a:rPr lang="cs-CZ" dirty="0" smtClean="0"/>
              <a:t>k</a:t>
            </a:r>
            <a:r>
              <a:rPr lang="en-US" dirty="0" err="1" smtClean="0"/>
              <a:t>onsen</a:t>
            </a:r>
            <a:r>
              <a:rPr lang="cs-CZ" dirty="0" smtClean="0"/>
              <a:t>z</a:t>
            </a:r>
            <a:r>
              <a:rPr lang="en-US" dirty="0" smtClean="0"/>
              <a:t>us”: </a:t>
            </a:r>
            <a:r>
              <a:rPr lang="cs-CZ" dirty="0" smtClean="0"/>
              <a:t>jedna Čína</a:t>
            </a:r>
            <a:r>
              <a:rPr lang="en-US" dirty="0" smtClean="0"/>
              <a:t> – </a:t>
            </a:r>
            <a:r>
              <a:rPr lang="cs-CZ" dirty="0" err="1" smtClean="0"/>
              <a:t>nie</a:t>
            </a:r>
            <a:r>
              <a:rPr lang="cs-CZ" dirty="0" smtClean="0"/>
              <a:t> je jasné, </a:t>
            </a:r>
            <a:r>
              <a:rPr lang="cs-CZ" dirty="0" err="1" smtClean="0"/>
              <a:t>čo</a:t>
            </a:r>
            <a:r>
              <a:rPr lang="cs-CZ" dirty="0" smtClean="0"/>
              <a:t> to znamená</a:t>
            </a:r>
            <a:endParaRPr lang="en-US" dirty="0"/>
          </a:p>
          <a:p>
            <a:r>
              <a:rPr lang="cs-CZ" dirty="0" smtClean="0"/>
              <a:t>Čína:</a:t>
            </a:r>
            <a:r>
              <a:rPr lang="en-US" dirty="0" smtClean="0"/>
              <a:t> </a:t>
            </a:r>
            <a:r>
              <a:rPr lang="en-US" dirty="0" err="1" smtClean="0"/>
              <a:t>reunifi</a:t>
            </a:r>
            <a:r>
              <a:rPr lang="cs-CZ" dirty="0" err="1" smtClean="0"/>
              <a:t>kácia</a:t>
            </a:r>
            <a:r>
              <a:rPr lang="en-US" dirty="0" smtClean="0"/>
              <a:t> (</a:t>
            </a:r>
            <a:r>
              <a:rPr lang="cs-CZ" dirty="0" smtClean="0"/>
              <a:t>jedna krajina – dva systémy</a:t>
            </a:r>
            <a:r>
              <a:rPr lang="en-US" dirty="0" smtClean="0"/>
              <a:t>) </a:t>
            </a:r>
          </a:p>
          <a:p>
            <a:pPr lvl="1"/>
            <a:r>
              <a:rPr lang="en-US" dirty="0"/>
              <a:t>Taiwan </a:t>
            </a:r>
            <a:r>
              <a:rPr lang="cs-CZ" dirty="0" smtClean="0"/>
              <a:t>je </a:t>
            </a:r>
            <a:r>
              <a:rPr lang="cs-CZ" dirty="0" err="1" smtClean="0"/>
              <a:t>súčasť</a:t>
            </a:r>
            <a:r>
              <a:rPr lang="cs-CZ" dirty="0" smtClean="0"/>
              <a:t> Číny</a:t>
            </a:r>
            <a:endParaRPr lang="en-US" dirty="0"/>
          </a:p>
          <a:p>
            <a:pPr lvl="1"/>
            <a:r>
              <a:rPr lang="cs-CZ" dirty="0" smtClean="0"/>
              <a:t>Čína použije </a:t>
            </a:r>
            <a:r>
              <a:rPr lang="cs-CZ" b="1" dirty="0" err="1" smtClean="0"/>
              <a:t>všetky</a:t>
            </a:r>
            <a:r>
              <a:rPr lang="cs-CZ" dirty="0" smtClean="0"/>
              <a:t> </a:t>
            </a:r>
            <a:r>
              <a:rPr lang="cs-CZ" dirty="0" err="1" smtClean="0"/>
              <a:t>prostriedky</a:t>
            </a:r>
            <a:r>
              <a:rPr lang="cs-CZ" dirty="0" smtClean="0"/>
              <a:t> </a:t>
            </a:r>
            <a:r>
              <a:rPr lang="cs-CZ" dirty="0" err="1" smtClean="0"/>
              <a:t>zamedzeniu</a:t>
            </a:r>
            <a:r>
              <a:rPr lang="cs-CZ" dirty="0" smtClean="0"/>
              <a:t> </a:t>
            </a:r>
            <a:r>
              <a:rPr lang="cs-CZ" dirty="0" err="1" smtClean="0"/>
              <a:t>odtrhnutia</a:t>
            </a:r>
            <a:endParaRPr lang="en-US" dirty="0"/>
          </a:p>
          <a:p>
            <a:r>
              <a:rPr lang="en-US" dirty="0" smtClean="0"/>
              <a:t>Taiwan: </a:t>
            </a:r>
            <a:r>
              <a:rPr lang="cs-CZ" dirty="0" err="1" smtClean="0"/>
              <a:t>komplexná</a:t>
            </a:r>
            <a:r>
              <a:rPr lang="cs-CZ" dirty="0" smtClean="0"/>
              <a:t> politika a identita</a:t>
            </a:r>
          </a:p>
          <a:p>
            <a:pPr lvl="1"/>
            <a:r>
              <a:rPr lang="en-US" dirty="0" smtClean="0"/>
              <a:t>DPP v. KMT</a:t>
            </a:r>
          </a:p>
          <a:p>
            <a:pPr lvl="1"/>
            <a:r>
              <a:rPr lang="en-US" dirty="0" smtClean="0"/>
              <a:t>“</a:t>
            </a:r>
            <a:r>
              <a:rPr lang="cs-CZ" dirty="0" err="1" smtClean="0"/>
              <a:t>päť</a:t>
            </a:r>
            <a:r>
              <a:rPr lang="cs-CZ" dirty="0" smtClean="0"/>
              <a:t> </a:t>
            </a:r>
            <a:r>
              <a:rPr lang="cs-CZ" dirty="0" err="1" smtClean="0"/>
              <a:t>nie</a:t>
            </a:r>
            <a:r>
              <a:rPr lang="en-US" dirty="0" smtClean="0"/>
              <a:t>”: </a:t>
            </a:r>
            <a:r>
              <a:rPr lang="cs-CZ" dirty="0" err="1" smtClean="0"/>
              <a:t>nezávislosť</a:t>
            </a:r>
            <a:r>
              <a:rPr lang="cs-CZ" dirty="0" smtClean="0"/>
              <a:t>, </a:t>
            </a:r>
            <a:r>
              <a:rPr lang="cs-CZ" dirty="0" err="1" smtClean="0"/>
              <a:t>teória</a:t>
            </a:r>
            <a:r>
              <a:rPr lang="cs-CZ" dirty="0" smtClean="0"/>
              <a:t> </a:t>
            </a:r>
            <a:r>
              <a:rPr lang="cs-CZ" dirty="0" err="1" smtClean="0"/>
              <a:t>dvoch</a:t>
            </a:r>
            <a:r>
              <a:rPr lang="cs-CZ" dirty="0" smtClean="0"/>
              <a:t> </a:t>
            </a:r>
            <a:r>
              <a:rPr lang="cs-CZ" dirty="0" err="1" smtClean="0"/>
              <a:t>štátov</a:t>
            </a:r>
            <a:r>
              <a:rPr lang="cs-CZ" dirty="0" smtClean="0"/>
              <a:t> v Ústave, referendum, </a:t>
            </a:r>
            <a:r>
              <a:rPr lang="cs-CZ" dirty="0" err="1" smtClean="0"/>
              <a:t>oficiálny</a:t>
            </a:r>
            <a:r>
              <a:rPr lang="cs-CZ" dirty="0" smtClean="0"/>
              <a:t> titul, </a:t>
            </a:r>
            <a:r>
              <a:rPr lang="cs-CZ" dirty="0" err="1" smtClean="0"/>
              <a:t>zrušenie</a:t>
            </a:r>
            <a:r>
              <a:rPr lang="cs-CZ" dirty="0"/>
              <a:t> </a:t>
            </a:r>
            <a:r>
              <a:rPr lang="cs-CZ" dirty="0" err="1" smtClean="0"/>
              <a:t>Komisie</a:t>
            </a:r>
            <a:r>
              <a:rPr lang="cs-CZ" dirty="0" smtClean="0"/>
              <a:t> a Plánu na </a:t>
            </a:r>
            <a:r>
              <a:rPr lang="cs-CZ" dirty="0" err="1" smtClean="0"/>
              <a:t>zjednotenie</a:t>
            </a:r>
            <a:endParaRPr lang="en-US" dirty="0" smtClean="0"/>
          </a:p>
          <a:p>
            <a:pPr lvl="1"/>
            <a:r>
              <a:rPr lang="cs-CZ" dirty="0" err="1" smtClean="0"/>
              <a:t>Rastúca</a:t>
            </a:r>
            <a:r>
              <a:rPr lang="cs-CZ" dirty="0" smtClean="0"/>
              <a:t> </a:t>
            </a:r>
            <a:r>
              <a:rPr lang="cs-CZ" dirty="0" err="1" smtClean="0"/>
              <a:t>závislosť</a:t>
            </a:r>
            <a:r>
              <a:rPr lang="cs-CZ" dirty="0" smtClean="0"/>
              <a:t> na </a:t>
            </a:r>
            <a:r>
              <a:rPr lang="cs-CZ" dirty="0" err="1" smtClean="0"/>
              <a:t>Číne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cs-CZ" dirty="0" smtClean="0"/>
              <a:t>obchod, </a:t>
            </a:r>
            <a:r>
              <a:rPr lang="cs-CZ" dirty="0" err="1" smtClean="0"/>
              <a:t>investície</a:t>
            </a:r>
            <a:r>
              <a:rPr lang="cs-CZ" dirty="0" smtClean="0"/>
              <a:t>, </a:t>
            </a:r>
            <a:r>
              <a:rPr lang="cs-CZ" dirty="0" err="1" smtClean="0"/>
              <a:t>spoločenské</a:t>
            </a:r>
            <a:r>
              <a:rPr lang="cs-CZ" dirty="0" smtClean="0"/>
              <a:t> </a:t>
            </a:r>
            <a:r>
              <a:rPr lang="cs-CZ" dirty="0" err="1" smtClean="0"/>
              <a:t>väzby</a:t>
            </a:r>
            <a:r>
              <a:rPr lang="cs-CZ" dirty="0" smtClean="0"/>
              <a:t>, politické a diplomatické </a:t>
            </a:r>
            <a:r>
              <a:rPr lang="cs-CZ" dirty="0" err="1" smtClean="0"/>
              <a:t>vzťahy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</a:t>
            </a:r>
            <a:r>
              <a:rPr lang="cs-CZ" dirty="0" smtClean="0"/>
              <a:t>A</a:t>
            </a:r>
            <a:r>
              <a:rPr lang="en-US" dirty="0" smtClean="0"/>
              <a:t>: </a:t>
            </a:r>
            <a:r>
              <a:rPr lang="cs-CZ" dirty="0" smtClean="0"/>
              <a:t>geopolitika a </a:t>
            </a:r>
            <a:r>
              <a:rPr lang="en-US" dirty="0" smtClean="0"/>
              <a:t>geopolitics and </a:t>
            </a:r>
            <a:r>
              <a:rPr lang="cs-CZ" dirty="0" smtClean="0"/>
              <a:t>vplyv na Čínu</a:t>
            </a:r>
            <a:endParaRPr lang="en-US" dirty="0" smtClean="0"/>
          </a:p>
          <a:p>
            <a:pPr lvl="1"/>
            <a:r>
              <a:rPr lang="en-US" dirty="0" smtClean="0"/>
              <a:t>Taiwan Relations Act (1979), </a:t>
            </a:r>
            <a:r>
              <a:rPr lang="cs-CZ" dirty="0" smtClean="0"/>
              <a:t>strategická </a:t>
            </a:r>
            <a:r>
              <a:rPr lang="cs-CZ" dirty="0" err="1" smtClean="0"/>
              <a:t>nejednoznačnosť</a:t>
            </a:r>
            <a:r>
              <a:rPr lang="cs-CZ" dirty="0" smtClean="0"/>
              <a:t>, dodávky zbraní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cs-CZ" dirty="0" err="1" smtClean="0"/>
              <a:t>tri</a:t>
            </a:r>
            <a:r>
              <a:rPr lang="cs-CZ" dirty="0" smtClean="0"/>
              <a:t> </a:t>
            </a:r>
            <a:r>
              <a:rPr lang="cs-CZ" dirty="0" err="1" smtClean="0"/>
              <a:t>nie</a:t>
            </a:r>
            <a:r>
              <a:rPr lang="en-US" dirty="0" smtClean="0"/>
              <a:t>”: </a:t>
            </a:r>
            <a:r>
              <a:rPr lang="cs-CZ" dirty="0" err="1" smtClean="0"/>
              <a:t>dve</a:t>
            </a:r>
            <a:r>
              <a:rPr lang="cs-CZ" dirty="0" smtClean="0"/>
              <a:t> Číny/jedna Čína – jeden </a:t>
            </a:r>
            <a:r>
              <a:rPr lang="cs-CZ" dirty="0" err="1" smtClean="0"/>
              <a:t>Taiwan</a:t>
            </a:r>
            <a:r>
              <a:rPr lang="en-US" dirty="0" smtClean="0"/>
              <a:t>, </a:t>
            </a:r>
            <a:r>
              <a:rPr lang="cs-CZ" dirty="0" smtClean="0"/>
              <a:t>nezávislý </a:t>
            </a:r>
            <a:r>
              <a:rPr lang="cs-CZ" dirty="0" err="1" smtClean="0"/>
              <a:t>Taiwan</a:t>
            </a:r>
            <a:r>
              <a:rPr lang="cs-CZ" dirty="0" smtClean="0"/>
              <a:t>, </a:t>
            </a:r>
            <a:r>
              <a:rPr lang="cs-CZ" dirty="0" err="1" smtClean="0"/>
              <a:t>participácia</a:t>
            </a:r>
            <a:r>
              <a:rPr lang="cs-CZ" dirty="0" smtClean="0"/>
              <a:t> </a:t>
            </a:r>
            <a:r>
              <a:rPr lang="cs-CZ" dirty="0" err="1" smtClean="0"/>
              <a:t>Taiwanu</a:t>
            </a:r>
            <a:r>
              <a:rPr lang="cs-CZ" dirty="0" smtClean="0"/>
              <a:t> v </a:t>
            </a:r>
            <a:r>
              <a:rPr lang="cs-CZ" dirty="0" err="1" smtClean="0"/>
              <a:t>medzinárodných</a:t>
            </a:r>
            <a:r>
              <a:rPr lang="cs-CZ" dirty="0" smtClean="0"/>
              <a:t> </a:t>
            </a:r>
            <a:r>
              <a:rPr lang="cs-CZ" dirty="0" err="1" smtClean="0"/>
              <a:t>organizáciých</a:t>
            </a:r>
            <a:r>
              <a:rPr lang="cs-CZ" dirty="0" smtClean="0"/>
              <a:t> </a:t>
            </a:r>
            <a:r>
              <a:rPr lang="cs-CZ" dirty="0" err="1" smtClean="0"/>
              <a:t>vyžadujúcich</a:t>
            </a:r>
            <a:r>
              <a:rPr lang="cs-CZ" dirty="0" smtClean="0"/>
              <a:t> status </a:t>
            </a:r>
            <a:r>
              <a:rPr lang="cs-CZ" dirty="0" err="1" smtClean="0"/>
              <a:t>štátu</a:t>
            </a:r>
            <a:endParaRPr lang="en-US" dirty="0" smtClean="0"/>
          </a:p>
          <a:p>
            <a:r>
              <a:rPr lang="cs-CZ" dirty="0" smtClean="0"/>
              <a:t>Výrazné </a:t>
            </a:r>
            <a:r>
              <a:rPr lang="cs-CZ" dirty="0" err="1" smtClean="0"/>
              <a:t>zlepšenie</a:t>
            </a:r>
            <a:r>
              <a:rPr lang="cs-CZ" dirty="0" smtClean="0"/>
              <a:t> </a:t>
            </a:r>
            <a:r>
              <a:rPr lang="cs-CZ" dirty="0" err="1" smtClean="0"/>
              <a:t>vzťahov</a:t>
            </a:r>
            <a:r>
              <a:rPr lang="cs-CZ" dirty="0" smtClean="0"/>
              <a:t> od 2008 (</a:t>
            </a:r>
            <a:r>
              <a:rPr lang="cs-CZ" dirty="0" err="1" smtClean="0"/>
              <a:t>Ma</a:t>
            </a:r>
            <a:r>
              <a:rPr lang="cs-CZ" dirty="0" smtClean="0"/>
              <a:t> </a:t>
            </a:r>
            <a:r>
              <a:rPr lang="cs-CZ" dirty="0" err="1" smtClean="0"/>
              <a:t>Ying-jieu</a:t>
            </a:r>
            <a:r>
              <a:rPr lang="cs-CZ" dirty="0" smtClean="0"/>
              <a:t>)</a:t>
            </a:r>
          </a:p>
          <a:p>
            <a:r>
              <a:rPr lang="en-US" dirty="0" smtClean="0"/>
              <a:t>Taiwan </a:t>
            </a:r>
            <a:r>
              <a:rPr lang="cs-CZ" dirty="0" smtClean="0"/>
              <a:t>je dnes uznávaný cca 20 </a:t>
            </a:r>
            <a:r>
              <a:rPr lang="cs-CZ" dirty="0" err="1" smtClean="0"/>
              <a:t>štátmi</a:t>
            </a:r>
            <a:r>
              <a:rPr lang="cs-CZ" dirty="0" smtClean="0"/>
              <a:t> světa a je </a:t>
            </a:r>
            <a:r>
              <a:rPr lang="cs-CZ" dirty="0" err="1" smtClean="0"/>
              <a:t>súčasťou</a:t>
            </a:r>
            <a:r>
              <a:rPr lang="cs-CZ" dirty="0" smtClean="0"/>
              <a:t> </a:t>
            </a:r>
            <a:r>
              <a:rPr lang="cs-CZ" dirty="0" err="1" smtClean="0"/>
              <a:t>niektorých</a:t>
            </a:r>
            <a:r>
              <a:rPr lang="cs-CZ" dirty="0" smtClean="0"/>
              <a:t> </a:t>
            </a:r>
            <a:r>
              <a:rPr lang="cs-CZ" dirty="0" err="1" smtClean="0"/>
              <a:t>medzinárodných</a:t>
            </a:r>
            <a:r>
              <a:rPr lang="cs-CZ" dirty="0" smtClean="0"/>
              <a:t> </a:t>
            </a:r>
            <a:r>
              <a:rPr lang="cs-CZ" dirty="0" err="1" smtClean="0"/>
              <a:t>organizácií</a:t>
            </a:r>
            <a:r>
              <a:rPr lang="cs-CZ" dirty="0" smtClean="0"/>
              <a:t> </a:t>
            </a:r>
            <a:r>
              <a:rPr lang="en-US" dirty="0" smtClean="0"/>
              <a:t>(APEC, WTO, WHO)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07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Diplomatické </a:t>
            </a:r>
            <a:r>
              <a:rPr lang="cs-CZ" dirty="0" err="1" smtClean="0"/>
              <a:t>vzťahy</a:t>
            </a:r>
            <a:r>
              <a:rPr lang="cs-CZ" dirty="0" smtClean="0"/>
              <a:t> od</a:t>
            </a:r>
            <a:r>
              <a:rPr lang="en-US" dirty="0" smtClean="0"/>
              <a:t> 1979, </a:t>
            </a:r>
            <a:r>
              <a:rPr lang="cs-CZ" dirty="0" err="1" smtClean="0"/>
              <a:t>neformálne</a:t>
            </a:r>
            <a:r>
              <a:rPr lang="cs-CZ" dirty="0" smtClean="0"/>
              <a:t> </a:t>
            </a:r>
            <a:r>
              <a:rPr lang="cs-CZ" dirty="0" err="1" smtClean="0"/>
              <a:t>vzťahy</a:t>
            </a:r>
            <a:r>
              <a:rPr lang="cs-CZ" dirty="0" smtClean="0"/>
              <a:t> od </a:t>
            </a:r>
            <a:r>
              <a:rPr lang="en-US" dirty="0" smtClean="0"/>
              <a:t>1971/1972</a:t>
            </a:r>
          </a:p>
          <a:p>
            <a:r>
              <a:rPr lang="en-US" dirty="0" smtClean="0"/>
              <a:t>1989/199</a:t>
            </a:r>
            <a:r>
              <a:rPr lang="cs-CZ" dirty="0" smtClean="0"/>
              <a:t>1</a:t>
            </a:r>
            <a:r>
              <a:rPr lang="en-US" dirty="0" smtClean="0"/>
              <a:t>: </a:t>
            </a:r>
            <a:r>
              <a:rPr lang="cs-CZ" dirty="0" err="1" smtClean="0"/>
              <a:t>koniec</a:t>
            </a:r>
            <a:r>
              <a:rPr lang="cs-CZ" dirty="0" smtClean="0"/>
              <a:t> </a:t>
            </a:r>
            <a:r>
              <a:rPr lang="cs-CZ" dirty="0" err="1" smtClean="0"/>
              <a:t>bázy</a:t>
            </a:r>
            <a:r>
              <a:rPr lang="cs-CZ" dirty="0" smtClean="0"/>
              <a:t> </a:t>
            </a:r>
            <a:r>
              <a:rPr lang="cs-CZ" dirty="0" err="1" smtClean="0"/>
              <a:t>vzťahov</a:t>
            </a:r>
            <a:r>
              <a:rPr lang="cs-CZ" dirty="0" smtClean="0"/>
              <a:t> </a:t>
            </a:r>
            <a:r>
              <a:rPr lang="cs-CZ" dirty="0" err="1" smtClean="0"/>
              <a:t>zo</a:t>
            </a:r>
            <a:r>
              <a:rPr lang="cs-CZ" dirty="0" smtClean="0"/>
              <a:t> </a:t>
            </a:r>
            <a:r>
              <a:rPr lang="cs-CZ" dirty="0" err="1" smtClean="0"/>
              <a:t>Studenej</a:t>
            </a:r>
            <a:r>
              <a:rPr lang="cs-CZ" dirty="0" smtClean="0"/>
              <a:t> vojny</a:t>
            </a:r>
            <a:endParaRPr lang="en-US" dirty="0" smtClean="0"/>
          </a:p>
          <a:p>
            <a:pPr lvl="1"/>
            <a:r>
              <a:rPr lang="en-US" dirty="0" smtClean="0"/>
              <a:t>US</a:t>
            </a:r>
            <a:r>
              <a:rPr lang="en-US" dirty="0"/>
              <a:t>: </a:t>
            </a:r>
            <a:r>
              <a:rPr lang="cs-CZ" dirty="0" smtClean="0"/>
              <a:t>Je Čína hrozba?</a:t>
            </a:r>
          </a:p>
          <a:p>
            <a:pPr lvl="1"/>
            <a:r>
              <a:rPr lang="cs-CZ" dirty="0" err="1" smtClean="0"/>
              <a:t>Odpoveď</a:t>
            </a:r>
            <a:r>
              <a:rPr lang="cs-CZ" dirty="0" smtClean="0"/>
              <a:t>: </a:t>
            </a:r>
            <a:r>
              <a:rPr lang="cs-CZ" dirty="0" err="1" smtClean="0"/>
              <a:t>zatiaľ</a:t>
            </a:r>
            <a:r>
              <a:rPr lang="cs-CZ" dirty="0" smtClean="0"/>
              <a:t> </a:t>
            </a:r>
            <a:r>
              <a:rPr lang="cs-CZ" dirty="0" err="1" smtClean="0"/>
              <a:t>nie</a:t>
            </a:r>
            <a:r>
              <a:rPr lang="cs-CZ" dirty="0" smtClean="0"/>
              <a:t> – </a:t>
            </a:r>
            <a:r>
              <a:rPr lang="cs-CZ" dirty="0" err="1" smtClean="0"/>
              <a:t>prehlbovanie</a:t>
            </a:r>
            <a:r>
              <a:rPr lang="cs-CZ" dirty="0" smtClean="0"/>
              <a:t> spolupráce</a:t>
            </a:r>
          </a:p>
          <a:p>
            <a:pPr lvl="1"/>
            <a:r>
              <a:rPr lang="en-US" dirty="0" smtClean="0"/>
              <a:t>1997 </a:t>
            </a:r>
            <a:r>
              <a:rPr lang="en-US" dirty="0"/>
              <a:t>/ 1998 summit</a:t>
            </a:r>
            <a:r>
              <a:rPr lang="cs-CZ" dirty="0"/>
              <a:t>y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/>
              <a:t>normaliz</a:t>
            </a:r>
            <a:r>
              <a:rPr lang="cs-CZ" dirty="0" err="1" smtClean="0"/>
              <a:t>ácia</a:t>
            </a:r>
            <a:r>
              <a:rPr lang="cs-CZ" dirty="0" smtClean="0"/>
              <a:t> </a:t>
            </a:r>
            <a:r>
              <a:rPr lang="cs-CZ" dirty="0" err="1" smtClean="0"/>
              <a:t>vzťahov</a:t>
            </a:r>
            <a:r>
              <a:rPr lang="cs-CZ" dirty="0" smtClean="0"/>
              <a:t> po </a:t>
            </a:r>
            <a:r>
              <a:rPr lang="cs-CZ" dirty="0" err="1" smtClean="0"/>
              <a:t>Tiananmene</a:t>
            </a:r>
            <a:endParaRPr lang="en-US" dirty="0"/>
          </a:p>
          <a:p>
            <a:r>
              <a:rPr lang="cs-CZ" dirty="0" smtClean="0"/>
              <a:t>Čí</a:t>
            </a:r>
            <a:r>
              <a:rPr lang="en-US" dirty="0" err="1" smtClean="0"/>
              <a:t>na</a:t>
            </a:r>
            <a:r>
              <a:rPr lang="en-US" dirty="0" smtClean="0"/>
              <a:t>: US</a:t>
            </a:r>
            <a:r>
              <a:rPr lang="cs-CZ" dirty="0" smtClean="0"/>
              <a:t>A</a:t>
            </a:r>
            <a:r>
              <a:rPr lang="en-US" dirty="0" smtClean="0"/>
              <a:t> = </a:t>
            </a:r>
            <a:r>
              <a:rPr lang="cs-CZ" dirty="0" err="1" smtClean="0"/>
              <a:t>kľúčový</a:t>
            </a:r>
            <a:r>
              <a:rPr lang="cs-CZ" dirty="0" smtClean="0"/>
              <a:t> partner </a:t>
            </a:r>
            <a:r>
              <a:rPr lang="cs-CZ" dirty="0" err="1" smtClean="0"/>
              <a:t>pre</a:t>
            </a:r>
            <a:r>
              <a:rPr lang="cs-CZ" dirty="0" smtClean="0"/>
              <a:t> ekonomický rozvoj a </a:t>
            </a:r>
            <a:r>
              <a:rPr lang="cs-CZ" dirty="0" err="1" smtClean="0"/>
              <a:t>stabilné</a:t>
            </a:r>
            <a:r>
              <a:rPr lang="cs-CZ" dirty="0" smtClean="0"/>
              <a:t> </a:t>
            </a:r>
            <a:r>
              <a:rPr lang="cs-CZ" dirty="0" err="1" smtClean="0"/>
              <a:t>medzinárodné</a:t>
            </a:r>
            <a:r>
              <a:rPr lang="cs-CZ" dirty="0" smtClean="0"/>
              <a:t> </a:t>
            </a:r>
            <a:r>
              <a:rPr lang="cs-CZ" dirty="0" err="1" smtClean="0"/>
              <a:t>prostredie</a:t>
            </a:r>
            <a:endParaRPr lang="en-US" dirty="0" smtClean="0"/>
          </a:p>
          <a:p>
            <a:pPr lvl="1"/>
            <a:r>
              <a:rPr lang="cs-CZ" dirty="0" smtClean="0"/>
              <a:t>Odpor </a:t>
            </a:r>
            <a:r>
              <a:rPr lang="cs-CZ" dirty="0" err="1" smtClean="0"/>
              <a:t>voči</a:t>
            </a:r>
            <a:r>
              <a:rPr lang="cs-CZ" dirty="0" smtClean="0"/>
              <a:t> „</a:t>
            </a:r>
            <a:r>
              <a:rPr lang="cs-CZ" dirty="0" err="1" smtClean="0"/>
              <a:t>hegemónii</a:t>
            </a:r>
            <a:r>
              <a:rPr lang="cs-CZ" dirty="0" smtClean="0"/>
              <a:t>“, snaha o </a:t>
            </a:r>
            <a:r>
              <a:rPr lang="cs-CZ" dirty="0" err="1" smtClean="0"/>
              <a:t>multipolárny</a:t>
            </a:r>
            <a:r>
              <a:rPr lang="cs-CZ" dirty="0" smtClean="0"/>
              <a:t> </a:t>
            </a:r>
            <a:r>
              <a:rPr lang="cs-CZ" dirty="0" err="1" smtClean="0"/>
              <a:t>svet</a:t>
            </a:r>
            <a:endParaRPr lang="cs-CZ" dirty="0" smtClean="0"/>
          </a:p>
          <a:p>
            <a:pPr lvl="1"/>
            <a:r>
              <a:rPr lang="en-US" dirty="0" smtClean="0"/>
              <a:t>1999, 2001, (2003) – anti-</a:t>
            </a:r>
            <a:r>
              <a:rPr lang="cs-CZ" dirty="0"/>
              <a:t>a</a:t>
            </a:r>
            <a:r>
              <a:rPr lang="cs-CZ" dirty="0" smtClean="0"/>
              <a:t>merické sentimenty v </a:t>
            </a:r>
            <a:r>
              <a:rPr lang="cs-CZ" dirty="0" err="1" smtClean="0"/>
              <a:t>Číne</a:t>
            </a:r>
            <a:endParaRPr lang="cs-CZ" dirty="0" smtClean="0"/>
          </a:p>
          <a:p>
            <a:pPr lvl="1"/>
            <a:r>
              <a:rPr lang="en-US" dirty="0" err="1" smtClean="0"/>
              <a:t>Socializ</a:t>
            </a:r>
            <a:r>
              <a:rPr lang="cs-CZ" dirty="0" err="1" smtClean="0"/>
              <a:t>ácia</a:t>
            </a:r>
            <a:r>
              <a:rPr lang="cs-CZ" dirty="0" smtClean="0"/>
              <a:t> Číny</a:t>
            </a:r>
          </a:p>
          <a:p>
            <a:r>
              <a:rPr lang="en-US" dirty="0" smtClean="0"/>
              <a:t>“Strategic</a:t>
            </a:r>
            <a:r>
              <a:rPr lang="cs-CZ" dirty="0" err="1" smtClean="0"/>
              <a:t>ké</a:t>
            </a:r>
            <a:r>
              <a:rPr lang="cs-CZ" dirty="0" smtClean="0"/>
              <a:t> </a:t>
            </a:r>
            <a:r>
              <a:rPr lang="cs-CZ" dirty="0" err="1" smtClean="0"/>
              <a:t>partnerstvo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G-2 </a:t>
            </a:r>
            <a:r>
              <a:rPr lang="cs-CZ" dirty="0" err="1" smtClean="0"/>
              <a:t>alebo</a:t>
            </a:r>
            <a:r>
              <a:rPr lang="en-US" dirty="0" smtClean="0"/>
              <a:t> “</a:t>
            </a:r>
            <a:r>
              <a:rPr lang="cs-CZ" dirty="0" smtClean="0"/>
              <a:t>nový typ </a:t>
            </a:r>
            <a:r>
              <a:rPr lang="cs-CZ" dirty="0" err="1" smtClean="0"/>
              <a:t>vzťahov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</a:t>
            </a:r>
            <a:r>
              <a:rPr lang="cs-CZ" dirty="0" err="1" smtClean="0"/>
              <a:t>mocnosťami</a:t>
            </a:r>
            <a:r>
              <a:rPr lang="en-US" dirty="0" smtClean="0"/>
              <a:t>”</a:t>
            </a:r>
          </a:p>
          <a:p>
            <a:pPr lvl="1"/>
            <a:r>
              <a:rPr lang="cs-CZ" dirty="0" err="1" smtClean="0"/>
              <a:t>Kooperácia</a:t>
            </a:r>
            <a:r>
              <a:rPr lang="cs-CZ" dirty="0" smtClean="0"/>
              <a:t> v. </a:t>
            </a:r>
            <a:r>
              <a:rPr lang="cs-CZ" dirty="0" err="1" smtClean="0"/>
              <a:t>súperenie</a:t>
            </a:r>
            <a:r>
              <a:rPr lang="en-US" dirty="0" smtClean="0"/>
              <a:t> (engagement v. containment)</a:t>
            </a:r>
          </a:p>
          <a:p>
            <a:r>
              <a:rPr lang="cs-CZ" dirty="0" smtClean="0"/>
              <a:t>Americký „</a:t>
            </a:r>
            <a:r>
              <a:rPr lang="cs-CZ" dirty="0" err="1" smtClean="0"/>
              <a:t>ázijský</a:t>
            </a:r>
            <a:r>
              <a:rPr lang="cs-CZ" dirty="0" smtClean="0"/>
              <a:t> pivot“, rast </a:t>
            </a:r>
            <a:r>
              <a:rPr lang="cs-CZ" dirty="0" err="1" smtClean="0"/>
              <a:t>čínskej</a:t>
            </a:r>
            <a:r>
              <a:rPr lang="cs-CZ" dirty="0" smtClean="0"/>
              <a:t> asertivity</a:t>
            </a:r>
            <a:endParaRPr lang="en-US" dirty="0" smtClean="0"/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462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Japonsko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Diplomatic</a:t>
            </a:r>
            <a:r>
              <a:rPr lang="cs-CZ" dirty="0" err="1" smtClean="0"/>
              <a:t>ké</a:t>
            </a:r>
            <a:r>
              <a:rPr lang="cs-CZ" dirty="0" smtClean="0"/>
              <a:t> </a:t>
            </a:r>
            <a:r>
              <a:rPr lang="cs-CZ" dirty="0" err="1" smtClean="0"/>
              <a:t>vzťahy</a:t>
            </a:r>
            <a:r>
              <a:rPr lang="cs-CZ" dirty="0" smtClean="0"/>
              <a:t> od</a:t>
            </a:r>
            <a:r>
              <a:rPr lang="en-US" dirty="0" smtClean="0"/>
              <a:t> 1972</a:t>
            </a:r>
          </a:p>
          <a:p>
            <a:r>
              <a:rPr lang="cs-CZ" dirty="0" err="1" smtClean="0"/>
              <a:t>Počas</a:t>
            </a:r>
            <a:r>
              <a:rPr lang="cs-CZ" dirty="0" smtClean="0"/>
              <a:t> </a:t>
            </a:r>
            <a:r>
              <a:rPr lang="cs-CZ" dirty="0" err="1" smtClean="0"/>
              <a:t>posledných</a:t>
            </a:r>
            <a:r>
              <a:rPr lang="cs-CZ" dirty="0" smtClean="0"/>
              <a:t> 20 </a:t>
            </a:r>
            <a:r>
              <a:rPr lang="cs-CZ" dirty="0" err="1" smtClean="0"/>
              <a:t>rokov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vzťahy</a:t>
            </a:r>
            <a:r>
              <a:rPr lang="cs-CZ" dirty="0" smtClean="0"/>
              <a:t> zhoršovali</a:t>
            </a:r>
            <a:endParaRPr lang="en-US" dirty="0" smtClean="0"/>
          </a:p>
          <a:p>
            <a:r>
              <a:rPr lang="cs-CZ" dirty="0" smtClean="0"/>
              <a:t>Historické </a:t>
            </a:r>
            <a:r>
              <a:rPr lang="cs-CZ" dirty="0" err="1" smtClean="0"/>
              <a:t>dedičstvo</a:t>
            </a:r>
            <a:endParaRPr lang="en-US" dirty="0" smtClean="0"/>
          </a:p>
          <a:p>
            <a:pPr lvl="1"/>
            <a:r>
              <a:rPr lang="cs-CZ" dirty="0" smtClean="0"/>
              <a:t>Japonsko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niekoľko</a:t>
            </a:r>
            <a:r>
              <a:rPr lang="cs-CZ" dirty="0" smtClean="0"/>
              <a:t> krát ospravedlnilo za svoje </a:t>
            </a:r>
            <a:r>
              <a:rPr lang="cs-CZ" dirty="0" err="1" smtClean="0"/>
              <a:t>počínanie</a:t>
            </a:r>
            <a:r>
              <a:rPr lang="cs-CZ" dirty="0" smtClean="0"/>
              <a:t> </a:t>
            </a:r>
            <a:r>
              <a:rPr lang="cs-CZ" dirty="0" err="1" smtClean="0"/>
              <a:t>počas</a:t>
            </a:r>
            <a:r>
              <a:rPr lang="cs-CZ" dirty="0" smtClean="0"/>
              <a:t> WW II v. </a:t>
            </a:r>
            <a:r>
              <a:rPr lang="cs-CZ" dirty="0" err="1" smtClean="0"/>
              <a:t>návštevy</a:t>
            </a:r>
            <a:r>
              <a:rPr lang="cs-CZ" dirty="0" smtClean="0"/>
              <a:t> </a:t>
            </a:r>
            <a:r>
              <a:rPr lang="cs-CZ" dirty="0" err="1" smtClean="0"/>
              <a:t>Yasakuni</a:t>
            </a:r>
            <a:r>
              <a:rPr lang="cs-CZ" dirty="0" smtClean="0"/>
              <a:t> </a:t>
            </a:r>
            <a:r>
              <a:rPr lang="cs-CZ" dirty="0" err="1" smtClean="0"/>
              <a:t>svätine</a:t>
            </a:r>
            <a:r>
              <a:rPr lang="en-US" dirty="0" smtClean="0"/>
              <a:t> (Koizumi 2001-2006, Abe 2013)</a:t>
            </a:r>
            <a:r>
              <a:rPr lang="cs-CZ" dirty="0" smtClean="0"/>
              <a:t>, problém </a:t>
            </a:r>
            <a:r>
              <a:rPr lang="cs-CZ" dirty="0" err="1" smtClean="0"/>
              <a:t>učebníc</a:t>
            </a:r>
            <a:r>
              <a:rPr lang="cs-CZ" dirty="0" smtClean="0"/>
              <a:t> a </a:t>
            </a:r>
            <a:r>
              <a:rPr lang="cs-CZ" dirty="0" err="1" smtClean="0"/>
              <a:t>ďaších</a:t>
            </a:r>
            <a:r>
              <a:rPr lang="cs-CZ" dirty="0" smtClean="0"/>
              <a:t> </a:t>
            </a:r>
            <a:r>
              <a:rPr lang="cs-CZ" dirty="0" err="1" smtClean="0"/>
              <a:t>vyjadrení</a:t>
            </a:r>
            <a:r>
              <a:rPr lang="cs-CZ" dirty="0" smtClean="0"/>
              <a:t> </a:t>
            </a:r>
            <a:r>
              <a:rPr lang="cs-CZ" dirty="0" err="1" smtClean="0"/>
              <a:t>popierajúcich</a:t>
            </a:r>
            <a:r>
              <a:rPr lang="cs-CZ" dirty="0" smtClean="0"/>
              <a:t> WW II</a:t>
            </a:r>
            <a:endParaRPr lang="en-US" dirty="0" smtClean="0"/>
          </a:p>
          <a:p>
            <a:pPr lvl="1"/>
            <a:r>
              <a:rPr lang="cs-CZ" dirty="0" smtClean="0"/>
              <a:t>Proti-japonské protesty v </a:t>
            </a:r>
            <a:r>
              <a:rPr lang="cs-CZ" dirty="0" err="1" smtClean="0"/>
              <a:t>Číne</a:t>
            </a:r>
            <a:r>
              <a:rPr lang="en-US" dirty="0" smtClean="0"/>
              <a:t> – 2005, 2012</a:t>
            </a:r>
          </a:p>
          <a:p>
            <a:r>
              <a:rPr lang="cs-CZ" dirty="0" err="1" smtClean="0"/>
              <a:t>Teritoriálne</a:t>
            </a:r>
            <a:r>
              <a:rPr lang="cs-CZ" dirty="0" smtClean="0"/>
              <a:t> spory – Diaoyu/Senkaku</a:t>
            </a:r>
            <a:endParaRPr lang="en-US" dirty="0" smtClean="0"/>
          </a:p>
          <a:p>
            <a:pPr lvl="1"/>
            <a:r>
              <a:rPr lang="en-US" dirty="0" smtClean="0"/>
              <a:t>Deng Xiaoping: </a:t>
            </a:r>
            <a:r>
              <a:rPr lang="cs-CZ" dirty="0" smtClean="0"/>
              <a:t>problém </a:t>
            </a:r>
            <a:r>
              <a:rPr lang="cs-CZ" dirty="0" err="1" smtClean="0"/>
              <a:t>budúcich</a:t>
            </a:r>
            <a:r>
              <a:rPr lang="cs-CZ" dirty="0" smtClean="0"/>
              <a:t> </a:t>
            </a:r>
            <a:r>
              <a:rPr lang="cs-CZ" dirty="0" err="1" smtClean="0"/>
              <a:t>generácií</a:t>
            </a:r>
            <a:endParaRPr lang="en-US" dirty="0" smtClean="0"/>
          </a:p>
          <a:p>
            <a:pPr lvl="1"/>
            <a:r>
              <a:rPr lang="en-US" dirty="0" smtClean="0"/>
              <a:t>2012: Jap</a:t>
            </a:r>
            <a:r>
              <a:rPr lang="cs-CZ" dirty="0" err="1" smtClean="0"/>
              <a:t>onsko</a:t>
            </a:r>
            <a:r>
              <a:rPr lang="cs-CZ" dirty="0" smtClean="0"/>
              <a:t> </a:t>
            </a:r>
            <a:r>
              <a:rPr lang="cs-CZ" dirty="0" err="1" smtClean="0"/>
              <a:t>kúpilo</a:t>
            </a:r>
            <a:r>
              <a:rPr lang="cs-CZ" dirty="0" smtClean="0"/>
              <a:t> ostrovy od </a:t>
            </a:r>
            <a:r>
              <a:rPr lang="cs-CZ" dirty="0" err="1" smtClean="0"/>
              <a:t>súkromných</a:t>
            </a:r>
            <a:r>
              <a:rPr lang="cs-CZ" dirty="0" smtClean="0"/>
              <a:t> </a:t>
            </a:r>
            <a:r>
              <a:rPr lang="cs-CZ" dirty="0" err="1" smtClean="0"/>
              <a:t>vlastníkov</a:t>
            </a:r>
            <a:endParaRPr lang="en-US" dirty="0" smtClean="0"/>
          </a:p>
          <a:p>
            <a:r>
              <a:rPr lang="en-US" dirty="0" smtClean="0"/>
              <a:t>Jap</a:t>
            </a:r>
            <a:r>
              <a:rPr lang="cs-CZ" dirty="0" err="1" smtClean="0"/>
              <a:t>osko</a:t>
            </a:r>
            <a:r>
              <a:rPr lang="cs-CZ" dirty="0" smtClean="0"/>
              <a:t>: obavy z </a:t>
            </a:r>
            <a:r>
              <a:rPr lang="cs-CZ" dirty="0" err="1" smtClean="0"/>
              <a:t>čínskeho</a:t>
            </a:r>
            <a:r>
              <a:rPr lang="cs-CZ" dirty="0" smtClean="0"/>
              <a:t> rastu</a:t>
            </a:r>
            <a:endParaRPr lang="en-US" dirty="0" smtClean="0"/>
          </a:p>
          <a:p>
            <a:r>
              <a:rPr lang="cs-CZ" dirty="0" smtClean="0"/>
              <a:t>Čína</a:t>
            </a:r>
            <a:r>
              <a:rPr lang="en-US" dirty="0" smtClean="0"/>
              <a:t>: </a:t>
            </a:r>
            <a:r>
              <a:rPr lang="cs-CZ" dirty="0" smtClean="0"/>
              <a:t>obavy z obnoveného japonského militarizmu a </a:t>
            </a:r>
            <a:r>
              <a:rPr lang="cs-CZ" dirty="0" err="1" smtClean="0"/>
              <a:t>posilňovania</a:t>
            </a:r>
            <a:r>
              <a:rPr lang="cs-CZ" dirty="0" smtClean="0"/>
              <a:t> japonsko-amerického </a:t>
            </a:r>
            <a:r>
              <a:rPr lang="cs-CZ" dirty="0" err="1" smtClean="0"/>
              <a:t>spojenctva</a:t>
            </a:r>
            <a:endParaRPr lang="en-US" dirty="0" smtClean="0"/>
          </a:p>
          <a:p>
            <a:r>
              <a:rPr lang="cs-CZ" dirty="0" err="1" smtClean="0"/>
              <a:t>Najdôležitejší</a:t>
            </a:r>
            <a:r>
              <a:rPr lang="cs-CZ" dirty="0" smtClean="0"/>
              <a:t> </a:t>
            </a:r>
            <a:r>
              <a:rPr lang="cs-CZ" dirty="0" err="1" smtClean="0"/>
              <a:t>vzťah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</a:t>
            </a:r>
            <a:r>
              <a:rPr lang="cs-CZ" dirty="0" err="1" smtClean="0"/>
              <a:t>regionálnymi</a:t>
            </a:r>
            <a:r>
              <a:rPr lang="cs-CZ" dirty="0" smtClean="0"/>
              <a:t> </a:t>
            </a:r>
            <a:r>
              <a:rPr lang="cs-CZ" dirty="0" err="1" smtClean="0"/>
              <a:t>štátmi</a:t>
            </a:r>
            <a:endParaRPr lang="cs-CZ" dirty="0" smtClean="0"/>
          </a:p>
          <a:p>
            <a:pPr lvl="1"/>
            <a:r>
              <a:rPr lang="cs-CZ" dirty="0" err="1" smtClean="0"/>
              <a:t>bezpečnosť</a:t>
            </a:r>
            <a:endParaRPr lang="en-US" dirty="0" smtClean="0"/>
          </a:p>
          <a:p>
            <a:pPr lvl="1"/>
            <a:r>
              <a:rPr lang="en-US" dirty="0" smtClean="0"/>
              <a:t>e</a:t>
            </a:r>
            <a:r>
              <a:rPr lang="cs-CZ" dirty="0" err="1" smtClean="0"/>
              <a:t>konomika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6228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2991</TotalTime>
  <Words>1187</Words>
  <Application>Microsoft Office PowerPoint</Application>
  <PresentationFormat>Předvádění na obrazovce (4:3)</PresentationFormat>
  <Paragraphs>187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Čínske bilaterálne vzťahy</vt:lpstr>
      <vt:lpstr>Otázky</vt:lpstr>
      <vt:lpstr>Bilaterálni partneri Číny</vt:lpstr>
      <vt:lpstr>Prezentace aplikace PowerPoint</vt:lpstr>
      <vt:lpstr>Podiel zahraničných investorov na celkových FDI v Číne (2010, MOFCOM)</vt:lpstr>
      <vt:lpstr>Čínske zahraničné investície (2010, mil USD, MOFCOM)</vt:lpstr>
      <vt:lpstr>Čínska republika (Taiwan)</vt:lpstr>
      <vt:lpstr>USA</vt:lpstr>
      <vt:lpstr>Japonsko</vt:lpstr>
      <vt:lpstr>Rusko</vt:lpstr>
      <vt:lpstr>Stredná Ázia</vt:lpstr>
      <vt:lpstr>Kórejský polostrov</vt:lpstr>
      <vt:lpstr>Juhovýchodná Ázia (ASEAN)</vt:lpstr>
      <vt:lpstr>India</vt:lpstr>
      <vt:lpstr>Austrália a Oceánia</vt:lpstr>
      <vt:lpstr>EÚ</vt:lpstr>
      <vt:lpstr>Stredná a východná Európa</vt:lpstr>
      <vt:lpstr>Afrika, Blízky východ, latinská Amerika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bilateral relations with major actors</dc:title>
  <dc:creator>ricky</dc:creator>
  <cp:lastModifiedBy>ricky</cp:lastModifiedBy>
  <cp:revision>60</cp:revision>
  <dcterms:created xsi:type="dcterms:W3CDTF">2014-03-08T12:27:24Z</dcterms:created>
  <dcterms:modified xsi:type="dcterms:W3CDTF">2014-03-10T14:29:39Z</dcterms:modified>
</cp:coreProperties>
</file>