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1" r:id="rId6"/>
    <p:sldId id="262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Vplyv politického a byrokratického systému na ZP Číny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46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Úrovne</a:t>
            </a:r>
            <a:r>
              <a:rPr lang="cs-CZ" dirty="0" smtClean="0"/>
              <a:t> analýzy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Systémová úroveň</a:t>
            </a:r>
          </a:p>
          <a:p>
            <a:pPr lvl="1"/>
            <a:r>
              <a:rPr lang="cs-CZ" dirty="0" smtClean="0"/>
              <a:t>Charakter </a:t>
            </a:r>
            <a:r>
              <a:rPr lang="cs-CZ" dirty="0" err="1" smtClean="0"/>
              <a:t>medzinárodného</a:t>
            </a:r>
            <a:r>
              <a:rPr lang="cs-CZ" dirty="0" smtClean="0"/>
              <a:t> systému</a:t>
            </a:r>
          </a:p>
          <a:p>
            <a:r>
              <a:rPr lang="cs-CZ" dirty="0" err="1" smtClean="0"/>
              <a:t>Štátna</a:t>
            </a:r>
            <a:r>
              <a:rPr lang="cs-CZ" dirty="0" smtClean="0"/>
              <a:t> úroveň</a:t>
            </a:r>
          </a:p>
          <a:p>
            <a:pPr lvl="1"/>
            <a:r>
              <a:rPr lang="cs-CZ" dirty="0" smtClean="0"/>
              <a:t>Strategická </a:t>
            </a:r>
            <a:r>
              <a:rPr lang="cs-CZ" dirty="0" err="1" smtClean="0"/>
              <a:t>kultúra</a:t>
            </a:r>
            <a:r>
              <a:rPr lang="cs-CZ" dirty="0" smtClean="0"/>
              <a:t> (vplyv </a:t>
            </a:r>
            <a:r>
              <a:rPr lang="cs-CZ" dirty="0" err="1" smtClean="0"/>
              <a:t>myšlienok</a:t>
            </a:r>
            <a:r>
              <a:rPr lang="cs-CZ" dirty="0" smtClean="0"/>
              <a:t>)</a:t>
            </a:r>
          </a:p>
          <a:p>
            <a:pPr lvl="1"/>
            <a:r>
              <a:rPr lang="cs-CZ" b="1" dirty="0" smtClean="0"/>
              <a:t>Vplyv </a:t>
            </a:r>
            <a:r>
              <a:rPr lang="cs-CZ" b="1" dirty="0" err="1" smtClean="0"/>
              <a:t>byrokratickej</a:t>
            </a:r>
            <a:r>
              <a:rPr lang="cs-CZ" b="1" dirty="0" smtClean="0"/>
              <a:t> </a:t>
            </a:r>
            <a:r>
              <a:rPr lang="cs-CZ" b="1" dirty="0" err="1" smtClean="0"/>
              <a:t>štruktúry</a:t>
            </a:r>
            <a:r>
              <a:rPr lang="cs-CZ" b="1" dirty="0" smtClean="0"/>
              <a:t> (</a:t>
            </a:r>
            <a:r>
              <a:rPr lang="cs-CZ" b="1" dirty="0" err="1" smtClean="0"/>
              <a:t>materiálne</a:t>
            </a:r>
            <a:r>
              <a:rPr lang="cs-CZ" b="1" dirty="0" smtClean="0"/>
              <a:t> </a:t>
            </a:r>
            <a:r>
              <a:rPr lang="cs-CZ" b="1" dirty="0" err="1" smtClean="0"/>
              <a:t>záujmy</a:t>
            </a:r>
            <a:r>
              <a:rPr lang="cs-CZ" b="1" dirty="0" smtClean="0"/>
              <a:t>)</a:t>
            </a:r>
          </a:p>
          <a:p>
            <a:r>
              <a:rPr lang="cs-CZ" dirty="0" err="1" smtClean="0"/>
              <a:t>Individuálna</a:t>
            </a:r>
            <a:r>
              <a:rPr lang="cs-CZ" dirty="0" smtClean="0"/>
              <a:t> úroveň</a:t>
            </a:r>
          </a:p>
          <a:p>
            <a:pPr lvl="1"/>
            <a:r>
              <a:rPr lang="cs-CZ" dirty="0" err="1" smtClean="0"/>
              <a:t>Osobnosť</a:t>
            </a:r>
            <a:r>
              <a:rPr lang="cs-CZ" dirty="0" smtClean="0"/>
              <a:t> </a:t>
            </a:r>
            <a:r>
              <a:rPr lang="cs-CZ" dirty="0" err="1" smtClean="0"/>
              <a:t>vodcu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41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 politického systému Číny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1911: pád </a:t>
            </a:r>
            <a:r>
              <a:rPr lang="cs-CZ" dirty="0" err="1" smtClean="0"/>
              <a:t>cisárstva</a:t>
            </a:r>
            <a:r>
              <a:rPr lang="cs-CZ" dirty="0" smtClean="0"/>
              <a:t>, vznik </a:t>
            </a:r>
            <a:r>
              <a:rPr lang="cs-CZ" dirty="0" err="1" smtClean="0"/>
              <a:t>Čínskej</a:t>
            </a:r>
            <a:r>
              <a:rPr lang="cs-CZ" dirty="0" smtClean="0"/>
              <a:t> republiky</a:t>
            </a:r>
          </a:p>
          <a:p>
            <a:pPr lvl="1"/>
            <a:r>
              <a:rPr lang="cs-CZ" dirty="0" smtClean="0"/>
              <a:t>Sun </a:t>
            </a:r>
            <a:r>
              <a:rPr lang="cs-CZ" dirty="0" err="1" smtClean="0"/>
              <a:t>Yat</a:t>
            </a:r>
            <a:r>
              <a:rPr lang="cs-CZ" dirty="0" smtClean="0"/>
              <a:t>-sen: </a:t>
            </a:r>
            <a:r>
              <a:rPr lang="cs-CZ" dirty="0" err="1" smtClean="0"/>
              <a:t>dvojkoľajnosť</a:t>
            </a:r>
            <a:r>
              <a:rPr lang="cs-CZ" dirty="0" smtClean="0"/>
              <a:t>  </a:t>
            </a:r>
            <a:r>
              <a:rPr lang="cs-CZ" dirty="0" err="1" smtClean="0"/>
              <a:t>štát</a:t>
            </a:r>
            <a:r>
              <a:rPr lang="cs-CZ" dirty="0" smtClean="0"/>
              <a:t>–strana (</a:t>
            </a:r>
            <a:r>
              <a:rPr lang="cs-CZ" dirty="0" err="1" smtClean="0"/>
              <a:t>Kuomintang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1921: vznik </a:t>
            </a:r>
            <a:r>
              <a:rPr lang="cs-CZ" dirty="0" err="1" smtClean="0"/>
              <a:t>Komunistickej</a:t>
            </a:r>
            <a:r>
              <a:rPr lang="cs-CZ" dirty="0" smtClean="0"/>
              <a:t> strany Číny</a:t>
            </a:r>
          </a:p>
          <a:p>
            <a:r>
              <a:rPr lang="cs-CZ" dirty="0" smtClean="0"/>
              <a:t>1934-1935: „</a:t>
            </a:r>
            <a:r>
              <a:rPr lang="cs-CZ" dirty="0" err="1" smtClean="0"/>
              <a:t>Dlhý</a:t>
            </a:r>
            <a:r>
              <a:rPr lang="cs-CZ" dirty="0" smtClean="0"/>
              <a:t> pochod“,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Zedong</a:t>
            </a:r>
            <a:r>
              <a:rPr lang="cs-CZ" dirty="0" smtClean="0"/>
              <a:t> </a:t>
            </a:r>
            <a:r>
              <a:rPr lang="cs-CZ" dirty="0" err="1" smtClean="0"/>
              <a:t>vodcom</a:t>
            </a:r>
            <a:r>
              <a:rPr lang="cs-CZ" dirty="0" smtClean="0"/>
              <a:t> strany</a:t>
            </a:r>
          </a:p>
          <a:p>
            <a:r>
              <a:rPr lang="cs-CZ" dirty="0" smtClean="0"/>
              <a:t>1949: vznik </a:t>
            </a:r>
            <a:r>
              <a:rPr lang="cs-CZ" dirty="0" err="1" smtClean="0"/>
              <a:t>Čínskej</a:t>
            </a:r>
            <a:r>
              <a:rPr lang="cs-CZ" dirty="0" smtClean="0"/>
              <a:t> </a:t>
            </a:r>
            <a:r>
              <a:rPr lang="cs-CZ" dirty="0" err="1" smtClean="0"/>
              <a:t>ľudovej</a:t>
            </a:r>
            <a:r>
              <a:rPr lang="cs-CZ" dirty="0" smtClean="0"/>
              <a:t> republiky</a:t>
            </a:r>
          </a:p>
          <a:p>
            <a:pPr lvl="1"/>
            <a:r>
              <a:rPr lang="cs-CZ" dirty="0" err="1" smtClean="0"/>
              <a:t>Kórejská</a:t>
            </a:r>
            <a:r>
              <a:rPr lang="cs-CZ" dirty="0" smtClean="0"/>
              <a:t> vojna</a:t>
            </a:r>
          </a:p>
          <a:p>
            <a:pPr lvl="1"/>
            <a:r>
              <a:rPr lang="cs-CZ" dirty="0" err="1" smtClean="0"/>
              <a:t>Otvorenie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 s USA</a:t>
            </a:r>
          </a:p>
          <a:p>
            <a:r>
              <a:rPr lang="cs-CZ" dirty="0" smtClean="0"/>
              <a:t>1976: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zomiera</a:t>
            </a:r>
            <a:endParaRPr lang="cs-CZ" dirty="0" smtClean="0"/>
          </a:p>
          <a:p>
            <a:r>
              <a:rPr lang="cs-CZ" dirty="0" smtClean="0"/>
              <a:t>1978: </a:t>
            </a:r>
            <a:r>
              <a:rPr lang="cs-CZ" dirty="0" err="1" smtClean="0"/>
              <a:t>Deng</a:t>
            </a:r>
            <a:r>
              <a:rPr lang="cs-CZ" dirty="0" smtClean="0"/>
              <a:t> </a:t>
            </a:r>
            <a:r>
              <a:rPr lang="cs-CZ" dirty="0" err="1" smtClean="0"/>
              <a:t>Xiaoping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stáva</a:t>
            </a:r>
            <a:r>
              <a:rPr lang="cs-CZ" dirty="0" smtClean="0"/>
              <a:t> </a:t>
            </a:r>
            <a:r>
              <a:rPr lang="cs-CZ" dirty="0" err="1" smtClean="0"/>
              <a:t>vodcom</a:t>
            </a:r>
            <a:endParaRPr lang="cs-CZ" dirty="0" smtClean="0"/>
          </a:p>
          <a:p>
            <a:pPr lvl="1"/>
            <a:r>
              <a:rPr lang="cs-CZ" dirty="0" smtClean="0"/>
              <a:t>Vojna s </a:t>
            </a:r>
            <a:r>
              <a:rPr lang="cs-CZ" dirty="0" err="1" smtClean="0"/>
              <a:t>Vietnamom</a:t>
            </a:r>
            <a:r>
              <a:rPr lang="cs-CZ" dirty="0" smtClean="0"/>
              <a:t> 1979</a:t>
            </a:r>
          </a:p>
          <a:p>
            <a:pPr lvl="1"/>
            <a:r>
              <a:rPr lang="cs-CZ" dirty="0" smtClean="0"/>
              <a:t>Únos ruského </a:t>
            </a:r>
            <a:r>
              <a:rPr lang="cs-CZ" dirty="0" err="1" smtClean="0"/>
              <a:t>lietadla</a:t>
            </a:r>
            <a:endParaRPr lang="cs-CZ" dirty="0" smtClean="0"/>
          </a:p>
          <a:p>
            <a:pPr lvl="1"/>
            <a:r>
              <a:rPr lang="cs-CZ" dirty="0" err="1" smtClean="0"/>
              <a:t>Potlačenie</a:t>
            </a:r>
            <a:r>
              <a:rPr lang="cs-CZ" dirty="0" smtClean="0"/>
              <a:t> </a:t>
            </a:r>
            <a:r>
              <a:rPr lang="cs-CZ" dirty="0" err="1" smtClean="0"/>
              <a:t>protestov</a:t>
            </a:r>
            <a:r>
              <a:rPr lang="cs-CZ" dirty="0" smtClean="0"/>
              <a:t> na </a:t>
            </a:r>
            <a:r>
              <a:rPr lang="cs-CZ" dirty="0" err="1" smtClean="0"/>
              <a:t>Tiananmen</a:t>
            </a:r>
            <a:r>
              <a:rPr lang="cs-CZ" dirty="0" smtClean="0"/>
              <a:t> 1989</a:t>
            </a:r>
          </a:p>
          <a:p>
            <a:r>
              <a:rPr lang="cs-CZ" dirty="0" smtClean="0"/>
              <a:t>1989: </a:t>
            </a:r>
            <a:r>
              <a:rPr lang="cs-CZ" dirty="0" err="1" smtClean="0"/>
              <a:t>Jiang</a:t>
            </a:r>
            <a:r>
              <a:rPr lang="cs-CZ" dirty="0" smtClean="0"/>
              <a:t> Zemin </a:t>
            </a:r>
            <a:r>
              <a:rPr lang="cs-CZ" dirty="0" err="1" smtClean="0"/>
              <a:t>generálnym</a:t>
            </a:r>
            <a:r>
              <a:rPr lang="cs-CZ" dirty="0" smtClean="0"/>
              <a:t> </a:t>
            </a:r>
            <a:r>
              <a:rPr lang="cs-CZ" dirty="0" err="1" smtClean="0"/>
              <a:t>tajomníkom</a:t>
            </a:r>
            <a:endParaRPr lang="cs-CZ" dirty="0" smtClean="0"/>
          </a:p>
          <a:p>
            <a:pPr lvl="1"/>
            <a:r>
              <a:rPr lang="cs-CZ" dirty="0" err="1" smtClean="0"/>
              <a:t>Kolektívne</a:t>
            </a:r>
            <a:r>
              <a:rPr lang="cs-CZ" dirty="0" smtClean="0"/>
              <a:t> </a:t>
            </a:r>
            <a:r>
              <a:rPr lang="cs-CZ" dirty="0" err="1" smtClean="0"/>
              <a:t>vedenie</a:t>
            </a:r>
            <a:r>
              <a:rPr lang="cs-CZ" dirty="0" smtClean="0"/>
              <a:t>, demokratický centralizmus, </a:t>
            </a:r>
            <a:r>
              <a:rPr lang="cs-CZ" dirty="0" err="1" smtClean="0"/>
              <a:t>individuálna</a:t>
            </a:r>
            <a:r>
              <a:rPr lang="cs-CZ" dirty="0" smtClean="0"/>
              <a:t> </a:t>
            </a:r>
            <a:r>
              <a:rPr lang="cs-CZ" dirty="0" err="1" smtClean="0"/>
              <a:t>príprava</a:t>
            </a:r>
            <a:r>
              <a:rPr lang="cs-CZ" dirty="0" smtClean="0"/>
              <a:t>, </a:t>
            </a:r>
            <a:r>
              <a:rPr lang="cs-CZ" dirty="0" err="1" smtClean="0"/>
              <a:t>rozhodnutia</a:t>
            </a:r>
            <a:r>
              <a:rPr lang="cs-CZ" dirty="0" smtClean="0"/>
              <a:t> na </a:t>
            </a:r>
            <a:r>
              <a:rPr lang="cs-CZ" dirty="0" err="1" smtClean="0"/>
              <a:t>formálnych</a:t>
            </a:r>
            <a:r>
              <a:rPr lang="cs-CZ" dirty="0" smtClean="0"/>
              <a:t> </a:t>
            </a:r>
            <a:r>
              <a:rPr lang="cs-CZ" dirty="0" err="1" smtClean="0"/>
              <a:t>rokovaniach</a:t>
            </a:r>
            <a:endParaRPr lang="cs-CZ" dirty="0"/>
          </a:p>
          <a:p>
            <a:r>
              <a:rPr lang="cs-CZ" dirty="0" smtClean="0"/>
              <a:t>1997: </a:t>
            </a:r>
            <a:r>
              <a:rPr lang="cs-CZ" dirty="0" err="1" smtClean="0"/>
              <a:t>Deng</a:t>
            </a:r>
            <a:r>
              <a:rPr lang="cs-CZ" dirty="0" smtClean="0"/>
              <a:t> </a:t>
            </a:r>
            <a:r>
              <a:rPr lang="cs-CZ" dirty="0" err="1" smtClean="0"/>
              <a:t>Xiaoping</a:t>
            </a:r>
            <a:r>
              <a:rPr lang="cs-CZ" dirty="0" smtClean="0"/>
              <a:t> </a:t>
            </a:r>
            <a:r>
              <a:rPr lang="cs-CZ" dirty="0" err="1" smtClean="0"/>
              <a:t>zomiera</a:t>
            </a:r>
            <a:endParaRPr lang="cs-CZ" dirty="0" smtClean="0"/>
          </a:p>
          <a:p>
            <a:pPr lvl="1"/>
            <a:r>
              <a:rPr lang="cs-CZ" dirty="0" smtClean="0"/>
              <a:t>Vstup </a:t>
            </a:r>
            <a:r>
              <a:rPr lang="cs-CZ" dirty="0"/>
              <a:t>do WTO</a:t>
            </a:r>
          </a:p>
          <a:p>
            <a:pPr lvl="1"/>
            <a:r>
              <a:rPr lang="cs-CZ" dirty="0" err="1"/>
              <a:t>Belehrad</a:t>
            </a:r>
            <a:r>
              <a:rPr lang="cs-CZ" dirty="0"/>
              <a:t> 1999 a Hainan </a:t>
            </a:r>
            <a:r>
              <a:rPr lang="cs-CZ" dirty="0" smtClean="0"/>
              <a:t>2001</a:t>
            </a:r>
            <a:endParaRPr lang="cs-CZ" dirty="0"/>
          </a:p>
          <a:p>
            <a:r>
              <a:rPr lang="cs-CZ" dirty="0" smtClean="0"/>
              <a:t>2002/2004: </a:t>
            </a:r>
            <a:r>
              <a:rPr lang="cs-CZ" dirty="0" err="1" smtClean="0"/>
              <a:t>Hu</a:t>
            </a:r>
            <a:r>
              <a:rPr lang="cs-CZ" dirty="0" smtClean="0"/>
              <a:t> </a:t>
            </a:r>
            <a:r>
              <a:rPr lang="cs-CZ" dirty="0" err="1" smtClean="0"/>
              <a:t>Jintao</a:t>
            </a:r>
            <a:endParaRPr lang="cs-CZ" dirty="0" smtClean="0"/>
          </a:p>
          <a:p>
            <a:r>
              <a:rPr lang="cs-CZ" dirty="0" smtClean="0"/>
              <a:t>2012: </a:t>
            </a:r>
            <a:r>
              <a:rPr lang="cs-CZ" dirty="0" err="1" smtClean="0"/>
              <a:t>Xi</a:t>
            </a:r>
            <a:r>
              <a:rPr lang="cs-CZ" dirty="0" smtClean="0"/>
              <a:t> </a:t>
            </a:r>
            <a:r>
              <a:rPr lang="cs-CZ" dirty="0" err="1" smtClean="0"/>
              <a:t>Jinping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6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Zmeny</a:t>
            </a:r>
            <a:r>
              <a:rPr lang="cs-CZ" dirty="0" smtClean="0"/>
              <a:t> </a:t>
            </a:r>
            <a:r>
              <a:rPr lang="cs-CZ" dirty="0" err="1" smtClean="0"/>
              <a:t>čínskeho</a:t>
            </a:r>
            <a:r>
              <a:rPr lang="cs-CZ" dirty="0" smtClean="0"/>
              <a:t> </a:t>
            </a:r>
            <a:r>
              <a:rPr lang="cs-CZ" dirty="0" err="1" smtClean="0"/>
              <a:t>rozhodovacieho</a:t>
            </a:r>
            <a:r>
              <a:rPr lang="cs-CZ" dirty="0" smtClean="0"/>
              <a:t>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Profesionalizácia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inštitucionalizácia</a:t>
            </a:r>
            <a:endParaRPr lang="cs-CZ" dirty="0" smtClean="0"/>
          </a:p>
          <a:p>
            <a:pPr lvl="1"/>
            <a:r>
              <a:rPr lang="cs-CZ" dirty="0" smtClean="0"/>
              <a:t>Rast technických schopností </a:t>
            </a:r>
            <a:r>
              <a:rPr lang="cs-CZ" dirty="0" err="1" smtClean="0"/>
              <a:t>pracovníkov</a:t>
            </a:r>
            <a:endParaRPr lang="cs-CZ" dirty="0" smtClean="0"/>
          </a:p>
          <a:p>
            <a:pPr lvl="1"/>
            <a:r>
              <a:rPr lang="cs-CZ" dirty="0" smtClean="0"/>
              <a:t>Rozvoj </a:t>
            </a:r>
            <a:r>
              <a:rPr lang="cs-CZ" dirty="0" err="1" smtClean="0"/>
              <a:t>vzťahov</a:t>
            </a:r>
            <a:r>
              <a:rPr lang="cs-CZ" dirty="0" smtClean="0"/>
              <a:t> s krajinami </a:t>
            </a:r>
            <a:r>
              <a:rPr lang="cs-CZ" dirty="0" err="1" smtClean="0"/>
              <a:t>sveta</a:t>
            </a:r>
            <a:endParaRPr lang="cs-CZ" dirty="0" smtClean="0"/>
          </a:p>
          <a:p>
            <a:r>
              <a:rPr lang="cs-CZ" dirty="0" err="1" smtClean="0"/>
              <a:t>Pluraziácia</a:t>
            </a:r>
            <a:r>
              <a:rPr lang="cs-CZ" dirty="0" smtClean="0"/>
              <a:t> a </a:t>
            </a:r>
            <a:r>
              <a:rPr lang="cs-CZ" dirty="0" err="1" smtClean="0"/>
              <a:t>decentralizácia</a:t>
            </a:r>
            <a:endParaRPr lang="cs-CZ" dirty="0" smtClean="0"/>
          </a:p>
          <a:p>
            <a:pPr lvl="1"/>
            <a:r>
              <a:rPr lang="cs-CZ" dirty="0" err="1"/>
              <a:t>Rozširovanie</a:t>
            </a:r>
            <a:r>
              <a:rPr lang="cs-CZ" dirty="0"/>
              <a:t> a </a:t>
            </a:r>
            <a:r>
              <a:rPr lang="cs-CZ" dirty="0" err="1"/>
              <a:t>prehlbovanie</a:t>
            </a:r>
            <a:r>
              <a:rPr lang="cs-CZ" dirty="0"/>
              <a:t> </a:t>
            </a:r>
            <a:r>
              <a:rPr lang="cs-CZ" dirty="0" err="1"/>
              <a:t>rozhodovacej</a:t>
            </a:r>
            <a:r>
              <a:rPr lang="cs-CZ" dirty="0"/>
              <a:t> </a:t>
            </a:r>
            <a:r>
              <a:rPr lang="cs-CZ" dirty="0" err="1"/>
              <a:t>štruktúry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Zmena</a:t>
            </a:r>
            <a:r>
              <a:rPr lang="cs-CZ" dirty="0" smtClean="0"/>
              <a:t> </a:t>
            </a:r>
            <a:r>
              <a:rPr lang="cs-CZ" dirty="0" err="1" smtClean="0"/>
              <a:t>postavenia</a:t>
            </a:r>
            <a:r>
              <a:rPr lang="cs-CZ" dirty="0" smtClean="0"/>
              <a:t> </a:t>
            </a:r>
            <a:r>
              <a:rPr lang="cs-CZ" dirty="0" err="1" smtClean="0"/>
              <a:t>vodcu</a:t>
            </a:r>
            <a:endParaRPr lang="cs-CZ" dirty="0" smtClean="0"/>
          </a:p>
          <a:p>
            <a:r>
              <a:rPr lang="cs-CZ" dirty="0" err="1"/>
              <a:t>G</a:t>
            </a:r>
            <a:r>
              <a:rPr lang="cs-CZ" dirty="0" err="1" smtClean="0"/>
              <a:t>lobalizácia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40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4" name="Picture 2" descr="C:\Users\ricky\Desktop\china_govt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97507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0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D:\Contemporary Chinese FP\20121105_China1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2347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19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Aktéri</a:t>
            </a:r>
            <a:r>
              <a:rPr lang="cs-CZ" dirty="0" smtClean="0"/>
              <a:t> </a:t>
            </a:r>
            <a:r>
              <a:rPr lang="cs-CZ" dirty="0" err="1" smtClean="0"/>
              <a:t>čínskej</a:t>
            </a:r>
            <a:r>
              <a:rPr lang="cs-CZ" dirty="0" smtClean="0"/>
              <a:t> </a:t>
            </a:r>
            <a:r>
              <a:rPr lang="cs-CZ" dirty="0" err="1" smtClean="0"/>
              <a:t>zahraničnej</a:t>
            </a:r>
            <a:r>
              <a:rPr lang="cs-CZ" dirty="0" smtClean="0"/>
              <a:t>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Strana (</a:t>
            </a:r>
            <a:r>
              <a:rPr lang="cs-CZ" dirty="0" err="1" smtClean="0"/>
              <a:t>Politburo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Štátna</a:t>
            </a:r>
            <a:r>
              <a:rPr lang="cs-CZ" dirty="0" smtClean="0"/>
              <a:t> rada (</a:t>
            </a:r>
            <a:r>
              <a:rPr lang="cs-CZ" dirty="0" err="1"/>
              <a:t>P</a:t>
            </a:r>
            <a:r>
              <a:rPr lang="cs-CZ" dirty="0" err="1" smtClean="0"/>
              <a:t>odpredseda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zahraničnú</a:t>
            </a:r>
            <a:r>
              <a:rPr lang="cs-CZ" dirty="0" smtClean="0"/>
              <a:t> politiku, Ministerstvo </a:t>
            </a:r>
            <a:r>
              <a:rPr lang="cs-CZ" dirty="0" err="1" smtClean="0"/>
              <a:t>zahraničných</a:t>
            </a:r>
            <a:r>
              <a:rPr lang="cs-CZ" dirty="0" smtClean="0"/>
              <a:t> </a:t>
            </a:r>
            <a:r>
              <a:rPr lang="cs-CZ" dirty="0" err="1" smtClean="0"/>
              <a:t>vzťahov</a:t>
            </a:r>
            <a:r>
              <a:rPr lang="cs-CZ" dirty="0" smtClean="0"/>
              <a:t>)</a:t>
            </a:r>
          </a:p>
          <a:p>
            <a:r>
              <a:rPr lang="cs-CZ" dirty="0" smtClean="0"/>
              <a:t>Armáda</a:t>
            </a:r>
          </a:p>
          <a:p>
            <a:pPr lvl="1"/>
            <a:r>
              <a:rPr lang="cs-CZ" dirty="0" err="1" smtClean="0"/>
              <a:t>Koordinácia</a:t>
            </a:r>
            <a:r>
              <a:rPr lang="cs-CZ" dirty="0" smtClean="0"/>
              <a:t>: malé </a:t>
            </a:r>
            <a:r>
              <a:rPr lang="cs-CZ" dirty="0" err="1" smtClean="0"/>
              <a:t>vedúce</a:t>
            </a:r>
            <a:r>
              <a:rPr lang="cs-CZ" dirty="0" smtClean="0"/>
              <a:t> skupiny</a:t>
            </a:r>
          </a:p>
          <a:p>
            <a:r>
              <a:rPr lang="cs-CZ" dirty="0" smtClean="0"/>
              <a:t>Noví </a:t>
            </a:r>
            <a:r>
              <a:rPr lang="cs-CZ" dirty="0" err="1" smtClean="0"/>
              <a:t>aktéri</a:t>
            </a:r>
            <a:endParaRPr lang="cs-CZ" dirty="0" smtClean="0"/>
          </a:p>
          <a:p>
            <a:pPr lvl="1"/>
            <a:r>
              <a:rPr lang="cs-CZ" dirty="0" err="1" smtClean="0"/>
              <a:t>Verejnosť</a:t>
            </a:r>
            <a:endParaRPr lang="cs-CZ" dirty="0" smtClean="0"/>
          </a:p>
          <a:p>
            <a:pPr lvl="1"/>
            <a:r>
              <a:rPr lang="cs-CZ" dirty="0" smtClean="0"/>
              <a:t>Média</a:t>
            </a:r>
          </a:p>
          <a:p>
            <a:pPr lvl="1"/>
            <a:r>
              <a:rPr lang="cs-CZ" dirty="0" smtClean="0"/>
              <a:t>Odborníci</a:t>
            </a:r>
            <a:r>
              <a:rPr lang="cs-CZ" dirty="0"/>
              <a:t>, </a:t>
            </a:r>
            <a:r>
              <a:rPr lang="cs-CZ" dirty="0" smtClean="0"/>
              <a:t>univerzity, </a:t>
            </a:r>
            <a:r>
              <a:rPr lang="cs-CZ" dirty="0" err="1" smtClean="0"/>
              <a:t>think</a:t>
            </a:r>
            <a:r>
              <a:rPr lang="cs-CZ" dirty="0" smtClean="0"/>
              <a:t> tanky</a:t>
            </a:r>
            <a:endParaRPr lang="cs-CZ" dirty="0"/>
          </a:p>
          <a:p>
            <a:pPr lvl="1"/>
            <a:r>
              <a:rPr lang="cs-CZ" dirty="0" smtClean="0"/>
              <a:t>Provincie</a:t>
            </a:r>
          </a:p>
          <a:p>
            <a:pPr lvl="1"/>
            <a:r>
              <a:rPr lang="cs-CZ" dirty="0" smtClean="0"/>
              <a:t>Ekonomické </a:t>
            </a:r>
            <a:r>
              <a:rPr lang="cs-CZ" dirty="0" err="1" smtClean="0"/>
              <a:t>korporácie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042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Neformálne</a:t>
            </a:r>
            <a:r>
              <a:rPr lang="cs-CZ" dirty="0" smtClean="0"/>
              <a:t> </a:t>
            </a:r>
            <a:r>
              <a:rPr lang="cs-CZ" dirty="0" err="1" smtClean="0"/>
              <a:t>inštitúcie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Konsenzuálne</a:t>
            </a:r>
            <a:r>
              <a:rPr lang="cs-CZ" dirty="0" smtClean="0"/>
              <a:t> </a:t>
            </a:r>
            <a:r>
              <a:rPr lang="cs-CZ" dirty="0" err="1" smtClean="0"/>
              <a:t>rozhodovanie</a:t>
            </a:r>
            <a:endParaRPr lang="cs-CZ" dirty="0" smtClean="0"/>
          </a:p>
          <a:p>
            <a:r>
              <a:rPr lang="cs-CZ" dirty="0" err="1" smtClean="0"/>
              <a:t>Generačné</a:t>
            </a:r>
            <a:r>
              <a:rPr lang="cs-CZ" dirty="0" smtClean="0"/>
              <a:t> „</a:t>
            </a:r>
            <a:r>
              <a:rPr lang="cs-CZ" dirty="0" err="1" smtClean="0"/>
              <a:t>jadro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Neformálne</a:t>
            </a:r>
            <a:r>
              <a:rPr lang="cs-CZ" dirty="0" smtClean="0"/>
              <a:t> </a:t>
            </a:r>
            <a:r>
              <a:rPr lang="cs-CZ" dirty="0" err="1" smtClean="0"/>
              <a:t>personálne</a:t>
            </a:r>
            <a:r>
              <a:rPr lang="cs-CZ" dirty="0" smtClean="0"/>
              <a:t> vazby</a:t>
            </a:r>
          </a:p>
          <a:p>
            <a:r>
              <a:rPr lang="cs-CZ" dirty="0" err="1" smtClean="0"/>
              <a:t>Záujmové</a:t>
            </a:r>
            <a:r>
              <a:rPr lang="cs-CZ" dirty="0" smtClean="0"/>
              <a:t> skupiny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udržanie</a:t>
            </a:r>
            <a:r>
              <a:rPr lang="cs-CZ" dirty="0" smtClean="0"/>
              <a:t> </a:t>
            </a:r>
            <a:r>
              <a:rPr lang="cs-CZ" dirty="0" err="1" smtClean="0"/>
              <a:t>statu</a:t>
            </a:r>
            <a:r>
              <a:rPr lang="cs-CZ" dirty="0" smtClean="0"/>
              <a:t> quo a jednoty</a:t>
            </a:r>
          </a:p>
          <a:p>
            <a:r>
              <a:rPr lang="cs-CZ" dirty="0" smtClean="0"/>
              <a:t>Nechuť k riziku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64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A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mení</a:t>
            </a:r>
            <a:r>
              <a:rPr lang="cs-CZ" dirty="0" smtClean="0"/>
              <a:t> </a:t>
            </a:r>
            <a:r>
              <a:rPr lang="cs-CZ" dirty="0" err="1" smtClean="0"/>
              <a:t>postavenie</a:t>
            </a:r>
            <a:r>
              <a:rPr lang="cs-CZ" dirty="0" smtClean="0"/>
              <a:t> </a:t>
            </a:r>
            <a:r>
              <a:rPr lang="cs-CZ" dirty="0" err="1" smtClean="0"/>
              <a:t>vodcu</a:t>
            </a:r>
            <a:r>
              <a:rPr lang="cs-CZ" dirty="0"/>
              <a:t>?</a:t>
            </a:r>
            <a:endParaRPr lang="cs-CZ" dirty="0" smtClean="0"/>
          </a:p>
          <a:p>
            <a:r>
              <a:rPr lang="cs-CZ" dirty="0" err="1" smtClean="0"/>
              <a:t>Aké</a:t>
            </a:r>
            <a:r>
              <a:rPr lang="cs-CZ" dirty="0" smtClean="0"/>
              <a:t> sú výhody a nevýhody </a:t>
            </a:r>
            <a:r>
              <a:rPr lang="cs-CZ" dirty="0" err="1" smtClean="0"/>
              <a:t>súčasného</a:t>
            </a:r>
            <a:r>
              <a:rPr lang="cs-CZ" dirty="0" smtClean="0"/>
              <a:t> </a:t>
            </a:r>
            <a:r>
              <a:rPr lang="cs-CZ" dirty="0" err="1" smtClean="0"/>
              <a:t>rozhodovacieho</a:t>
            </a:r>
            <a:r>
              <a:rPr lang="cs-CZ" dirty="0"/>
              <a:t> </a:t>
            </a:r>
            <a:r>
              <a:rPr lang="cs-CZ" dirty="0" smtClean="0"/>
              <a:t>procesu v </a:t>
            </a:r>
            <a:r>
              <a:rPr lang="cs-CZ" dirty="0" err="1" smtClean="0"/>
              <a:t>Číne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Aký</a:t>
            </a:r>
            <a:r>
              <a:rPr lang="cs-CZ" dirty="0" smtClean="0"/>
              <a:t> vplyv má </a:t>
            </a:r>
            <a:r>
              <a:rPr lang="cs-CZ" dirty="0" err="1" smtClean="0"/>
              <a:t>formálna</a:t>
            </a:r>
            <a:r>
              <a:rPr lang="cs-CZ" dirty="0" smtClean="0"/>
              <a:t> </a:t>
            </a:r>
            <a:r>
              <a:rPr lang="cs-CZ" dirty="0" err="1" smtClean="0"/>
              <a:t>štruktúra</a:t>
            </a:r>
            <a:r>
              <a:rPr lang="cs-CZ" dirty="0" smtClean="0"/>
              <a:t> na </a:t>
            </a:r>
            <a:r>
              <a:rPr lang="cs-CZ" dirty="0" err="1" smtClean="0"/>
              <a:t>neformálny</a:t>
            </a:r>
            <a:r>
              <a:rPr lang="cs-CZ" dirty="0" smtClean="0"/>
              <a:t> rozhodovací proces?</a:t>
            </a:r>
          </a:p>
          <a:p>
            <a:r>
              <a:rPr lang="cs-CZ" dirty="0" err="1" smtClean="0"/>
              <a:t>Aký</a:t>
            </a:r>
            <a:r>
              <a:rPr lang="cs-CZ" dirty="0" smtClean="0"/>
              <a:t> vplyv má armáda na </a:t>
            </a:r>
            <a:r>
              <a:rPr lang="cs-CZ" dirty="0" err="1" smtClean="0"/>
              <a:t>rozhodovanie</a:t>
            </a:r>
            <a:r>
              <a:rPr lang="cs-CZ" dirty="0" smtClean="0"/>
              <a:t> v </a:t>
            </a:r>
            <a:r>
              <a:rPr lang="cs-CZ" dirty="0" err="1" smtClean="0"/>
              <a:t>zahraničnej</a:t>
            </a:r>
            <a:r>
              <a:rPr lang="cs-CZ" dirty="0" smtClean="0"/>
              <a:t> </a:t>
            </a:r>
            <a:r>
              <a:rPr lang="cs-CZ" dirty="0" err="1" smtClean="0"/>
              <a:t>politike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Aký</a:t>
            </a:r>
            <a:r>
              <a:rPr lang="cs-CZ" dirty="0" smtClean="0"/>
              <a:t> vplyv </a:t>
            </a:r>
            <a:r>
              <a:rPr lang="cs-CZ" dirty="0" err="1" smtClean="0"/>
              <a:t>majú</a:t>
            </a:r>
            <a:r>
              <a:rPr lang="cs-CZ" dirty="0" smtClean="0"/>
              <a:t> </a:t>
            </a:r>
            <a:r>
              <a:rPr lang="cs-CZ" dirty="0" err="1" smtClean="0"/>
              <a:t>zmeny</a:t>
            </a:r>
            <a:r>
              <a:rPr lang="cs-CZ" dirty="0" smtClean="0"/>
              <a:t> v </a:t>
            </a:r>
            <a:r>
              <a:rPr lang="cs-CZ" dirty="0" err="1" smtClean="0"/>
              <a:t>rozhodovacom</a:t>
            </a:r>
            <a:r>
              <a:rPr lang="cs-CZ" dirty="0" smtClean="0"/>
              <a:t> procese na čínsku politiku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teritoriálnym</a:t>
            </a:r>
            <a:r>
              <a:rPr lang="cs-CZ" dirty="0" smtClean="0"/>
              <a:t> </a:t>
            </a:r>
            <a:r>
              <a:rPr lang="cs-CZ" dirty="0" err="1" smtClean="0"/>
              <a:t>konfliktom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Aká</a:t>
            </a:r>
            <a:r>
              <a:rPr lang="cs-CZ" dirty="0" smtClean="0"/>
              <a:t> bude </a:t>
            </a:r>
            <a:r>
              <a:rPr lang="cs-CZ" dirty="0" err="1" smtClean="0"/>
              <a:t>pozícia</a:t>
            </a:r>
            <a:r>
              <a:rPr lang="cs-CZ" dirty="0" smtClean="0"/>
              <a:t> jednotlivých </a:t>
            </a:r>
            <a:r>
              <a:rPr lang="cs-CZ" dirty="0" err="1" smtClean="0"/>
              <a:t>orgánov</a:t>
            </a:r>
            <a:r>
              <a:rPr lang="cs-CZ" dirty="0" smtClean="0"/>
              <a:t> </a:t>
            </a:r>
            <a:r>
              <a:rPr lang="cs-CZ" dirty="0" err="1" smtClean="0"/>
              <a:t>čínskeho</a:t>
            </a:r>
            <a:r>
              <a:rPr lang="cs-CZ" dirty="0" smtClean="0"/>
              <a:t> politického systému </a:t>
            </a:r>
            <a:r>
              <a:rPr lang="cs-CZ" dirty="0" err="1" smtClean="0"/>
              <a:t>voči</a:t>
            </a:r>
            <a:r>
              <a:rPr lang="cs-CZ" dirty="0" smtClean="0"/>
              <a:t> </a:t>
            </a:r>
            <a:r>
              <a:rPr lang="cs-CZ" dirty="0" err="1" smtClean="0"/>
              <a:t>týmto</a:t>
            </a:r>
            <a:r>
              <a:rPr lang="cs-CZ" dirty="0" smtClean="0"/>
              <a:t> </a:t>
            </a:r>
            <a:r>
              <a:rPr lang="cs-CZ" dirty="0" err="1" smtClean="0"/>
              <a:t>otázkam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Severná</a:t>
            </a:r>
            <a:r>
              <a:rPr lang="cs-CZ" dirty="0" smtClean="0"/>
              <a:t> </a:t>
            </a:r>
            <a:r>
              <a:rPr lang="cs-CZ" dirty="0" err="1" smtClean="0"/>
              <a:t>Kórea</a:t>
            </a:r>
            <a:endParaRPr lang="cs-CZ" dirty="0" smtClean="0"/>
          </a:p>
          <a:p>
            <a:pPr lvl="1"/>
            <a:r>
              <a:rPr lang="cs-CZ" dirty="0" err="1" smtClean="0"/>
              <a:t>Taiwan</a:t>
            </a:r>
            <a:r>
              <a:rPr lang="cs-CZ" dirty="0" smtClean="0"/>
              <a:t>, Japonsko, USA</a:t>
            </a:r>
          </a:p>
          <a:p>
            <a:pPr lvl="1"/>
            <a:r>
              <a:rPr lang="cs-CZ" dirty="0" err="1" smtClean="0"/>
              <a:t>Teritoriálne</a:t>
            </a:r>
            <a:r>
              <a:rPr lang="cs-CZ" dirty="0" smtClean="0"/>
              <a:t> spory (</a:t>
            </a:r>
            <a:r>
              <a:rPr lang="cs-CZ" dirty="0" err="1" smtClean="0"/>
              <a:t>Juhočínske</a:t>
            </a:r>
            <a:r>
              <a:rPr lang="cs-CZ" dirty="0" smtClean="0"/>
              <a:t> more, </a:t>
            </a:r>
            <a:r>
              <a:rPr lang="cs-CZ" dirty="0" err="1" smtClean="0"/>
              <a:t>Východočínske</a:t>
            </a:r>
            <a:r>
              <a:rPr lang="cs-CZ" dirty="0" smtClean="0"/>
              <a:t> more, India)</a:t>
            </a:r>
          </a:p>
          <a:p>
            <a:pPr lvl="1"/>
            <a:r>
              <a:rPr lang="cs-CZ" dirty="0" smtClean="0"/>
              <a:t>Rusko</a:t>
            </a:r>
          </a:p>
          <a:p>
            <a:pPr lvl="1"/>
            <a:r>
              <a:rPr lang="cs-CZ" dirty="0" smtClean="0"/>
              <a:t>EÚ</a:t>
            </a:r>
          </a:p>
          <a:p>
            <a:pPr lvl="1"/>
            <a:r>
              <a:rPr lang="cs-CZ" dirty="0" smtClean="0"/>
              <a:t>Klimatické </a:t>
            </a:r>
            <a:r>
              <a:rPr lang="cs-CZ" dirty="0" err="1" smtClean="0"/>
              <a:t>rokovania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393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324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Vplyv politického a byrokratického systému na ZP Číny</vt:lpstr>
      <vt:lpstr>Úrovne analýzy ZP</vt:lpstr>
      <vt:lpstr>Vývoj politického systému Číny</vt:lpstr>
      <vt:lpstr>Zmeny čínskeho rozhodovacieho procesu</vt:lpstr>
      <vt:lpstr>Prezentace aplikace PowerPoint</vt:lpstr>
      <vt:lpstr>Prezentace aplikace PowerPoint</vt:lpstr>
      <vt:lpstr>Aktéri čínskej zahraničnej politiky</vt:lpstr>
      <vt:lpstr>Neformálne inštitúcie</vt:lpstr>
      <vt:lpstr>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Vplyv politického a byrokratického systému na ZP Číny</dc:title>
  <dc:creator>Richard Turcsányi</dc:creator>
  <cp:lastModifiedBy>Richard Turcsányi</cp:lastModifiedBy>
  <cp:revision>11</cp:revision>
  <dcterms:created xsi:type="dcterms:W3CDTF">2014-04-14T08:52:06Z</dcterms:created>
  <dcterms:modified xsi:type="dcterms:W3CDTF">2014-04-14T13:39:21Z</dcterms:modified>
</cp:coreProperties>
</file>