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257" r:id="rId3"/>
    <p:sldId id="260" r:id="rId4"/>
    <p:sldId id="261" r:id="rId5"/>
    <p:sldId id="262" r:id="rId6"/>
    <p:sldId id="263" r:id="rId7"/>
    <p:sldId id="264" r:id="rId8"/>
    <p:sldId id="265" r:id="rId9"/>
    <p:sldId id="274" r:id="rId10"/>
    <p:sldId id="266" r:id="rId11"/>
    <p:sldId id="267" r:id="rId12"/>
    <p:sldId id="268" r:id="rId13"/>
    <p:sldId id="269" r:id="rId14"/>
    <p:sldId id="275" r:id="rId15"/>
    <p:sldId id="270" r:id="rId16"/>
    <p:sldId id="271" r:id="rId17"/>
    <p:sldId id="273"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C80EC-9B84-44C2-B032-11A32B70012F}" type="datetimeFigureOut">
              <a:rPr lang="it-IT" smtClean="0"/>
              <a:pPr/>
              <a:t>06/05/2014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4C37CB-E933-4AD1-B73A-C149D67F22E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84C37CB-E933-4AD1-B73A-C149D67F22EE}" type="slidenum">
              <a:rPr lang="it-IT" smtClean="0"/>
              <a:pPr/>
              <a:t>13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9" name="Rettangolo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it-IT" smtClean="0"/>
              <a:t>Fare clic per modificare lo stile del titolo</a:t>
            </a:r>
            <a:endParaRPr kumimoji="0" lang="en-US"/>
          </a:p>
        </p:txBody>
      </p:sp>
      <p:sp>
        <p:nvSpPr>
          <p:cNvPr id="3" name="Sottotito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it-IT" smtClean="0"/>
              <a:t>Fare clic per modificare lo stile del sottotitolo dello schema</a:t>
            </a:r>
            <a:endParaRPr kumimoji="0" lang="en-US"/>
          </a:p>
        </p:txBody>
      </p:sp>
      <p:sp>
        <p:nvSpPr>
          <p:cNvPr id="4" name="Segnaposto data 3"/>
          <p:cNvSpPr>
            <a:spLocks noGrp="1"/>
          </p:cNvSpPr>
          <p:nvPr>
            <p:ph type="dt" sz="half" idx="10"/>
          </p:nvPr>
        </p:nvSpPr>
        <p:spPr/>
        <p:txBody>
          <a:bodyPr/>
          <a:lstStyle/>
          <a:p>
            <a:fld id="{C3C7A981-8EE9-4706-A206-5DB17418A344}" type="datetimeFigureOut">
              <a:rPr lang="it-IT" smtClean="0"/>
              <a:pPr/>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9D8EBCC-3D0D-4171-8944-7893C6227158}" type="slidenum">
              <a:rPr lang="it-IT" smtClean="0"/>
              <a:pPr/>
              <a:t>‹N›</a:t>
            </a:fld>
            <a:endParaRPr lang="it-IT"/>
          </a:p>
        </p:txBody>
      </p:sp>
      <p:sp>
        <p:nvSpPr>
          <p:cNvPr id="10" name="Rettango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3C7A981-8EE9-4706-A206-5DB17418A344}" type="datetimeFigureOut">
              <a:rPr lang="it-IT" smtClean="0"/>
              <a:pPr/>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9D8EBCC-3D0D-4171-8944-7893C622715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9" name="Rettango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ttangolo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verticale 1"/>
          <p:cNvSpPr>
            <a:spLocks noGrp="1"/>
          </p:cNvSpPr>
          <p:nvPr>
            <p:ph type="title" orient="vert"/>
          </p:nvPr>
        </p:nvSpPr>
        <p:spPr>
          <a:xfrm>
            <a:off x="6781800" y="274640"/>
            <a:ext cx="19050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304800"/>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3C7A981-8EE9-4706-A206-5DB17418A344}" type="datetimeFigureOut">
              <a:rPr lang="it-IT" smtClean="0"/>
              <a:pPr/>
              <a:t>06/05/2014</a:t>
            </a:fld>
            <a:endParaRPr lang="it-IT"/>
          </a:p>
        </p:txBody>
      </p:sp>
      <p:sp>
        <p:nvSpPr>
          <p:cNvPr id="5" name="Segnaposto piè di pagina 4"/>
          <p:cNvSpPr>
            <a:spLocks noGrp="1"/>
          </p:cNvSpPr>
          <p:nvPr>
            <p:ph type="ftr" sz="quarter" idx="11"/>
          </p:nvPr>
        </p:nvSpPr>
        <p:spPr>
          <a:xfrm>
            <a:off x="2640597" y="6377459"/>
            <a:ext cx="3836404" cy="365125"/>
          </a:xfrm>
        </p:spPr>
        <p:txBody>
          <a:bodyPr/>
          <a:lstStyle/>
          <a:p>
            <a:endParaRPr lang="it-IT"/>
          </a:p>
        </p:txBody>
      </p:sp>
      <p:sp>
        <p:nvSpPr>
          <p:cNvPr id="6" name="Segnaposto numero diapositiva 5"/>
          <p:cNvSpPr>
            <a:spLocks noGrp="1"/>
          </p:cNvSpPr>
          <p:nvPr>
            <p:ph type="sldNum" sz="quarter" idx="12"/>
          </p:nvPr>
        </p:nvSpPr>
        <p:spPr/>
        <p:txBody>
          <a:bodyPr/>
          <a:lstStyle/>
          <a:p>
            <a:fld id="{79D8EBCC-3D0D-4171-8944-7893C622715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55448"/>
            <a:ext cx="8229600" cy="1252728"/>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3C7A981-8EE9-4706-A206-5DB17418A344}" type="datetimeFigureOut">
              <a:rPr lang="it-IT" smtClean="0"/>
              <a:pPr/>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9D8EBCC-3D0D-4171-8944-7893C622715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9" name="Rettangolo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ttango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C3C7A981-8EE9-4706-A206-5DB17418A344}" type="datetimeFigureOut">
              <a:rPr lang="it-IT" smtClean="0"/>
              <a:pPr/>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9D8EBCC-3D0D-4171-8944-7893C6227158}"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C3C7A981-8EE9-4706-A206-5DB17418A344}" type="datetimeFigureOut">
              <a:rPr lang="it-IT" smtClean="0"/>
              <a:pPr/>
              <a:t>06/05/2014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9D8EBCC-3D0D-4171-8944-7893C622715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tes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it-IT" smtClean="0"/>
              <a:t>Fare clic per modificare stili del testo dello schema</a:t>
            </a:r>
          </a:p>
        </p:txBody>
      </p:sp>
      <p:sp>
        <p:nvSpPr>
          <p:cNvPr id="6" name="Segnaposto contenut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C3C7A981-8EE9-4706-A206-5DB17418A344}" type="datetimeFigureOut">
              <a:rPr lang="it-IT" smtClean="0"/>
              <a:pPr/>
              <a:t>06/05/2014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9D8EBCC-3D0D-4171-8944-7893C622715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C3C7A981-8EE9-4706-A206-5DB17418A344}" type="datetimeFigureOut">
              <a:rPr lang="it-IT" smtClean="0"/>
              <a:pPr/>
              <a:t>06/05/2014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9D8EBCC-3D0D-4171-8944-7893C622715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3C7A981-8EE9-4706-A206-5DB17418A344}" type="datetimeFigureOut">
              <a:rPr lang="it-IT" smtClean="0"/>
              <a:pPr/>
              <a:t>06/05/2014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9D8EBCC-3D0D-4171-8944-7893C622715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tes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C3C7A981-8EE9-4706-A206-5DB17418A344}" type="datetimeFigureOut">
              <a:rPr lang="it-IT" smtClean="0"/>
              <a:pPr/>
              <a:t>06/05/2014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9D8EBCC-3D0D-4171-8944-7893C6227158}" type="slidenum">
              <a:rPr lang="it-IT" smtClean="0"/>
              <a:pPr/>
              <a:t>‹N›</a:t>
            </a:fld>
            <a:endParaRPr lang="it-IT"/>
          </a:p>
        </p:txBody>
      </p:sp>
      <p:sp>
        <p:nvSpPr>
          <p:cNvPr id="12" name="Rettango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164592" y="1170432"/>
            <a:ext cx="2523744" cy="201168"/>
          </a:xfrm>
        </p:spPr>
        <p:txBody>
          <a:bodyPr/>
          <a:lstStyle/>
          <a:p>
            <a:fld id="{C3C7A981-8EE9-4706-A206-5DB17418A344}" type="datetimeFigureOut">
              <a:rPr lang="it-IT" smtClean="0"/>
              <a:pPr/>
              <a:t>06/05/2014</a:t>
            </a:fld>
            <a:endParaRPr lang="it-IT"/>
          </a:p>
        </p:txBody>
      </p:sp>
      <p:sp>
        <p:nvSpPr>
          <p:cNvPr id="11" name="Rettango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egnaposto piè di pagina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t-IT"/>
          </a:p>
        </p:txBody>
      </p:sp>
      <p:sp>
        <p:nvSpPr>
          <p:cNvPr id="7" name="Segnaposto numero diapositiva 6"/>
          <p:cNvSpPr>
            <a:spLocks noGrp="1"/>
          </p:cNvSpPr>
          <p:nvPr>
            <p:ph type="sldNum" sz="quarter" idx="12"/>
          </p:nvPr>
        </p:nvSpPr>
        <p:spPr>
          <a:xfrm>
            <a:off x="8339328" y="1170432"/>
            <a:ext cx="733864" cy="201168"/>
          </a:xfrm>
        </p:spPr>
        <p:txBody>
          <a:bodyPr/>
          <a:lstStyle/>
          <a:p>
            <a:fld id="{79D8EBCC-3D0D-4171-8944-7893C6227158}"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ttango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ttangolo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egnaposto tito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Segnaposto dat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C7A981-8EE9-4706-A206-5DB17418A344}" type="datetimeFigureOut">
              <a:rPr lang="it-IT" smtClean="0"/>
              <a:pPr/>
              <a:t>06/05/2014</a:t>
            </a:fld>
            <a:endParaRPr lang="it-IT"/>
          </a:p>
        </p:txBody>
      </p:sp>
      <p:sp>
        <p:nvSpPr>
          <p:cNvPr id="5" name="Segnaposto piè di pagina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t-IT"/>
          </a:p>
        </p:txBody>
      </p:sp>
      <p:sp>
        <p:nvSpPr>
          <p:cNvPr id="6" name="Segnaposto numero diapos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9D8EBCC-3D0D-4171-8944-7893C622715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PzaZgtMAja4"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rgbClr val="002060"/>
                </a:solidFill>
              </a:rPr>
              <a:t>I</a:t>
            </a:r>
            <a:r>
              <a:rPr lang="it-IT" dirty="0" smtClean="0">
                <a:solidFill>
                  <a:srgbClr val="002060"/>
                </a:solidFill>
              </a:rPr>
              <a:t>l fumetto italiano</a:t>
            </a:r>
            <a:endParaRPr lang="it-IT" dirty="0">
              <a:solidFill>
                <a:srgbClr val="002060"/>
              </a:solidFill>
            </a:endParaRPr>
          </a:p>
        </p:txBody>
      </p:sp>
      <p:sp>
        <p:nvSpPr>
          <p:cNvPr id="3" name="Sottotitolo 2"/>
          <p:cNvSpPr>
            <a:spLocks noGrp="1"/>
          </p:cNvSpPr>
          <p:nvPr>
            <p:ph type="subTitle" idx="1"/>
          </p:nvPr>
        </p:nvSpPr>
        <p:spPr/>
        <p:txBody>
          <a:bodyPr/>
          <a:lstStyle/>
          <a:p>
            <a:r>
              <a:rPr lang="it-IT" dirty="0" smtClean="0"/>
              <a:t>Cenni storici e tipologia</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Cenni storici e tipologia</a:t>
            </a:r>
            <a:endParaRPr lang="it-IT" dirty="0"/>
          </a:p>
        </p:txBody>
      </p:sp>
      <p:sp>
        <p:nvSpPr>
          <p:cNvPr id="3" name="Segnaposto contenuto 2"/>
          <p:cNvSpPr>
            <a:spLocks noGrp="1"/>
          </p:cNvSpPr>
          <p:nvPr>
            <p:ph idx="1"/>
          </p:nvPr>
        </p:nvSpPr>
        <p:spPr/>
        <p:txBody>
          <a:bodyPr>
            <a:normAutofit/>
          </a:bodyPr>
          <a:lstStyle/>
          <a:p>
            <a:pPr>
              <a:buNone/>
            </a:pPr>
            <a:r>
              <a:rPr lang="it-IT" sz="2400" dirty="0" smtClean="0"/>
              <a:t>Tra le altre riviste impegnate che introducono e fanno conoscere nuovi autori ricordiamo anche </a:t>
            </a:r>
          </a:p>
          <a:p>
            <a:r>
              <a:rPr lang="it-IT" sz="2400" dirty="0"/>
              <a:t> </a:t>
            </a:r>
            <a:r>
              <a:rPr lang="it-IT" sz="2400" b="1" dirty="0" smtClean="0"/>
              <a:t>Cannibale</a:t>
            </a:r>
            <a:r>
              <a:rPr lang="it-IT" sz="2400" dirty="0" smtClean="0"/>
              <a:t>  </a:t>
            </a:r>
            <a:r>
              <a:rPr lang="it-IT" sz="2400" dirty="0" smtClean="0"/>
              <a:t>- 1977-1979. Da un’idea di Stefano Tamburini che coinvolge Filippo </a:t>
            </a:r>
            <a:r>
              <a:rPr lang="it-IT" sz="2400" dirty="0" err="1" smtClean="0"/>
              <a:t>Scòzzari</a:t>
            </a:r>
            <a:r>
              <a:rPr lang="it-IT" sz="2400" dirty="0" smtClean="0"/>
              <a:t>, Andrea Pazienza, </a:t>
            </a:r>
            <a:r>
              <a:rPr lang="it-IT" sz="2400" dirty="0" err="1" smtClean="0"/>
              <a:t>Tanino</a:t>
            </a:r>
            <a:r>
              <a:rPr lang="it-IT" sz="2400" dirty="0" smtClean="0"/>
              <a:t> Liberatore e  Marco </a:t>
            </a:r>
            <a:r>
              <a:rPr lang="it-IT" sz="2400" dirty="0" err="1" smtClean="0"/>
              <a:t>Mattioli</a:t>
            </a:r>
            <a:r>
              <a:rPr lang="it-IT" sz="2400" dirty="0" smtClean="0"/>
              <a:t>. La rivista colpisce Oreste del Buono, allora direttore di </a:t>
            </a:r>
            <a:r>
              <a:rPr lang="it-IT" sz="2400" dirty="0" smtClean="0"/>
              <a:t>Linus</a:t>
            </a:r>
          </a:p>
          <a:p>
            <a:r>
              <a:rPr lang="it-IT" sz="2400" b="1" dirty="0" smtClean="0"/>
              <a:t>Il </a:t>
            </a:r>
            <a:r>
              <a:rPr lang="it-IT" sz="2400" b="1" dirty="0" smtClean="0"/>
              <a:t>Male</a:t>
            </a:r>
            <a:r>
              <a:rPr lang="it-IT" sz="2400" dirty="0" smtClean="0"/>
              <a:t>, 1979-1980</a:t>
            </a:r>
          </a:p>
          <a:p>
            <a:r>
              <a:rPr lang="it-IT" sz="2400" b="1" dirty="0" smtClean="0"/>
              <a:t>Frigidaire</a:t>
            </a:r>
            <a:r>
              <a:rPr lang="it-IT" sz="2400" dirty="0" smtClean="0"/>
              <a:t>, 1980</a:t>
            </a:r>
            <a:endParaRPr lang="it-IT"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Cenni storici e tipologia</a:t>
            </a:r>
            <a:endParaRPr lang="it-IT" dirty="0"/>
          </a:p>
        </p:txBody>
      </p:sp>
      <p:sp>
        <p:nvSpPr>
          <p:cNvPr id="3" name="Segnaposto contenuto 2"/>
          <p:cNvSpPr>
            <a:spLocks noGrp="1"/>
          </p:cNvSpPr>
          <p:nvPr>
            <p:ph idx="1"/>
          </p:nvPr>
        </p:nvSpPr>
        <p:spPr/>
        <p:txBody>
          <a:bodyPr>
            <a:normAutofit/>
          </a:bodyPr>
          <a:lstStyle/>
          <a:p>
            <a:pPr>
              <a:buNone/>
            </a:pPr>
            <a:r>
              <a:rPr lang="it-IT" sz="2400" dirty="0" smtClean="0"/>
              <a:t>Qui nascono e hanno subito successo personaggi come </a:t>
            </a:r>
            <a:r>
              <a:rPr lang="it-IT" sz="2400" b="1" dirty="0" smtClean="0"/>
              <a:t>Zanardi </a:t>
            </a:r>
            <a:r>
              <a:rPr lang="it-IT" sz="2400" dirty="0" smtClean="0"/>
              <a:t>(Andrea Pazienza) e </a:t>
            </a:r>
            <a:r>
              <a:rPr lang="it-IT" sz="2400" b="1" dirty="0" err="1" smtClean="0"/>
              <a:t>Ranxerox</a:t>
            </a:r>
            <a:r>
              <a:rPr lang="it-IT" sz="2400" dirty="0" smtClean="0"/>
              <a:t> (idea di Tamburini, disegno di </a:t>
            </a:r>
            <a:r>
              <a:rPr lang="it-IT" sz="2400" dirty="0" err="1" smtClean="0"/>
              <a:t>Tanino</a:t>
            </a:r>
            <a:r>
              <a:rPr lang="it-IT" sz="2400" dirty="0" smtClean="0"/>
              <a:t> Liberatore)</a:t>
            </a:r>
          </a:p>
          <a:p>
            <a:pPr>
              <a:buNone/>
            </a:pPr>
            <a:endParaRPr lang="it-IT" sz="2400" dirty="0"/>
          </a:p>
        </p:txBody>
      </p:sp>
      <p:pic>
        <p:nvPicPr>
          <p:cNvPr id="5" name="Immagine 4" descr="Ranxerox_liberatore.jpg"/>
          <p:cNvPicPr>
            <a:picLocks noChangeAspect="1"/>
          </p:cNvPicPr>
          <p:nvPr/>
        </p:nvPicPr>
        <p:blipFill>
          <a:blip r:embed="rId2" cstate="print"/>
          <a:stretch>
            <a:fillRect/>
          </a:stretch>
        </p:blipFill>
        <p:spPr>
          <a:xfrm>
            <a:off x="5004048" y="2708920"/>
            <a:ext cx="2486778" cy="3456384"/>
          </a:xfrm>
          <a:prstGeom prst="rect">
            <a:avLst/>
          </a:prstGeom>
        </p:spPr>
      </p:pic>
      <p:pic>
        <p:nvPicPr>
          <p:cNvPr id="6" name="Immagine 5" descr="pazienza_zanardi.jpg"/>
          <p:cNvPicPr>
            <a:picLocks noChangeAspect="1"/>
          </p:cNvPicPr>
          <p:nvPr/>
        </p:nvPicPr>
        <p:blipFill>
          <a:blip r:embed="rId3" cstate="print"/>
          <a:stretch>
            <a:fillRect/>
          </a:stretch>
        </p:blipFill>
        <p:spPr>
          <a:xfrm>
            <a:off x="827584" y="2924944"/>
            <a:ext cx="2625080" cy="349791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Cenni storici e tipologia</a:t>
            </a:r>
            <a:endParaRPr lang="it-IT" dirty="0"/>
          </a:p>
        </p:txBody>
      </p:sp>
      <p:sp>
        <p:nvSpPr>
          <p:cNvPr id="3" name="Segnaposto contenuto 2"/>
          <p:cNvSpPr>
            <a:spLocks noGrp="1"/>
          </p:cNvSpPr>
          <p:nvPr>
            <p:ph idx="1"/>
          </p:nvPr>
        </p:nvSpPr>
        <p:spPr/>
        <p:txBody>
          <a:bodyPr/>
          <a:lstStyle/>
          <a:p>
            <a:pPr>
              <a:buNone/>
            </a:pPr>
            <a:r>
              <a:rPr lang="it-IT" b="1" dirty="0" smtClean="0"/>
              <a:t>4. Il fumetto d’autore</a:t>
            </a:r>
          </a:p>
          <a:p>
            <a:pPr>
              <a:buNone/>
            </a:pPr>
            <a:r>
              <a:rPr lang="it-IT" dirty="0" smtClean="0"/>
              <a:t>Il valore di questa produzione è sia nei testi sia nei disegni.</a:t>
            </a:r>
          </a:p>
          <a:p>
            <a:pPr>
              <a:buNone/>
            </a:pPr>
            <a:r>
              <a:rPr lang="it-IT" dirty="0" smtClean="0"/>
              <a:t>Non fa riferimento all’attualità.</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4. Il fumetto d’autore</a:t>
            </a:r>
            <a:endParaRPr lang="it-IT" dirty="0"/>
          </a:p>
        </p:txBody>
      </p:sp>
      <p:sp>
        <p:nvSpPr>
          <p:cNvPr id="3" name="Segnaposto contenuto 2"/>
          <p:cNvSpPr>
            <a:spLocks noGrp="1"/>
          </p:cNvSpPr>
          <p:nvPr>
            <p:ph idx="1"/>
          </p:nvPr>
        </p:nvSpPr>
        <p:spPr/>
        <p:txBody>
          <a:bodyPr/>
          <a:lstStyle/>
          <a:p>
            <a:r>
              <a:rPr lang="it-IT" dirty="0" smtClean="0"/>
              <a:t>Hugo </a:t>
            </a:r>
            <a:r>
              <a:rPr lang="it-IT" dirty="0" err="1" smtClean="0"/>
              <a:t>Pratt</a:t>
            </a:r>
            <a:r>
              <a:rPr lang="it-IT" dirty="0" smtClean="0"/>
              <a:t> (1927-1995)</a:t>
            </a:r>
          </a:p>
          <a:p>
            <a:pPr>
              <a:buNone/>
            </a:pPr>
            <a:r>
              <a:rPr lang="it-IT" i="1" dirty="0" smtClean="0"/>
              <a:t>Corto Maltese</a:t>
            </a:r>
          </a:p>
          <a:p>
            <a:pPr>
              <a:buNone/>
            </a:pPr>
            <a:endParaRPr lang="it-IT" dirty="0"/>
          </a:p>
        </p:txBody>
      </p:sp>
      <p:sp>
        <p:nvSpPr>
          <p:cNvPr id="4" name="Segnaposto testo 3"/>
          <p:cNvSpPr>
            <a:spLocks noGrp="1"/>
          </p:cNvSpPr>
          <p:nvPr>
            <p:ph type="body" sz="half" idx="2"/>
          </p:nvPr>
        </p:nvSpPr>
        <p:spPr/>
        <p:txBody>
          <a:bodyPr>
            <a:normAutofit lnSpcReduction="10000"/>
          </a:bodyPr>
          <a:lstStyle/>
          <a:p>
            <a:r>
              <a:rPr lang="it-IT" dirty="0" smtClean="0"/>
              <a:t>Fumettista (“</a:t>
            </a:r>
            <a:r>
              <a:rPr lang="it-IT" dirty="0" err="1" smtClean="0"/>
              <a:t>fumettaro</a:t>
            </a:r>
            <a:r>
              <a:rPr lang="it-IT" dirty="0" smtClean="0"/>
              <a:t>”) e romanziere, </a:t>
            </a:r>
            <a:r>
              <a:rPr lang="it-IT" dirty="0"/>
              <a:t>d</a:t>
            </a:r>
            <a:r>
              <a:rPr lang="it-IT" dirty="0" smtClean="0"/>
              <a:t>opo aver viaggiato tra Africa Orientale Italiana, Sudamerica, Londra e Stati Uniti, nel 1962 torna in Italia e inizia a collaborare con la rivista “Corriere dei ragazzi” dove realizza la riduzione a fumetti di numerosi romanzi e con lui nasce il mito della “letteratura disegnata”.</a:t>
            </a:r>
          </a:p>
          <a:p>
            <a:r>
              <a:rPr lang="it-IT" dirty="0" smtClean="0"/>
              <a:t>Procede anche con produzioni e pubblicazioni personali  e così nasce Corto Maltese, ispirato, come gran parte della sua produzione, a romanzi d’avventura (</a:t>
            </a:r>
            <a:r>
              <a:rPr lang="it-IT" dirty="0"/>
              <a:t>M</a:t>
            </a:r>
            <a:r>
              <a:rPr lang="it-IT" dirty="0" smtClean="0"/>
              <a:t>elville, Dumas) </a:t>
            </a:r>
          </a:p>
          <a:p>
            <a:endParaRPr lang="it-IT" dirty="0"/>
          </a:p>
          <a:p>
            <a:r>
              <a:rPr lang="it-IT" dirty="0" smtClean="0"/>
              <a:t>Ecco una sua breve intervista</a:t>
            </a:r>
          </a:p>
          <a:p>
            <a:r>
              <a:rPr lang="it-IT" dirty="0" smtClean="0">
                <a:hlinkClick r:id="rId3"/>
              </a:rPr>
              <a:t>http://www.youtube.com/</a:t>
            </a:r>
            <a:r>
              <a:rPr lang="it-IT" dirty="0" err="1" smtClean="0">
                <a:hlinkClick r:id="rId3"/>
              </a:rPr>
              <a:t>watch</a:t>
            </a:r>
            <a:r>
              <a:rPr lang="it-IT" dirty="0" smtClean="0">
                <a:hlinkClick r:id="rId3"/>
              </a:rPr>
              <a:t>?v=PzaZgtMAja4</a:t>
            </a:r>
            <a:endParaRPr lang="it-IT" dirty="0" smtClean="0"/>
          </a:p>
          <a:p>
            <a:endParaRPr lang="it-IT" dirty="0"/>
          </a:p>
        </p:txBody>
      </p:sp>
      <p:pic>
        <p:nvPicPr>
          <p:cNvPr id="5" name="Immagine 4" descr="corto maltese.jpg"/>
          <p:cNvPicPr>
            <a:picLocks noChangeAspect="1"/>
          </p:cNvPicPr>
          <p:nvPr/>
        </p:nvPicPr>
        <p:blipFill>
          <a:blip r:embed="rId4" cstate="print"/>
          <a:stretch>
            <a:fillRect/>
          </a:stretch>
        </p:blipFill>
        <p:spPr>
          <a:xfrm>
            <a:off x="5868144" y="2780928"/>
            <a:ext cx="2895600" cy="38195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Corto Maltese</a:t>
            </a:r>
            <a:endParaRPr lang="it-IT" dirty="0"/>
          </a:p>
        </p:txBody>
      </p:sp>
      <p:pic>
        <p:nvPicPr>
          <p:cNvPr id="10" name="Segnaposto contenuto 9" descr="rumlio.jpg"/>
          <p:cNvPicPr>
            <a:picLocks noGrp="1" noChangeAspect="1"/>
          </p:cNvPicPr>
          <p:nvPr>
            <p:ph idx="1"/>
          </p:nvPr>
        </p:nvPicPr>
        <p:blipFill>
          <a:blip r:embed="rId2" cstate="print"/>
          <a:stretch>
            <a:fillRect/>
          </a:stretch>
        </p:blipFill>
        <p:spPr>
          <a:xfrm>
            <a:off x="3019425" y="1962086"/>
            <a:ext cx="5921375" cy="4121277"/>
          </a:xfrm>
        </p:spPr>
      </p:pic>
      <p:sp>
        <p:nvSpPr>
          <p:cNvPr id="11" name="Segnaposto testo 10"/>
          <p:cNvSpPr>
            <a:spLocks noGrp="1"/>
          </p:cNvSpPr>
          <p:nvPr>
            <p:ph type="body" sz="half" idx="2"/>
          </p:nvPr>
        </p:nvSpPr>
        <p:spPr/>
        <p:txBody>
          <a:bodyPr>
            <a:normAutofit/>
          </a:bodyPr>
          <a:lstStyle/>
          <a:p>
            <a:r>
              <a:rPr lang="it-IT" sz="2000" dirty="0" smtClean="0"/>
              <a:t>Il suo nome deriva dall’argot andaluso e significa “svelto di mano”.</a:t>
            </a:r>
            <a:endParaRPr lang="it-IT"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4. Il fumetto d’autore</a:t>
            </a:r>
            <a:endParaRPr lang="it-IT" dirty="0"/>
          </a:p>
        </p:txBody>
      </p:sp>
      <p:sp>
        <p:nvSpPr>
          <p:cNvPr id="3" name="Segnaposto contenuto 2"/>
          <p:cNvSpPr>
            <a:spLocks noGrp="1"/>
          </p:cNvSpPr>
          <p:nvPr>
            <p:ph idx="1"/>
          </p:nvPr>
        </p:nvSpPr>
        <p:spPr/>
        <p:txBody>
          <a:bodyPr/>
          <a:lstStyle/>
          <a:p>
            <a:r>
              <a:rPr lang="it-IT" dirty="0" smtClean="0"/>
              <a:t>Guido Crepax (1933-2003)</a:t>
            </a:r>
          </a:p>
          <a:p>
            <a:pPr>
              <a:buNone/>
            </a:pPr>
            <a:r>
              <a:rPr lang="it-IT" i="1" dirty="0" smtClean="0"/>
              <a:t>Valentina</a:t>
            </a:r>
          </a:p>
          <a:p>
            <a:pPr>
              <a:buNone/>
            </a:pPr>
            <a:endParaRPr lang="it-IT" i="1" dirty="0"/>
          </a:p>
        </p:txBody>
      </p:sp>
      <p:sp>
        <p:nvSpPr>
          <p:cNvPr id="4" name="Segnaposto testo 3"/>
          <p:cNvSpPr>
            <a:spLocks noGrp="1"/>
          </p:cNvSpPr>
          <p:nvPr>
            <p:ph type="body" sz="half" idx="2"/>
          </p:nvPr>
        </p:nvSpPr>
        <p:spPr/>
        <p:txBody>
          <a:bodyPr/>
          <a:lstStyle/>
          <a:p>
            <a:r>
              <a:rPr lang="it-IT" dirty="0" smtClean="0"/>
              <a:t>Inizia lavorando nel mondo della pubblicità </a:t>
            </a:r>
          </a:p>
          <a:p>
            <a:r>
              <a:rPr lang="it-IT" dirty="0" smtClean="0"/>
              <a:t>Collaborando per </a:t>
            </a:r>
            <a:r>
              <a:rPr lang="it-IT" dirty="0" smtClean="0"/>
              <a:t>“Linus” </a:t>
            </a:r>
            <a:r>
              <a:rPr lang="it-IT" dirty="0" smtClean="0"/>
              <a:t>inizia anche a disegnare fumetti e nel 1965 crea il personaggio di Valentina che vive storie sempre diverse, ora legate al fantasy, ora alla fantascienza, all’horror, all’onirico ecc.</a:t>
            </a:r>
          </a:p>
          <a:p>
            <a:r>
              <a:rPr lang="it-IT" dirty="0" smtClean="0"/>
              <a:t>L</a:t>
            </a:r>
            <a:r>
              <a:rPr lang="it-IT" dirty="0" smtClean="0"/>
              <a:t>e </a:t>
            </a:r>
            <a:r>
              <a:rPr lang="it-IT" dirty="0" smtClean="0"/>
              <a:t>sue tavole sono ricche di erotismo.</a:t>
            </a:r>
            <a:endParaRPr lang="it-IT" dirty="0"/>
          </a:p>
        </p:txBody>
      </p:sp>
      <p:pic>
        <p:nvPicPr>
          <p:cNvPr id="5" name="Immagine 4" descr="VALENTINA002.jpg"/>
          <p:cNvPicPr>
            <a:picLocks noChangeAspect="1"/>
          </p:cNvPicPr>
          <p:nvPr/>
        </p:nvPicPr>
        <p:blipFill>
          <a:blip r:embed="rId2" cstate="print"/>
          <a:stretch>
            <a:fillRect/>
          </a:stretch>
        </p:blipFill>
        <p:spPr>
          <a:xfrm>
            <a:off x="5436096" y="2582144"/>
            <a:ext cx="3452068" cy="427585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4. Il fumetto d’autore</a:t>
            </a:r>
            <a:endParaRPr lang="it-IT" dirty="0"/>
          </a:p>
        </p:txBody>
      </p:sp>
      <p:sp>
        <p:nvSpPr>
          <p:cNvPr id="3" name="Segnaposto contenuto 2"/>
          <p:cNvSpPr>
            <a:spLocks noGrp="1"/>
          </p:cNvSpPr>
          <p:nvPr>
            <p:ph idx="1"/>
          </p:nvPr>
        </p:nvSpPr>
        <p:spPr/>
        <p:txBody>
          <a:bodyPr/>
          <a:lstStyle/>
          <a:p>
            <a:r>
              <a:rPr lang="it-IT" dirty="0" smtClean="0"/>
              <a:t>Milo Manara (1945)</a:t>
            </a:r>
          </a:p>
          <a:p>
            <a:pPr>
              <a:buNone/>
            </a:pPr>
            <a:endParaRPr lang="it-IT" dirty="0"/>
          </a:p>
        </p:txBody>
      </p:sp>
      <p:sp>
        <p:nvSpPr>
          <p:cNvPr id="4" name="Segnaposto testo 3"/>
          <p:cNvSpPr>
            <a:spLocks noGrp="1"/>
          </p:cNvSpPr>
          <p:nvPr>
            <p:ph type="body" sz="half" idx="2"/>
          </p:nvPr>
        </p:nvSpPr>
        <p:spPr/>
        <p:txBody>
          <a:bodyPr/>
          <a:lstStyle/>
          <a:p>
            <a:r>
              <a:rPr lang="it-IT" dirty="0" smtClean="0"/>
              <a:t>Inizia giovanissimo collaborando con il “Corriere dei ragazzi</a:t>
            </a:r>
            <a:r>
              <a:rPr lang="it-IT" dirty="0" smtClean="0"/>
              <a:t>”.</a:t>
            </a:r>
            <a:endParaRPr lang="it-IT" dirty="0" smtClean="0"/>
          </a:p>
          <a:p>
            <a:r>
              <a:rPr lang="it-IT" dirty="0" smtClean="0"/>
              <a:t>Continua poi con prestigiose collaborazioni in Francia e </a:t>
            </a:r>
            <a:r>
              <a:rPr lang="it-IT" dirty="0" smtClean="0"/>
              <a:t>Italia dove realizza realizzazioni a fumetti di libri di avventure e racconti storici. In seguito </a:t>
            </a:r>
            <a:r>
              <a:rPr lang="it-IT" dirty="0" smtClean="0"/>
              <a:t>si distingue per il carattere fortemente erotico e sensuale delle sue </a:t>
            </a:r>
            <a:r>
              <a:rPr lang="it-IT" dirty="0" smtClean="0"/>
              <a:t>tavole.</a:t>
            </a:r>
            <a:endParaRPr lang="it-IT" dirty="0"/>
          </a:p>
        </p:txBody>
      </p:sp>
      <p:pic>
        <p:nvPicPr>
          <p:cNvPr id="6" name="Immagine 5" descr="milo-manara-esmeralda.jpg"/>
          <p:cNvPicPr>
            <a:picLocks noChangeAspect="1"/>
          </p:cNvPicPr>
          <p:nvPr/>
        </p:nvPicPr>
        <p:blipFill>
          <a:blip r:embed="rId2" cstate="print"/>
          <a:stretch>
            <a:fillRect/>
          </a:stretch>
        </p:blipFill>
        <p:spPr>
          <a:xfrm>
            <a:off x="2915816" y="2285513"/>
            <a:ext cx="4752528" cy="4572487"/>
          </a:xfrm>
          <a:prstGeom prst="rect">
            <a:avLst/>
          </a:prstGeom>
        </p:spPr>
      </p:pic>
      <p:pic>
        <p:nvPicPr>
          <p:cNvPr id="5" name="Immagine 4" descr="imgmilo-manara5.jpg"/>
          <p:cNvPicPr>
            <a:picLocks noChangeAspect="1"/>
          </p:cNvPicPr>
          <p:nvPr/>
        </p:nvPicPr>
        <p:blipFill>
          <a:blip r:embed="rId3" cstate="print"/>
          <a:stretch>
            <a:fillRect/>
          </a:stretch>
        </p:blipFill>
        <p:spPr>
          <a:xfrm>
            <a:off x="6551712" y="3140968"/>
            <a:ext cx="2592288" cy="25922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pimpa_armando.jpg"/>
          <p:cNvPicPr>
            <a:picLocks noChangeAspect="1"/>
          </p:cNvPicPr>
          <p:nvPr/>
        </p:nvPicPr>
        <p:blipFill>
          <a:blip r:embed="rId2" cstate="print"/>
          <a:stretch>
            <a:fillRect/>
          </a:stretch>
        </p:blipFill>
        <p:spPr>
          <a:xfrm>
            <a:off x="5292080" y="2132856"/>
            <a:ext cx="3173073" cy="4425601"/>
          </a:xfrm>
          <a:prstGeom prst="rect">
            <a:avLst/>
          </a:prstGeom>
        </p:spPr>
      </p:pic>
      <p:sp>
        <p:nvSpPr>
          <p:cNvPr id="2" name="Titolo 1"/>
          <p:cNvSpPr>
            <a:spLocks noGrp="1"/>
          </p:cNvSpPr>
          <p:nvPr>
            <p:ph type="title"/>
          </p:nvPr>
        </p:nvSpPr>
        <p:spPr/>
        <p:txBody>
          <a:bodyPr/>
          <a:lstStyle/>
          <a:p>
            <a:r>
              <a:rPr lang="it-IT" dirty="0" smtClean="0"/>
              <a:t>E chiudiamo </a:t>
            </a:r>
            <a:r>
              <a:rPr lang="it-IT" smtClean="0"/>
              <a:t>con…</a:t>
            </a:r>
            <a:endParaRPr lang="it-IT" dirty="0"/>
          </a:p>
        </p:txBody>
      </p:sp>
      <p:sp>
        <p:nvSpPr>
          <p:cNvPr id="3" name="Segnaposto contenuto 2"/>
          <p:cNvSpPr>
            <a:spLocks noGrp="1"/>
          </p:cNvSpPr>
          <p:nvPr>
            <p:ph sz="half" idx="1"/>
          </p:nvPr>
        </p:nvSpPr>
        <p:spPr/>
        <p:txBody>
          <a:bodyPr/>
          <a:lstStyle/>
          <a:p>
            <a:pPr>
              <a:buNone/>
            </a:pPr>
            <a:r>
              <a:rPr lang="it-IT" b="1" dirty="0" smtClean="0"/>
              <a:t>Francesco Tullio Altan</a:t>
            </a:r>
          </a:p>
          <a:p>
            <a:pPr>
              <a:buNone/>
            </a:pPr>
            <a:r>
              <a:rPr lang="it-IT" dirty="0" smtClean="0"/>
              <a:t>Vignettista, fumettista, sceneggiatore</a:t>
            </a:r>
          </a:p>
          <a:p>
            <a:pPr>
              <a:buNone/>
            </a:pPr>
            <a:endParaRPr lang="it-IT" dirty="0" smtClean="0"/>
          </a:p>
          <a:p>
            <a:pPr>
              <a:buNone/>
            </a:pPr>
            <a:endParaRPr lang="it-IT" dirty="0"/>
          </a:p>
        </p:txBody>
      </p:sp>
      <p:sp>
        <p:nvSpPr>
          <p:cNvPr id="4" name="Segnaposto contenuto 3"/>
          <p:cNvSpPr>
            <a:spLocks noGrp="1"/>
          </p:cNvSpPr>
          <p:nvPr>
            <p:ph sz="half" idx="2"/>
          </p:nvPr>
        </p:nvSpPr>
        <p:spPr/>
        <p:txBody>
          <a:bodyPr/>
          <a:lstStyle/>
          <a:p>
            <a:pPr>
              <a:buNone/>
            </a:pPr>
            <a:endParaRPr lang="it-IT" dirty="0" smtClean="0"/>
          </a:p>
          <a:p>
            <a:pPr>
              <a:buNone/>
            </a:pPr>
            <a:r>
              <a:rPr lang="it-IT" dirty="0" smtClean="0"/>
              <a:t>Nel 1975 per il “Corriere dei Piccoli” crea </a:t>
            </a:r>
            <a:r>
              <a:rPr lang="it-IT" b="1" dirty="0" smtClean="0"/>
              <a:t>la Pimpa</a:t>
            </a:r>
          </a:p>
          <a:p>
            <a:pPr>
              <a:buNone/>
            </a:pPr>
            <a:endParaRPr lang="it-IT" dirty="0"/>
          </a:p>
        </p:txBody>
      </p:sp>
      <p:pic>
        <p:nvPicPr>
          <p:cNvPr id="6" name="Immagine 5" descr="altan_vignetta1.jpg"/>
          <p:cNvPicPr>
            <a:picLocks noChangeAspect="1"/>
          </p:cNvPicPr>
          <p:nvPr/>
        </p:nvPicPr>
        <p:blipFill>
          <a:blip r:embed="rId3" cstate="print"/>
          <a:stretch>
            <a:fillRect/>
          </a:stretch>
        </p:blipFill>
        <p:spPr>
          <a:xfrm>
            <a:off x="1259632" y="3284984"/>
            <a:ext cx="2744946" cy="31192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Il fumetto</a:t>
            </a:r>
            <a:endParaRPr lang="it-IT" b="1" dirty="0">
              <a:solidFill>
                <a:srgbClr val="002060"/>
              </a:solidFill>
            </a:endParaRPr>
          </a:p>
        </p:txBody>
      </p:sp>
      <p:sp>
        <p:nvSpPr>
          <p:cNvPr id="3" name="Segnaposto contenuto 2"/>
          <p:cNvSpPr>
            <a:spLocks noGrp="1"/>
          </p:cNvSpPr>
          <p:nvPr>
            <p:ph idx="1"/>
          </p:nvPr>
        </p:nvSpPr>
        <p:spPr/>
        <p:txBody>
          <a:bodyPr/>
          <a:lstStyle/>
          <a:p>
            <a:r>
              <a:rPr lang="it-IT" dirty="0" smtClean="0"/>
              <a:t>In italiano viene definito anche “nona arte</a:t>
            </a:r>
            <a:r>
              <a:rPr lang="it-IT" dirty="0" smtClean="0"/>
              <a:t>” </a:t>
            </a:r>
            <a:r>
              <a:rPr lang="it-IT" sz="1600" dirty="0" smtClean="0"/>
              <a:t>(dopo  architettura, pittura, scultura, musica, poesia, danza, cinema, radio-televisione)</a:t>
            </a:r>
            <a:endParaRPr lang="it-IT" sz="1600" dirty="0" smtClean="0"/>
          </a:p>
          <a:p>
            <a:r>
              <a:rPr lang="it-IT" dirty="0" smtClean="0"/>
              <a:t>Fumetto è il nome del “prodotto” (racconto per immagini)</a:t>
            </a:r>
          </a:p>
          <a:p>
            <a:r>
              <a:rPr lang="it-IT" dirty="0" smtClean="0"/>
              <a:t>Fumetto è definito anche lo spazio in cui viene inserito il testo (</a:t>
            </a:r>
            <a:r>
              <a:rPr lang="it-IT" dirty="0" err="1" smtClean="0"/>
              <a:t>am</a:t>
            </a:r>
            <a:r>
              <a:rPr lang="it-IT" dirty="0" smtClean="0"/>
              <a:t>. Balloon)</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Cenni storici e tipologia</a:t>
            </a:r>
            <a:endParaRPr lang="it-IT" b="1" dirty="0">
              <a:solidFill>
                <a:srgbClr val="002060"/>
              </a:solidFill>
            </a:endParaRPr>
          </a:p>
        </p:txBody>
      </p:sp>
      <p:sp>
        <p:nvSpPr>
          <p:cNvPr id="3" name="Segnaposto contenuto 2"/>
          <p:cNvSpPr>
            <a:spLocks noGrp="1"/>
          </p:cNvSpPr>
          <p:nvPr>
            <p:ph sz="half" idx="1"/>
          </p:nvPr>
        </p:nvSpPr>
        <p:spPr/>
        <p:txBody>
          <a:bodyPr>
            <a:normAutofit/>
          </a:bodyPr>
          <a:lstStyle/>
          <a:p>
            <a:pPr>
              <a:buNone/>
            </a:pPr>
            <a:r>
              <a:rPr lang="it-IT" b="1" dirty="0" smtClean="0"/>
              <a:t>1. Lettura per </a:t>
            </a:r>
            <a:r>
              <a:rPr lang="it-IT" b="1" dirty="0" smtClean="0"/>
              <a:t>l’infanzia: </a:t>
            </a:r>
            <a:endParaRPr lang="it-IT" b="1" dirty="0" smtClean="0"/>
          </a:p>
          <a:p>
            <a:pPr>
              <a:buNone/>
            </a:pPr>
            <a:r>
              <a:rPr lang="it-IT" b="1" dirty="0" smtClean="0"/>
              <a:t>il “Corriere dei piccoli”</a:t>
            </a:r>
          </a:p>
          <a:p>
            <a:pPr>
              <a:buNone/>
            </a:pPr>
            <a:r>
              <a:rPr lang="it-IT" sz="1900" dirty="0" smtClean="0"/>
              <a:t>La prima rivista a fumetti italiana è il “Corriere dei piccoli”, 1908. </a:t>
            </a:r>
          </a:p>
          <a:p>
            <a:pPr>
              <a:buNone/>
            </a:pPr>
            <a:r>
              <a:rPr lang="it-IT" sz="1900" dirty="0" smtClean="0"/>
              <a:t>Si trattava di un inserto del quotidiano nazionale “il Corriere della Sera”. Le sue pubblicazioni si sono chiuse nel 1995. Inizia traducendo fumetti americani, poi dà sempre più spazio ad autori italiani.</a:t>
            </a:r>
          </a:p>
          <a:p>
            <a:pPr>
              <a:buNone/>
            </a:pPr>
            <a:r>
              <a:rPr lang="it-IT" sz="1900" dirty="0" smtClean="0"/>
              <a:t>Nel 1975, come costola del “Corriere dei piccoli”, nasce il “Corriere dei ragazzi”</a:t>
            </a:r>
            <a:r>
              <a:rPr lang="it-IT" dirty="0" smtClean="0"/>
              <a:t> </a:t>
            </a:r>
            <a:r>
              <a:rPr lang="it-IT" dirty="0" smtClean="0"/>
              <a:t>.</a:t>
            </a:r>
            <a:endParaRPr lang="it-IT" dirty="0" smtClean="0"/>
          </a:p>
          <a:p>
            <a:endParaRPr lang="it-IT" dirty="0"/>
          </a:p>
        </p:txBody>
      </p:sp>
      <p:pic>
        <p:nvPicPr>
          <p:cNvPr id="5" name="Segnaposto contenuto 4" descr="corriere_dei_piccoli_68_048.jpg"/>
          <p:cNvPicPr>
            <a:picLocks noGrp="1" noChangeAspect="1"/>
          </p:cNvPicPr>
          <p:nvPr>
            <p:ph sz="half" idx="2"/>
          </p:nvPr>
        </p:nvPicPr>
        <p:blipFill>
          <a:blip r:embed="rId2" cstate="print"/>
          <a:stretch>
            <a:fillRect/>
          </a:stretch>
        </p:blipFill>
        <p:spPr>
          <a:xfrm>
            <a:off x="4890001" y="1773238"/>
            <a:ext cx="3554998" cy="46243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Cenni storici e tipologia</a:t>
            </a:r>
            <a:endParaRPr lang="it-IT" dirty="0"/>
          </a:p>
        </p:txBody>
      </p:sp>
      <p:sp>
        <p:nvSpPr>
          <p:cNvPr id="3" name="Segnaposto contenuto 2"/>
          <p:cNvSpPr>
            <a:spLocks noGrp="1"/>
          </p:cNvSpPr>
          <p:nvPr>
            <p:ph sz="half" idx="1"/>
          </p:nvPr>
        </p:nvSpPr>
        <p:spPr/>
        <p:txBody>
          <a:bodyPr/>
          <a:lstStyle/>
          <a:p>
            <a:pPr>
              <a:buNone/>
            </a:pPr>
            <a:r>
              <a:rPr lang="it-IT" b="1" dirty="0" smtClean="0"/>
              <a:t>2. Intrattenimento</a:t>
            </a:r>
          </a:p>
          <a:p>
            <a:pPr>
              <a:buNone/>
            </a:pPr>
            <a:r>
              <a:rPr lang="it-IT" sz="1800" dirty="0" smtClean="0"/>
              <a:t>Nel secondo dopoguerra inizia a svilupparsi il </a:t>
            </a:r>
            <a:r>
              <a:rPr lang="it-IT" sz="1800" b="1" dirty="0" smtClean="0"/>
              <a:t>fumetto seriale</a:t>
            </a:r>
            <a:r>
              <a:rPr lang="it-IT" sz="1800" dirty="0" smtClean="0"/>
              <a:t>: si inizia nel 1948 con le storie di cow </a:t>
            </a:r>
            <a:r>
              <a:rPr lang="it-IT" sz="1800" dirty="0" smtClean="0"/>
              <a:t>boy </a:t>
            </a:r>
            <a:r>
              <a:rPr lang="it-IT" sz="1800" dirty="0" smtClean="0"/>
              <a:t>di </a:t>
            </a:r>
            <a:r>
              <a:rPr lang="it-IT" sz="1800" b="1" dirty="0" smtClean="0"/>
              <a:t>Tex Willer </a:t>
            </a:r>
            <a:r>
              <a:rPr lang="it-IT" sz="1800" dirty="0" smtClean="0"/>
              <a:t>creato da Gian Luigi </a:t>
            </a:r>
            <a:r>
              <a:rPr lang="it-IT" sz="1800" dirty="0" err="1" smtClean="0"/>
              <a:t>Bonelli</a:t>
            </a:r>
            <a:r>
              <a:rPr lang="it-IT" sz="1800" dirty="0"/>
              <a:t> </a:t>
            </a:r>
            <a:r>
              <a:rPr lang="it-IT" sz="1800" dirty="0" smtClean="0"/>
              <a:t>e pubblicato ancora oggi.</a:t>
            </a:r>
          </a:p>
          <a:p>
            <a:pPr>
              <a:buNone/>
            </a:pPr>
            <a:r>
              <a:rPr lang="it-IT" sz="1800" dirty="0" smtClean="0"/>
              <a:t>Tex </a:t>
            </a:r>
            <a:r>
              <a:rPr lang="it-IT" sz="1800" dirty="0" smtClean="0"/>
              <a:t>è un ranger, un rappresentante della legge. </a:t>
            </a:r>
            <a:r>
              <a:rPr lang="it-IT" sz="1800" dirty="0" smtClean="0"/>
              <a:t>S</a:t>
            </a:r>
            <a:r>
              <a:rPr lang="it-IT" sz="1800" dirty="0" smtClean="0"/>
              <a:t>i </a:t>
            </a:r>
            <a:r>
              <a:rPr lang="it-IT" sz="1800" dirty="0" smtClean="0"/>
              <a:t>distingue per il suo sangue freddo, il suo coraggio. Sempre pronto a difendere chi è nel </a:t>
            </a:r>
            <a:r>
              <a:rPr lang="it-IT" sz="1800" dirty="0" smtClean="0"/>
              <a:t>giusto, indipendentemente dal colore della pelle.</a:t>
            </a:r>
            <a:endParaRPr lang="it-IT" sz="1800" dirty="0" smtClean="0"/>
          </a:p>
          <a:p>
            <a:pPr>
              <a:buNone/>
            </a:pPr>
            <a:endParaRPr lang="it-IT" sz="1800" dirty="0"/>
          </a:p>
        </p:txBody>
      </p:sp>
      <p:pic>
        <p:nvPicPr>
          <p:cNvPr id="7" name="Segnaposto contenuto 6" descr="tex.jpg"/>
          <p:cNvPicPr>
            <a:picLocks noGrp="1" noChangeAspect="1"/>
          </p:cNvPicPr>
          <p:nvPr>
            <p:ph sz="half" idx="2"/>
          </p:nvPr>
        </p:nvPicPr>
        <p:blipFill>
          <a:blip r:embed="rId2" cstate="print"/>
          <a:stretch>
            <a:fillRect/>
          </a:stretch>
        </p:blipFill>
        <p:spPr>
          <a:xfrm>
            <a:off x="4716016" y="1328786"/>
            <a:ext cx="3672408" cy="476936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Cenni storici e tipologia</a:t>
            </a:r>
            <a:endParaRPr lang="it-IT" b="1" dirty="0">
              <a:solidFill>
                <a:srgbClr val="002060"/>
              </a:solidFill>
            </a:endParaRPr>
          </a:p>
        </p:txBody>
      </p:sp>
      <p:sp>
        <p:nvSpPr>
          <p:cNvPr id="3" name="Segnaposto contenuto 2"/>
          <p:cNvSpPr>
            <a:spLocks noGrp="1"/>
          </p:cNvSpPr>
          <p:nvPr>
            <p:ph idx="1"/>
          </p:nvPr>
        </p:nvSpPr>
        <p:spPr/>
        <p:txBody>
          <a:bodyPr>
            <a:normAutofit/>
          </a:bodyPr>
          <a:lstStyle/>
          <a:p>
            <a:pPr>
              <a:buNone/>
            </a:pPr>
            <a:r>
              <a:rPr lang="it-IT" sz="2400" b="1" dirty="0" smtClean="0"/>
              <a:t>La casa editrice Sergio </a:t>
            </a:r>
            <a:r>
              <a:rPr lang="it-IT" sz="2400" b="1" dirty="0" err="1" smtClean="0"/>
              <a:t>Bonelli</a:t>
            </a:r>
            <a:r>
              <a:rPr lang="it-IT" sz="2400" b="1" dirty="0" smtClean="0"/>
              <a:t> editore</a:t>
            </a:r>
            <a:r>
              <a:rPr lang="it-IT" sz="2400" dirty="0" smtClean="0"/>
              <a:t>, specializzata in fumetti, oggi pubblica più di venti collane mensili e tra queste ricordiamo: </a:t>
            </a:r>
          </a:p>
          <a:p>
            <a:r>
              <a:rPr lang="it-IT" sz="2400" b="1" dirty="0" smtClean="0"/>
              <a:t>- Martin </a:t>
            </a:r>
            <a:r>
              <a:rPr lang="it-IT" sz="2400" b="1" dirty="0" err="1" smtClean="0"/>
              <a:t>Mystère</a:t>
            </a:r>
            <a:r>
              <a:rPr lang="it-IT" sz="2400" b="1" dirty="0" smtClean="0"/>
              <a:t> , detective dell’impossibile (1982)</a:t>
            </a:r>
          </a:p>
          <a:p>
            <a:r>
              <a:rPr lang="it-IT" sz="2400" b="1" dirty="0" smtClean="0"/>
              <a:t>- Dylan Dog (1986) </a:t>
            </a:r>
            <a:r>
              <a:rPr lang="it-IT" sz="2400" dirty="0" smtClean="0"/>
              <a:t>anche lui detective e esperto del </a:t>
            </a:r>
            <a:r>
              <a:rPr lang="it-IT" sz="2400" dirty="0" smtClean="0"/>
              <a:t>paranormale. Si definisce “indagatore dell’incubo”.</a:t>
            </a:r>
            <a:endParaRPr lang="it-IT" sz="2400" dirty="0" smtClean="0"/>
          </a:p>
          <a:p>
            <a:r>
              <a:rPr lang="it-IT" sz="2400" b="1" dirty="0" smtClean="0"/>
              <a:t>- Nathan </a:t>
            </a:r>
            <a:r>
              <a:rPr lang="it-IT" sz="2400" b="1" dirty="0" err="1" smtClean="0"/>
              <a:t>Never</a:t>
            </a:r>
            <a:r>
              <a:rPr lang="it-IT" sz="2400" b="1" dirty="0" smtClean="0"/>
              <a:t> (1991) </a:t>
            </a:r>
            <a:r>
              <a:rPr lang="it-IT" sz="2400" dirty="0" smtClean="0"/>
              <a:t>investigatore, fantascienza</a:t>
            </a:r>
          </a:p>
          <a:p>
            <a:pPr>
              <a:buNone/>
            </a:pPr>
            <a:endParaRPr lang="it-IT" sz="2400" dirty="0" smtClean="0"/>
          </a:p>
          <a:p>
            <a:pPr>
              <a:buNone/>
            </a:pPr>
            <a:r>
              <a:rPr lang="it-IT" sz="2400" dirty="0" smtClean="0"/>
              <a:t>Tex </a:t>
            </a:r>
            <a:r>
              <a:rPr lang="it-IT" sz="2400" dirty="0" smtClean="0"/>
              <a:t>e Dylan Dog vendono circa 350.000 copie al mese</a:t>
            </a:r>
          </a:p>
          <a:p>
            <a:pPr>
              <a:buNone/>
            </a:pPr>
            <a:endParaRPr lang="it-IT" b="1" dirty="0" smtClean="0"/>
          </a:p>
          <a:p>
            <a:pPr>
              <a:buNone/>
            </a:pPr>
            <a:endParaRPr lang="it-IT" b="1" dirty="0" smtClean="0"/>
          </a:p>
          <a:p>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Cenni storici e tipologia</a:t>
            </a:r>
            <a:endParaRPr lang="it-IT" dirty="0"/>
          </a:p>
        </p:txBody>
      </p:sp>
      <p:pic>
        <p:nvPicPr>
          <p:cNvPr id="4" name="Segnaposto contenuto 3" descr="dylan_dog.jpg"/>
          <p:cNvPicPr>
            <a:picLocks noGrp="1" noChangeAspect="1"/>
          </p:cNvPicPr>
          <p:nvPr>
            <p:ph idx="1"/>
          </p:nvPr>
        </p:nvPicPr>
        <p:blipFill>
          <a:blip r:embed="rId2" cstate="print"/>
          <a:stretch>
            <a:fillRect/>
          </a:stretch>
        </p:blipFill>
        <p:spPr>
          <a:xfrm>
            <a:off x="539552" y="1700808"/>
            <a:ext cx="3160274" cy="4205064"/>
          </a:xfrm>
        </p:spPr>
      </p:pic>
      <p:pic>
        <p:nvPicPr>
          <p:cNvPr id="5" name="Immagine 4" descr="martin_mistere.jpg"/>
          <p:cNvPicPr>
            <a:picLocks noChangeAspect="1"/>
          </p:cNvPicPr>
          <p:nvPr/>
        </p:nvPicPr>
        <p:blipFill>
          <a:blip r:embed="rId3" cstate="print"/>
          <a:stretch>
            <a:fillRect/>
          </a:stretch>
        </p:blipFill>
        <p:spPr>
          <a:xfrm>
            <a:off x="4860032" y="1700808"/>
            <a:ext cx="3036565" cy="43225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Cenni storici e tipologia</a:t>
            </a:r>
            <a:endParaRPr lang="it-IT" b="1" dirty="0">
              <a:solidFill>
                <a:srgbClr val="002060"/>
              </a:solidFill>
            </a:endParaRPr>
          </a:p>
        </p:txBody>
      </p:sp>
      <p:sp>
        <p:nvSpPr>
          <p:cNvPr id="3" name="Segnaposto contenuto 2"/>
          <p:cNvSpPr>
            <a:spLocks noGrp="1"/>
          </p:cNvSpPr>
          <p:nvPr>
            <p:ph sz="half" idx="1"/>
          </p:nvPr>
        </p:nvSpPr>
        <p:spPr/>
        <p:txBody>
          <a:bodyPr>
            <a:normAutofit/>
          </a:bodyPr>
          <a:lstStyle/>
          <a:p>
            <a:r>
              <a:rPr lang="it-IT" sz="2400" dirty="0" smtClean="0"/>
              <a:t>Un cenno a parte merita </a:t>
            </a:r>
            <a:r>
              <a:rPr lang="it-IT" sz="2400" b="1" dirty="0" smtClean="0"/>
              <a:t>Diabolik </a:t>
            </a:r>
            <a:r>
              <a:rPr lang="it-IT" sz="2400" dirty="0" smtClean="0"/>
              <a:t>(1962, ladro spietato, creato dalle sorelle Angela e Giuliana Giussani), precursore della produzione “gialla” e primo a uscire nel </a:t>
            </a:r>
            <a:r>
              <a:rPr lang="it-IT" sz="2400" b="1" dirty="0" smtClean="0"/>
              <a:t>formato</a:t>
            </a:r>
            <a:r>
              <a:rPr lang="it-IT" sz="2400" dirty="0" smtClean="0"/>
              <a:t> “</a:t>
            </a:r>
            <a:r>
              <a:rPr lang="it-IT" sz="2400" dirty="0" err="1" smtClean="0"/>
              <a:t>Bonelli</a:t>
            </a:r>
            <a:r>
              <a:rPr lang="it-IT" sz="2400" dirty="0" smtClean="0"/>
              <a:t>” : 12 X 17 cm, comodo da tenere in tasca e da portare in </a:t>
            </a:r>
            <a:r>
              <a:rPr lang="it-IT" sz="2400" dirty="0" smtClean="0"/>
              <a:t>viaggio.</a:t>
            </a:r>
            <a:endParaRPr lang="it-IT" sz="2400" dirty="0"/>
          </a:p>
        </p:txBody>
      </p:sp>
      <p:pic>
        <p:nvPicPr>
          <p:cNvPr id="5" name="Segnaposto contenuto 4" descr="DIABOLIK.gif"/>
          <p:cNvPicPr>
            <a:picLocks noGrp="1" noChangeAspect="1"/>
          </p:cNvPicPr>
          <p:nvPr>
            <p:ph sz="half" idx="2"/>
          </p:nvPr>
        </p:nvPicPr>
        <p:blipFill>
          <a:blip r:embed="rId2" cstate="print"/>
          <a:stretch>
            <a:fillRect/>
          </a:stretch>
        </p:blipFill>
        <p:spPr>
          <a:xfrm>
            <a:off x="5082528" y="1773238"/>
            <a:ext cx="3169943" cy="462438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Cenni storici e tipologia</a:t>
            </a:r>
            <a:endParaRPr lang="it-IT" dirty="0"/>
          </a:p>
        </p:txBody>
      </p:sp>
      <p:sp>
        <p:nvSpPr>
          <p:cNvPr id="3" name="Segnaposto contenuto 2"/>
          <p:cNvSpPr>
            <a:spLocks noGrp="1"/>
          </p:cNvSpPr>
          <p:nvPr>
            <p:ph idx="1"/>
          </p:nvPr>
        </p:nvSpPr>
        <p:spPr/>
        <p:txBody>
          <a:bodyPr>
            <a:normAutofit lnSpcReduction="10000"/>
          </a:bodyPr>
          <a:lstStyle/>
          <a:p>
            <a:pPr>
              <a:buNone/>
            </a:pPr>
            <a:r>
              <a:rPr lang="it-IT" b="1" dirty="0" smtClean="0"/>
              <a:t>3. Il fumetto impegnato</a:t>
            </a:r>
          </a:p>
          <a:p>
            <a:pPr>
              <a:buNone/>
            </a:pPr>
            <a:r>
              <a:rPr lang="it-IT" sz="2400" dirty="0" smtClean="0"/>
              <a:t>Tra gli anni </a:t>
            </a:r>
            <a:r>
              <a:rPr lang="it-IT" sz="2400" dirty="0" smtClean="0"/>
              <a:t>‘60 </a:t>
            </a:r>
            <a:r>
              <a:rPr lang="it-IT" sz="2400" dirty="0" smtClean="0"/>
              <a:t>e </a:t>
            </a:r>
            <a:r>
              <a:rPr lang="it-IT" sz="2400" dirty="0" smtClean="0"/>
              <a:t>‘70 </a:t>
            </a:r>
            <a:r>
              <a:rPr lang="it-IT" sz="2400" dirty="0" smtClean="0"/>
              <a:t>prende sempre più piede l’impegno politico, la satira sociale, l’attenzione a temi e fatti </a:t>
            </a:r>
            <a:r>
              <a:rPr lang="it-IT" sz="2400" dirty="0" smtClean="0"/>
              <a:t>contemporanei.</a:t>
            </a:r>
            <a:endParaRPr lang="it-IT" sz="2400" dirty="0" smtClean="0"/>
          </a:p>
          <a:p>
            <a:pPr>
              <a:buNone/>
            </a:pPr>
            <a:r>
              <a:rPr lang="it-IT" sz="2400" dirty="0" smtClean="0"/>
              <a:t>Nel 1965 nasce la rivista </a:t>
            </a:r>
            <a:r>
              <a:rPr lang="it-IT" sz="2400" b="1" dirty="0" smtClean="0"/>
              <a:t>Linus</a:t>
            </a:r>
            <a:r>
              <a:rPr lang="it-IT" sz="2400" dirty="0" smtClean="0"/>
              <a:t> che parte traducendo fumetti soprattutto americani (</a:t>
            </a:r>
            <a:r>
              <a:rPr lang="it-IT" sz="2400" dirty="0" err="1" smtClean="0"/>
              <a:t>Peanuts</a:t>
            </a:r>
            <a:r>
              <a:rPr lang="it-IT" sz="2400" dirty="0" smtClean="0"/>
              <a:t>, </a:t>
            </a:r>
            <a:r>
              <a:rPr lang="it-IT" sz="2400" dirty="0" err="1" smtClean="0"/>
              <a:t>Beetle</a:t>
            </a:r>
            <a:r>
              <a:rPr lang="it-IT" sz="2400" dirty="0" smtClean="0"/>
              <a:t> Bailey, Calvin &amp; Hobbes)</a:t>
            </a:r>
          </a:p>
          <a:p>
            <a:pPr>
              <a:buNone/>
            </a:pPr>
            <a:r>
              <a:rPr lang="it-IT" sz="2400" dirty="0"/>
              <a:t>S</a:t>
            </a:r>
            <a:r>
              <a:rPr lang="it-IT" sz="2400" dirty="0" smtClean="0"/>
              <a:t>i impone subito come la maggiore testata di fumetti nazionale.</a:t>
            </a:r>
          </a:p>
          <a:p>
            <a:pPr>
              <a:buNone/>
            </a:pPr>
            <a:r>
              <a:rPr lang="it-IT" sz="2400" dirty="0" smtClean="0"/>
              <a:t>Presenta articoli di attualità e giornalismo e per questo inizia a presentare giovani illustratori e vignettisti italiani, alcuni dei quali diventano vere celebrità, come </a:t>
            </a:r>
            <a:r>
              <a:rPr lang="it-IT" sz="2400" b="1" dirty="0" smtClean="0"/>
              <a:t>Andrea Pazienza.</a:t>
            </a:r>
            <a:endParaRPr lang="it-IT"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it-IT"/>
          </a:p>
        </p:txBody>
      </p:sp>
      <p:sp>
        <p:nvSpPr>
          <p:cNvPr id="9" name="Segnaposto testo 8"/>
          <p:cNvSpPr>
            <a:spLocks noGrp="1"/>
          </p:cNvSpPr>
          <p:nvPr>
            <p:ph type="body" idx="1"/>
          </p:nvPr>
        </p:nvSpPr>
        <p:spPr>
          <a:xfrm>
            <a:off x="457200" y="1628801"/>
            <a:ext cx="4040188" cy="785542"/>
          </a:xfrm>
        </p:spPr>
        <p:txBody>
          <a:bodyPr>
            <a:normAutofit lnSpcReduction="10000"/>
          </a:bodyPr>
          <a:lstStyle/>
          <a:p>
            <a:r>
              <a:rPr lang="it-IT" dirty="0" smtClean="0"/>
              <a:t>copertina </a:t>
            </a:r>
            <a:r>
              <a:rPr lang="it-IT" dirty="0" smtClean="0"/>
              <a:t>di Linus con un’immagine di Altan</a:t>
            </a:r>
          </a:p>
          <a:p>
            <a:endParaRPr lang="it-IT" dirty="0"/>
          </a:p>
        </p:txBody>
      </p:sp>
      <p:pic>
        <p:nvPicPr>
          <p:cNvPr id="11" name="Segnaposto contenuto 10" descr="Linus copertina altan.jpg"/>
          <p:cNvPicPr>
            <a:picLocks noGrp="1" noChangeAspect="1"/>
          </p:cNvPicPr>
          <p:nvPr>
            <p:ph sz="half" idx="2"/>
          </p:nvPr>
        </p:nvPicPr>
        <p:blipFill>
          <a:blip r:embed="rId2" cstate="print"/>
          <a:stretch>
            <a:fillRect/>
          </a:stretch>
        </p:blipFill>
        <p:spPr>
          <a:xfrm>
            <a:off x="911808" y="2449513"/>
            <a:ext cx="3130972" cy="3951287"/>
          </a:xfrm>
        </p:spPr>
      </p:pic>
      <p:sp>
        <p:nvSpPr>
          <p:cNvPr id="10" name="Segnaposto testo 9"/>
          <p:cNvSpPr>
            <a:spLocks noGrp="1"/>
          </p:cNvSpPr>
          <p:nvPr>
            <p:ph type="body" sz="quarter" idx="3"/>
          </p:nvPr>
        </p:nvSpPr>
        <p:spPr>
          <a:xfrm>
            <a:off x="4644008" y="1484784"/>
            <a:ext cx="4041775" cy="715355"/>
          </a:xfrm>
        </p:spPr>
        <p:txBody>
          <a:bodyPr>
            <a:normAutofit fontScale="92500" lnSpcReduction="10000"/>
          </a:bodyPr>
          <a:lstStyle/>
          <a:p>
            <a:r>
              <a:rPr lang="it-IT" dirty="0" smtClean="0"/>
              <a:t>Copertina di Linus con i </a:t>
            </a:r>
            <a:r>
              <a:rPr lang="it-IT" dirty="0" err="1" smtClean="0"/>
              <a:t>Peanuts</a:t>
            </a:r>
            <a:r>
              <a:rPr lang="it-IT" dirty="0" smtClean="0"/>
              <a:t> si Schulz</a:t>
            </a:r>
            <a:endParaRPr lang="it-IT" dirty="0"/>
          </a:p>
        </p:txBody>
      </p:sp>
      <p:pic>
        <p:nvPicPr>
          <p:cNvPr id="13" name="Segnaposto contenuto 12" descr="peanuts.png"/>
          <p:cNvPicPr>
            <a:picLocks noGrp="1" noChangeAspect="1"/>
          </p:cNvPicPr>
          <p:nvPr>
            <p:ph sz="quarter" idx="4"/>
          </p:nvPr>
        </p:nvPicPr>
        <p:blipFill>
          <a:blip r:embed="rId3" cstate="print"/>
          <a:stretch>
            <a:fillRect/>
          </a:stretch>
        </p:blipFill>
        <p:spPr>
          <a:xfrm>
            <a:off x="5148064" y="2348880"/>
            <a:ext cx="3168352" cy="4117249"/>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o">
  <a:themeElements>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971</TotalTime>
  <Words>862</Words>
  <Application>Microsoft Office PowerPoint</Application>
  <PresentationFormat>Presentazione su schermo (4:3)</PresentationFormat>
  <Paragraphs>72</Paragraphs>
  <Slides>17</Slides>
  <Notes>1</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Modulo</vt:lpstr>
      <vt:lpstr>Il fumetto italiano</vt:lpstr>
      <vt:lpstr>Il fumetto</vt:lpstr>
      <vt:lpstr>Cenni storici e tipologia</vt:lpstr>
      <vt:lpstr>Cenni storici e tipologia</vt:lpstr>
      <vt:lpstr>Cenni storici e tipologia</vt:lpstr>
      <vt:lpstr>Cenni storici e tipologia</vt:lpstr>
      <vt:lpstr>Cenni storici e tipologia</vt:lpstr>
      <vt:lpstr>Cenni storici e tipologia</vt:lpstr>
      <vt:lpstr>Diapositiva 9</vt:lpstr>
      <vt:lpstr>Cenni storici e tipologia</vt:lpstr>
      <vt:lpstr>Cenni storici e tipologia</vt:lpstr>
      <vt:lpstr>Cenni storici e tipologia</vt:lpstr>
      <vt:lpstr>4. Il fumetto d’autore</vt:lpstr>
      <vt:lpstr>Corto Maltese</vt:lpstr>
      <vt:lpstr>4. Il fumetto d’autore</vt:lpstr>
      <vt:lpstr>4. Il fumetto d’autore</vt:lpstr>
      <vt:lpstr>E chiudiamo con…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Breve storia del fumetto italiano</dc:title>
  <dc:creator>De Tommaso</dc:creator>
  <cp:lastModifiedBy>De Tommaso</cp:lastModifiedBy>
  <cp:revision>33</cp:revision>
  <dcterms:created xsi:type="dcterms:W3CDTF">2013-05-12T19:57:20Z</dcterms:created>
  <dcterms:modified xsi:type="dcterms:W3CDTF">2014-05-06T20:36:21Z</dcterms:modified>
</cp:coreProperties>
</file>