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2" r:id="rId2"/>
    <p:sldId id="287" r:id="rId3"/>
    <p:sldId id="288" r:id="rId4"/>
    <p:sldId id="289" r:id="rId5"/>
    <p:sldId id="290" r:id="rId6"/>
    <p:sldId id="285" r:id="rId7"/>
    <p:sldId id="286" r:id="rId8"/>
    <p:sldId id="291" r:id="rId9"/>
    <p:sldId id="294" r:id="rId10"/>
    <p:sldId id="295" r:id="rId11"/>
    <p:sldId id="296" r:id="rId12"/>
    <p:sldId id="292" r:id="rId13"/>
    <p:sldId id="293" r:id="rId14"/>
    <p:sldId id="297" r:id="rId15"/>
    <p:sldId id="298" r:id="rId16"/>
    <p:sldId id="299" r:id="rId17"/>
    <p:sldId id="300" r:id="rId18"/>
    <p:sldId id="269" r:id="rId19"/>
    <p:sldId id="273" r:id="rId20"/>
    <p:sldId id="272" r:id="rId21"/>
    <p:sldId id="276" r:id="rId22"/>
    <p:sldId id="274" r:id="rId23"/>
    <p:sldId id="275" r:id="rId24"/>
    <p:sldId id="277" r:id="rId25"/>
    <p:sldId id="278" r:id="rId26"/>
    <p:sldId id="279" r:id="rId27"/>
    <p:sldId id="280" r:id="rId28"/>
    <p:sldId id="281" r:id="rId29"/>
    <p:sldId id="301" r:id="rId3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3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B23FF-EAC0-4393-96B2-56ACC69CCCC1}" type="datetimeFigureOut">
              <a:rPr lang="nl-NL" smtClean="0"/>
              <a:pPr/>
              <a:t>19-3-2014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32252C-7096-49DC-8389-7FC2B8156CF5}" type="slidenum">
              <a:rPr lang="nl-NL" smtClean="0"/>
              <a:pPr/>
              <a:t>‹#›</a:t>
            </a:fld>
            <a:endParaRPr lang="nl-NL"/>
          </a:p>
        </p:txBody>
      </p:sp>
    </p:spTree>
    <p:extLst>
      <p:ext uri="{BB962C8B-B14F-4D97-AF65-F5344CB8AC3E}">
        <p14:creationId xmlns:p14="http://schemas.microsoft.com/office/powerpoint/2010/main" val="351026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tx2">
              <a:alpha val="70195"/>
            </a:schemeClr>
          </a:solidFill>
          <a:ln w="12700">
            <a:noFill/>
            <a:prstDash val="solid"/>
            <a:round/>
            <a:headEnd/>
            <a:tailEnd/>
          </a:ln>
        </p:spPr>
        <p:txBody>
          <a:bodyPr/>
          <a:lstStyle/>
          <a:p>
            <a:endParaRPr lang="nl-NL"/>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en afbeelding">
    <p:bg>
      <p:bgPr>
        <a:solidFill>
          <a:schemeClr val="accent1"/>
        </a:solidFill>
        <a:effectLst/>
      </p:bgPr>
    </p:bg>
    <p:spTree>
      <p:nvGrpSpPr>
        <p:cNvPr id="1" name=""/>
        <p:cNvGrpSpPr/>
        <p:nvPr/>
      </p:nvGrpSpPr>
      <p:grpSpPr>
        <a:xfrm>
          <a:off x="0" y="0"/>
          <a:ext cx="0" cy="0"/>
          <a:chOff x="0" y="0"/>
          <a:chExt cx="0" cy="0"/>
        </a:xfrm>
      </p:grpSpPr>
      <p:sp>
        <p:nvSpPr>
          <p:cNvPr id="5"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p>
        </p:txBody>
      </p:sp>
      <p:pic>
        <p:nvPicPr>
          <p:cNvPr id="6" name="Picture 4"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3" name="Content Placeholder 2"/>
          <p:cNvSpPr>
            <a:spLocks noGrp="1"/>
          </p:cNvSpPr>
          <p:nvPr>
            <p:ph sz="half" idx="1"/>
          </p:nvPr>
        </p:nvSpPr>
        <p:spPr>
          <a:xfrm>
            <a:off x="457200" y="1234800"/>
            <a:ext cx="4038600" cy="4678638"/>
          </a:xfrm>
        </p:spPr>
        <p:txBody>
          <a:bodyPr>
            <a:normAutofit/>
          </a:bodyPr>
          <a:lstStyle>
            <a:lvl1pPr>
              <a:spcAft>
                <a:spcPts val="600"/>
              </a:spcAft>
              <a:defRPr sz="2000"/>
            </a:lvl1pPr>
            <a:lvl2pPr>
              <a:spcAft>
                <a:spcPts val="600"/>
              </a:spcAft>
              <a:defRPr sz="2000"/>
            </a:lvl2pPr>
            <a:lvl3pPr>
              <a:spcAft>
                <a:spcPts val="600"/>
              </a:spcAft>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7" name="Picture Placeholder 36"/>
          <p:cNvSpPr>
            <a:spLocks noGrp="1"/>
          </p:cNvSpPr>
          <p:nvPr>
            <p:ph type="pic" sz="quarter" idx="13"/>
          </p:nvPr>
        </p:nvSpPr>
        <p:spPr>
          <a:xfrm>
            <a:off x="4986868" y="950913"/>
            <a:ext cx="4157132" cy="4962525"/>
          </a:xfrm>
        </p:spPr>
        <p:txBody>
          <a:bodyPr rtlCol="0">
            <a:normAutofit/>
          </a:bodyPr>
          <a:lstStyle/>
          <a:p>
            <a:pPr lvl="0"/>
            <a:r>
              <a:rPr lang="en-US" noProof="0" smtClean="0"/>
              <a:t>Click icon to add picture</a:t>
            </a:r>
            <a:endParaRPr lang="en-US" noProof="0"/>
          </a:p>
        </p:txBody>
      </p:sp>
      <p:sp>
        <p:nvSpPr>
          <p:cNvPr id="7" name="Footer Placeholder 4"/>
          <p:cNvSpPr>
            <a:spLocks noGrp="1"/>
          </p:cNvSpPr>
          <p:nvPr>
            <p:ph type="ftr" sz="quarter" idx="14"/>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5"/>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10"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oofdstukslide groen">
    <p:bg>
      <p:bgPr>
        <a:solidFill>
          <a:schemeClr val="accent2"/>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en grafiek">
    <p:bg>
      <p:bgPr>
        <a:solidFill>
          <a:schemeClr val="tx2"/>
        </a:solidFill>
        <a:effectLst/>
      </p:bgPr>
    </p:bg>
    <p:spTree>
      <p:nvGrpSpPr>
        <p:cNvPr id="1" name=""/>
        <p:cNvGrpSpPr/>
        <p:nvPr/>
      </p:nvGrpSpPr>
      <p:grpSpPr>
        <a:xfrm>
          <a:off x="0" y="0"/>
          <a:ext cx="0" cy="0"/>
          <a:chOff x="0" y="0"/>
          <a:chExt cx="0" cy="0"/>
        </a:xfrm>
      </p:grpSpPr>
      <p:sp>
        <p:nvSpPr>
          <p:cNvPr id="5"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p>
        </p:txBody>
      </p:sp>
      <p:pic>
        <p:nvPicPr>
          <p:cNvPr id="6" name="Picture 4"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3" name="Content Placeholder 2"/>
          <p:cNvSpPr>
            <a:spLocks noGrp="1"/>
          </p:cNvSpPr>
          <p:nvPr>
            <p:ph sz="half" idx="1"/>
          </p:nvPr>
        </p:nvSpPr>
        <p:spPr>
          <a:xfrm>
            <a:off x="457200" y="1234800"/>
            <a:ext cx="4038600" cy="4678638"/>
          </a:xfrm>
        </p:spPr>
        <p:txBody>
          <a:bodyPr>
            <a:normAutofit/>
          </a:bodyPr>
          <a:lstStyle>
            <a:lvl1pPr>
              <a:spcAft>
                <a:spcPts val="600"/>
              </a:spcAft>
              <a:defRPr sz="2000"/>
            </a:lvl1pPr>
            <a:lvl2pPr>
              <a:spcAft>
                <a:spcPts val="600"/>
              </a:spcAft>
              <a:defRPr sz="2000"/>
            </a:lvl2pPr>
            <a:lvl3pPr>
              <a:spcAft>
                <a:spcPts val="600"/>
              </a:spcAft>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15" name="Chart Placeholder 14"/>
          <p:cNvSpPr>
            <a:spLocks noGrp="1"/>
          </p:cNvSpPr>
          <p:nvPr>
            <p:ph type="chart" sz="quarter" idx="13"/>
          </p:nvPr>
        </p:nvSpPr>
        <p:spPr>
          <a:xfrm>
            <a:off x="4978400" y="950913"/>
            <a:ext cx="4165600" cy="4962525"/>
          </a:xfrm>
        </p:spPr>
        <p:txBody>
          <a:bodyPr rtlCol="0">
            <a:normAutofit/>
          </a:bodyPr>
          <a:lstStyle/>
          <a:p>
            <a:pPr lvl="0"/>
            <a:r>
              <a:rPr lang="en-US" noProof="0" smtClean="0"/>
              <a:t>Click icon to add chart</a:t>
            </a:r>
            <a:endParaRPr lang="en-US" noProof="0"/>
          </a:p>
        </p:txBody>
      </p:sp>
      <p:sp>
        <p:nvSpPr>
          <p:cNvPr id="7" name="Footer Placeholder 4"/>
          <p:cNvSpPr>
            <a:spLocks noGrp="1"/>
          </p:cNvSpPr>
          <p:nvPr>
            <p:ph type="ftr" sz="quarter" idx="14"/>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5"/>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10"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kolom en kop">
    <p:bg>
      <p:bgPr>
        <a:solidFill>
          <a:schemeClr val="accent3"/>
        </a:solidFill>
        <a:effectLst/>
      </p:bgPr>
    </p:bg>
    <p:spTree>
      <p:nvGrpSpPr>
        <p:cNvPr id="1" name=""/>
        <p:cNvGrpSpPr/>
        <p:nvPr/>
      </p:nvGrpSpPr>
      <p:grpSpPr>
        <a:xfrm>
          <a:off x="0" y="0"/>
          <a:ext cx="0" cy="0"/>
          <a:chOff x="0" y="0"/>
          <a:chExt cx="0" cy="0"/>
        </a:xfrm>
      </p:grpSpPr>
      <p:sp>
        <p:nvSpPr>
          <p:cNvPr id="7"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p>
        </p:txBody>
      </p:sp>
      <p:pic>
        <p:nvPicPr>
          <p:cNvPr id="8" name="Picture 4"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3" name="Text Placeholder 2"/>
          <p:cNvSpPr>
            <a:spLocks noGrp="1"/>
          </p:cNvSpPr>
          <p:nvPr>
            <p:ph type="body" idx="1"/>
          </p:nvPr>
        </p:nvSpPr>
        <p:spPr>
          <a:xfrm>
            <a:off x="457200" y="1235520"/>
            <a:ext cx="4040188" cy="63976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75282"/>
            <a:ext cx="4040188" cy="4038156"/>
          </a:xfrm>
        </p:spPr>
        <p:txBody>
          <a:bodyPr>
            <a:normAutofit/>
          </a:bodyPr>
          <a:lstStyle>
            <a:lvl1pPr>
              <a:spcAft>
                <a:spcPts val="600"/>
              </a:spcAft>
              <a:defRPr sz="2000">
                <a:latin typeface="Arial" pitchFamily="34" charset="0"/>
                <a:cs typeface="Arial" pitchFamily="34" charset="0"/>
              </a:defRPr>
            </a:lvl1pPr>
            <a:lvl2pPr>
              <a:spcAft>
                <a:spcPts val="600"/>
              </a:spcAft>
              <a:defRPr sz="2000">
                <a:latin typeface="Arial" pitchFamily="34" charset="0"/>
                <a:cs typeface="Arial" pitchFamily="34" charset="0"/>
              </a:defRPr>
            </a:lvl2pPr>
            <a:lvl3pPr>
              <a:spcAft>
                <a:spcPts val="600"/>
              </a:spcAft>
              <a:defRPr sz="2000">
                <a:latin typeface="Arial" pitchFamily="34" charset="0"/>
                <a:cs typeface="Arial" pitchFamily="34" charset="0"/>
              </a:defRPr>
            </a:lvl3pPr>
            <a:lvl4pPr>
              <a:defRPr sz="1600">
                <a:latin typeface="ScalaSans"/>
                <a:cs typeface="ScalaSans"/>
              </a:defRPr>
            </a:lvl4pPr>
            <a:lvl5pPr>
              <a:defRPr sz="1600">
                <a:latin typeface="ScalaSans"/>
                <a:cs typeface="ScalaSan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235520"/>
            <a:ext cx="4041775" cy="63976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75282"/>
            <a:ext cx="4041775" cy="4038156"/>
          </a:xfrm>
        </p:spPr>
        <p:txBody>
          <a:bodyPr>
            <a:normAutofit/>
          </a:bodyPr>
          <a:lstStyle>
            <a:lvl1pPr>
              <a:spcAft>
                <a:spcPts val="600"/>
              </a:spcAft>
              <a:defRPr sz="2000">
                <a:latin typeface="Arial" pitchFamily="34" charset="0"/>
                <a:cs typeface="Arial" pitchFamily="34" charset="0"/>
              </a:defRPr>
            </a:lvl1pPr>
            <a:lvl2pPr>
              <a:spcAft>
                <a:spcPts val="600"/>
              </a:spcAft>
              <a:defRPr sz="2000">
                <a:latin typeface="Arial" pitchFamily="34" charset="0"/>
                <a:cs typeface="Arial" pitchFamily="34" charset="0"/>
              </a:defRPr>
            </a:lvl2pPr>
            <a:lvl3pPr>
              <a:spcAft>
                <a:spcPts val="600"/>
              </a:spcAft>
              <a:defRPr sz="2000">
                <a:latin typeface="Arial" pitchFamily="34" charset="0"/>
                <a:cs typeface="Arial" pitchFamily="34" charset="0"/>
              </a:defRPr>
            </a:lvl3pPr>
            <a:lvl4pPr>
              <a:defRPr sz="1600">
                <a:latin typeface="ScalaSans"/>
                <a:cs typeface="ScalaSans"/>
              </a:defRPr>
            </a:lvl4pPr>
            <a:lvl5pPr>
              <a:defRPr sz="1600">
                <a:latin typeface="ScalaSans"/>
                <a:cs typeface="ScalaSan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2"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9"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10"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11"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toslide 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tx2"/>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fotoslide bron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accent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fotoslide groe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3"/>
          <p:cNvSpPr>
            <a:spLocks/>
          </p:cNvSpPr>
          <p:nvPr/>
        </p:nvSpPr>
        <p:spPr bwMode="auto">
          <a:xfrm>
            <a:off x="0" y="0"/>
            <a:ext cx="9144000" cy="950913"/>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w 3841"/>
              <a:gd name="T11" fmla="*/ 208 h 4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400">
                <a:moveTo>
                  <a:pt x="0" y="208"/>
                </a:moveTo>
                <a:lnTo>
                  <a:pt x="0" y="0"/>
                </a:lnTo>
                <a:lnTo>
                  <a:pt x="3841" y="0"/>
                </a:lnTo>
                <a:lnTo>
                  <a:pt x="3841" y="400"/>
                </a:lnTo>
                <a:lnTo>
                  <a:pt x="184" y="400"/>
                </a:lnTo>
                <a:lnTo>
                  <a:pt x="0" y="208"/>
                </a:lnTo>
                <a:close/>
              </a:path>
            </a:pathLst>
          </a:custGeom>
          <a:solidFill>
            <a:schemeClr val="accent2"/>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fotoslide grij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3"/>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fotoslide licht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4"/>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fotoslide lichtbron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5"/>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9"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tx2">
              <a:alpha val="70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endParaRPr>
          </a:p>
        </p:txBody>
      </p:sp>
      <p:sp>
        <p:nvSpPr>
          <p:cNvPr id="2" name="Title 1"/>
          <p:cNvSpPr>
            <a:spLocks noGrp="1"/>
          </p:cNvSpPr>
          <p:nvPr>
            <p:ph type="ctrTitle"/>
          </p:nvPr>
        </p:nvSpPr>
        <p:spPr>
          <a:xfrm>
            <a:off x="4705200" y="1476000"/>
            <a:ext cx="4280400" cy="1468800"/>
          </a:xfr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1" fontAlgn="base" hangingPunct="1">
              <a:spcBef>
                <a:spcPct val="0"/>
              </a:spcBef>
              <a:spcAft>
                <a:spcPct val="0"/>
              </a:spcAft>
              <a:defRPr lang="en-US" sz="3200" kern="1200" dirty="0">
                <a:solidFill>
                  <a:schemeClr val="bg1"/>
                </a:solidFill>
                <a:latin typeface="Arial" pitchFamily="34" charset="0"/>
                <a:ea typeface="ヒラギノ角ゴ Pro W3" pitchFamily="-109" charset="-128"/>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788000" y="2833200"/>
            <a:ext cx="4381200" cy="525600"/>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a:buNone/>
              <a:defRPr lang="en-US" sz="1200" kern="1200" dirty="0">
                <a:solidFill>
                  <a:schemeClr val="bg1"/>
                </a:solidFill>
                <a:latin typeface="Arial" pitchFamily="34" charset="0"/>
                <a:ea typeface="ヒラギノ角ゴ Pro W3" pitchFamily="-109" charset="-128"/>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lvl="0" indent="-342900" algn="l" defTabSz="457200" rtl="0" eaLnBrk="1" fontAlgn="base" hangingPunct="1">
              <a:spcBef>
                <a:spcPct val="20000"/>
              </a:spcBef>
              <a:spcAft>
                <a:spcPct val="0"/>
              </a:spcAft>
              <a:buFontTx/>
              <a:buNone/>
            </a:pPr>
            <a:r>
              <a:rPr lang="en-US" smtClean="0"/>
              <a:t>Click to edit Master subtitle style</a:t>
            </a:r>
            <a:endParaRPr lang="en-US" dirty="0"/>
          </a:p>
        </p:txBody>
      </p:sp>
      <p:sp>
        <p:nvSpPr>
          <p:cNvPr id="7" name="Rectangle 6"/>
          <p:cNvSpPr>
            <a:spLocks noChangeArrowheads="1"/>
          </p:cNvSpPr>
          <p:nvPr/>
        </p:nvSpPr>
        <p:spPr bwMode="auto">
          <a:xfrm>
            <a:off x="-1" y="5924550"/>
            <a:ext cx="9144001" cy="933450"/>
          </a:xfrm>
          <a:prstGeom prst="rect">
            <a:avLst/>
          </a:prstGeom>
          <a:solidFill>
            <a:srgbClr val="FFFFFF">
              <a:alpha val="85098"/>
            </a:srgbClr>
          </a:solidFill>
          <a:ln w="12700">
            <a:noFill/>
            <a:miter lim="800000"/>
            <a:headEnd/>
            <a:tailEnd/>
          </a:ln>
        </p:spPr>
        <p:txBody>
          <a:bodyPr/>
          <a:lstStyle/>
          <a:p>
            <a:pPr fontAlgn="auto">
              <a:spcBef>
                <a:spcPts val="0"/>
              </a:spcBef>
              <a:spcAft>
                <a:spcPts val="0"/>
              </a:spcAft>
              <a:defRPr/>
            </a:pPr>
            <a:endParaRPr lang="en-US" dirty="0">
              <a:latin typeface="+mn-lt"/>
              <a:ea typeface="+mn-ea"/>
            </a:endParaRPr>
          </a:p>
        </p:txBody>
      </p:sp>
      <p:pic>
        <p:nvPicPr>
          <p:cNvPr id="8" name="Picture 7"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pic>
        <p:nvPicPr>
          <p:cNvPr id="10" name="Picture 9" descr="02-UTI_Basisvormen_powerpoint_05.png"/>
          <p:cNvPicPr>
            <a:picLocks noChangeAspect="1"/>
          </p:cNvPicPr>
          <p:nvPr/>
        </p:nvPicPr>
        <p:blipFill>
          <a:blip r:embed="rId4" cstate="print"/>
          <a:srcRect/>
          <a:stretch>
            <a:fillRect/>
          </a:stretch>
        </p:blipFill>
        <p:spPr bwMode="auto">
          <a:xfrm>
            <a:off x="7353300" y="6035675"/>
            <a:ext cx="1498600" cy="711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fotoslide lichtgroe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6"/>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3" cstate="print"/>
          <a:srcRect/>
          <a:stretch>
            <a:fillRect/>
          </a:stretch>
        </p:blipFill>
        <p:spPr bwMode="auto">
          <a:xfrm>
            <a:off x="476250" y="6061075"/>
            <a:ext cx="2540000" cy="711200"/>
          </a:xfrm>
          <a:prstGeom prst="rect">
            <a:avLst/>
          </a:prstGeom>
          <a:noFill/>
          <a:ln w="9525">
            <a:noFill/>
            <a:miter lim="800000"/>
            <a:headEnd/>
            <a:tailEnd/>
          </a:ln>
        </p:spPr>
      </p:pic>
      <p:sp>
        <p:nvSpPr>
          <p:cNvPr id="36"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
        <p:nvSpPr>
          <p:cNvPr id="7" name="Footer Placeholder 4"/>
          <p:cNvSpPr>
            <a:spLocks noGrp="1"/>
          </p:cNvSpPr>
          <p:nvPr>
            <p:ph type="ftr" sz="quarter" idx="11"/>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2"/>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oofdstukslide brons">
    <p:bg>
      <p:bgPr>
        <a:solidFill>
          <a:schemeClr val="accent1"/>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oofdstukslide blauw">
    <p:bg>
      <p:bgPr>
        <a:solidFill>
          <a:schemeClr val="tx2"/>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oofdstukslide grijs">
    <p:bg>
      <p:bgPr>
        <a:solidFill>
          <a:schemeClr val="accent3"/>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Arial" pitchFamily="34" charset="0"/>
              <a:cs typeface="Arial" pitchFamily="34" charset="0"/>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oofdstukslide lichtblauw">
    <p:bg>
      <p:bgPr>
        <a:solidFill>
          <a:schemeClr val="accent4"/>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oofdstukslide lichtbrons">
    <p:bg>
      <p:bgPr>
        <a:solidFill>
          <a:schemeClr val="accent5"/>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oofdstukslide lichtgroen">
    <p:bg>
      <p:bgPr>
        <a:solidFill>
          <a:schemeClr val="accent6"/>
        </a:solidFill>
        <a:effectLst/>
      </p:bgPr>
    </p:bg>
    <p:spTree>
      <p:nvGrpSpPr>
        <p:cNvPr id="1" name=""/>
        <p:cNvGrpSpPr/>
        <p:nvPr/>
      </p:nvGrpSpPr>
      <p:grpSpPr>
        <a:xfrm>
          <a:off x="0" y="0"/>
          <a:ext cx="0" cy="0"/>
          <a:chOff x="0" y="0"/>
          <a:chExt cx="0" cy="0"/>
        </a:xfrm>
      </p:grpSpPr>
      <p:sp>
        <p:nvSpPr>
          <p:cNvPr id="3"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bg1"/>
          </a:solidFill>
          <a:ln w="12700">
            <a:noFill/>
            <a:prstDash val="solid"/>
            <a:round/>
            <a:headEnd/>
            <a:tailEnd/>
          </a:ln>
        </p:spPr>
        <p:txBody>
          <a:bodyPr/>
          <a:lstStyle/>
          <a:p>
            <a:endParaRPr lang="nl-NL"/>
          </a:p>
        </p:txBody>
      </p:sp>
      <p:sp>
        <p:nvSpPr>
          <p:cNvPr id="4" name="Rectangle 6"/>
          <p:cNvSpPr>
            <a:spLocks noChangeArrowheads="1"/>
          </p:cNvSpPr>
          <p:nvPr/>
        </p:nvSpPr>
        <p:spPr bwMode="auto">
          <a:xfrm>
            <a:off x="-1588" y="5924550"/>
            <a:ext cx="9144001" cy="933450"/>
          </a:xfrm>
          <a:prstGeom prst="rect">
            <a:avLst/>
          </a:prstGeom>
          <a:solidFill>
            <a:srgbClr val="FFFFFF">
              <a:alpha val="94901"/>
            </a:srgbClr>
          </a:solidFill>
          <a:ln w="12700">
            <a:noFill/>
            <a:miter lim="800000"/>
            <a:headEnd/>
            <a:tailEnd/>
          </a:ln>
        </p:spPr>
        <p:txBody>
          <a:bodyPr/>
          <a:lstStyle/>
          <a:p>
            <a:endParaRPr lang="nl-NL">
              <a:latin typeface="Calibri" pitchFamily="34" charset="0"/>
              <a:cs typeface="ヒラギノ角ゴ Pro W3"/>
            </a:endParaRPr>
          </a:p>
        </p:txBody>
      </p:sp>
      <p:pic>
        <p:nvPicPr>
          <p:cNvPr id="5"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0" name="Text Placeholder 18"/>
          <p:cNvSpPr>
            <a:spLocks noGrp="1"/>
          </p:cNvSpPr>
          <p:nvPr>
            <p:ph type="body" sz="quarter" idx="13"/>
          </p:nvPr>
        </p:nvSpPr>
        <p:spPr>
          <a:xfrm>
            <a:off x="4722602" y="1963618"/>
            <a:ext cx="4386263" cy="1208134"/>
          </a:xfrm>
        </p:spPr>
        <p:txBody>
          <a:bodyPr>
            <a:normAutofit/>
          </a:bodyPr>
          <a:lstStyle>
            <a:lvl1pPr>
              <a:buFontTx/>
              <a:buNone/>
              <a:defRPr sz="3200">
                <a:solidFill>
                  <a:srgbClr val="003366"/>
                </a:solidFill>
                <a:latin typeface="Arial" pitchFamily="34" charset="0"/>
                <a:cs typeface="Arial" pitchFamily="34" charset="0"/>
              </a:defRPr>
            </a:lvl1pPr>
          </a:lstStyle>
          <a:p>
            <a:pPr lvl="0"/>
            <a:r>
              <a:rPr lang="en-US" smtClean="0"/>
              <a:t>Click to edit Master text styles</a:t>
            </a:r>
          </a:p>
        </p:txBody>
      </p:sp>
      <p:sp>
        <p:nvSpPr>
          <p:cNvPr id="6" name="Slide Number Placeholder 5"/>
          <p:cNvSpPr>
            <a:spLocks noGrp="1"/>
          </p:cNvSpPr>
          <p:nvPr>
            <p:ph type="sldNum" sz="quarter" idx="14"/>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7" name="Footer Placeholder 4"/>
          <p:cNvSpPr>
            <a:spLocks noGrp="1"/>
          </p:cNvSpPr>
          <p:nvPr>
            <p:ph type="ftr" sz="quarter" idx="15"/>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Date Placeholder 3"/>
          <p:cNvSpPr>
            <a:spLocks noGrp="1"/>
          </p:cNvSpPr>
          <p:nvPr>
            <p:ph type="dt" sz="half" idx="16"/>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co">
    <p:spTree>
      <p:nvGrpSpPr>
        <p:cNvPr id="1" name=""/>
        <p:cNvGrpSpPr/>
        <p:nvPr/>
      </p:nvGrpSpPr>
      <p:grpSpPr>
        <a:xfrm>
          <a:off x="0" y="0"/>
          <a:ext cx="0" cy="0"/>
          <a:chOff x="0" y="0"/>
          <a:chExt cx="0" cy="0"/>
        </a:xfrm>
      </p:grpSpPr>
      <p:sp>
        <p:nvSpPr>
          <p:cNvPr id="3" name="Freeform 2"/>
          <p:cNvSpPr>
            <a:spLocks/>
          </p:cNvSpPr>
          <p:nvPr/>
        </p:nvSpPr>
        <p:spPr bwMode="auto">
          <a:xfrm>
            <a:off x="0" y="0"/>
            <a:ext cx="9144000" cy="950913"/>
          </a:xfrm>
          <a:custGeom>
            <a:avLst/>
            <a:gdLst/>
            <a:ahLst/>
            <a:cxnLst>
              <a:cxn ang="0">
                <a:pos x="0" y="208"/>
              </a:cxn>
              <a:cxn ang="0">
                <a:pos x="0" y="0"/>
              </a:cxn>
              <a:cxn ang="0">
                <a:pos x="3841" y="0"/>
              </a:cxn>
              <a:cxn ang="0">
                <a:pos x="3841" y="400"/>
              </a:cxn>
              <a:cxn ang="0">
                <a:pos x="184" y="400"/>
              </a:cxn>
              <a:cxn ang="0">
                <a:pos x="0" y="208"/>
              </a:cxn>
            </a:cxnLst>
            <a:rect l="0" t="0" r="r" b="b"/>
            <a:pathLst>
              <a:path w="3841" h="400">
                <a:moveTo>
                  <a:pt x="0" y="208"/>
                </a:moveTo>
                <a:lnTo>
                  <a:pt x="0" y="0"/>
                </a:lnTo>
                <a:lnTo>
                  <a:pt x="3841" y="0"/>
                </a:lnTo>
                <a:lnTo>
                  <a:pt x="3841" y="400"/>
                </a:lnTo>
                <a:lnTo>
                  <a:pt x="184" y="400"/>
                </a:lnTo>
                <a:lnTo>
                  <a:pt x="0" y="208"/>
                </a:lnTo>
                <a:close/>
              </a:path>
            </a:pathLst>
          </a:custGeom>
          <a:solidFill>
            <a:schemeClr val="accent4"/>
          </a:solidFill>
          <a:ln w="1270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pic>
        <p:nvPicPr>
          <p:cNvPr id="4" name="Picture 4"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7"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5"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6"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8"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bron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accent1">
              <a:alpha val="79999"/>
            </a:schemeClr>
          </a:solidFill>
          <a:ln w="12700">
            <a:noFill/>
            <a:prstDash val="solid"/>
            <a:round/>
            <a:headEnd/>
            <a:tailEnd/>
          </a:ln>
        </p:spPr>
        <p:txBody>
          <a:bodyPr/>
          <a:lstStyle/>
          <a:p>
            <a:endParaRPr lang="nl-NL"/>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groe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gd name="T0" fmla="*/ 2161 w 2161"/>
              <a:gd name="T1" fmla="*/ 712 h 712"/>
              <a:gd name="T2" fmla="*/ 329 w 2161"/>
              <a:gd name="T3" fmla="*/ 712 h 712"/>
              <a:gd name="T4" fmla="*/ 0 w 2161"/>
              <a:gd name="T5" fmla="*/ 392 h 712"/>
              <a:gd name="T6" fmla="*/ 0 w 2161"/>
              <a:gd name="T7" fmla="*/ 0 h 712"/>
              <a:gd name="T8" fmla="*/ 2161 w 2161"/>
              <a:gd name="T9" fmla="*/ 0 h 712"/>
              <a:gd name="T10" fmla="*/ 2161 w 2161"/>
              <a:gd name="T11" fmla="*/ 712 h 7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712">
                <a:moveTo>
                  <a:pt x="2161" y="712"/>
                </a:moveTo>
                <a:lnTo>
                  <a:pt x="329" y="712"/>
                </a:lnTo>
                <a:lnTo>
                  <a:pt x="0" y="392"/>
                </a:lnTo>
                <a:lnTo>
                  <a:pt x="0" y="0"/>
                </a:lnTo>
                <a:lnTo>
                  <a:pt x="2161" y="0"/>
                </a:lnTo>
                <a:lnTo>
                  <a:pt x="2161" y="712"/>
                </a:lnTo>
                <a:close/>
              </a:path>
            </a:pathLst>
          </a:custGeom>
          <a:solidFill>
            <a:schemeClr val="accent2">
              <a:alpha val="79999"/>
            </a:schemeClr>
          </a:solidFill>
          <a:ln w="12700">
            <a:noFill/>
            <a:prstDash val="solid"/>
            <a:round/>
            <a:headEnd/>
            <a:tailEnd/>
          </a:ln>
        </p:spPr>
        <p:txBody>
          <a:bodyPr/>
          <a:lstStyle/>
          <a:p>
            <a:endParaRPr lang="nl-NL"/>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grij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3">
              <a:alpha val="85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cs typeface="+mn-cs"/>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Slide lichtblauw">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4">
              <a:alpha val="80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cs typeface="+mn-cs"/>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itle Slide lichtbron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5">
              <a:alpha val="85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cs typeface="+mn-cs"/>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itle Slide lichtgroe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Freeform 7"/>
          <p:cNvSpPr>
            <a:spLocks/>
          </p:cNvSpPr>
          <p:nvPr/>
        </p:nvSpPr>
        <p:spPr bwMode="auto">
          <a:xfrm>
            <a:off x="4022725" y="1476375"/>
            <a:ext cx="5145088" cy="1695450"/>
          </a:xfrm>
          <a:custGeom>
            <a:avLst/>
            <a:gdLst/>
            <a:ahLst/>
            <a:cxnLst>
              <a:cxn ang="0">
                <a:pos x="2161" y="712"/>
              </a:cxn>
              <a:cxn ang="0">
                <a:pos x="329" y="712"/>
              </a:cxn>
              <a:cxn ang="0">
                <a:pos x="0" y="392"/>
              </a:cxn>
              <a:cxn ang="0">
                <a:pos x="0" y="0"/>
              </a:cxn>
              <a:cxn ang="0">
                <a:pos x="2161" y="0"/>
              </a:cxn>
              <a:cxn ang="0">
                <a:pos x="2161" y="712"/>
              </a:cxn>
            </a:cxnLst>
            <a:rect l="0" t="0" r="r" b="b"/>
            <a:pathLst>
              <a:path w="2161" h="712">
                <a:moveTo>
                  <a:pt x="2161" y="712"/>
                </a:moveTo>
                <a:lnTo>
                  <a:pt x="329" y="712"/>
                </a:lnTo>
                <a:lnTo>
                  <a:pt x="0" y="392"/>
                </a:lnTo>
                <a:lnTo>
                  <a:pt x="0" y="0"/>
                </a:lnTo>
                <a:lnTo>
                  <a:pt x="2161" y="0"/>
                </a:lnTo>
                <a:lnTo>
                  <a:pt x="2161" y="712"/>
                </a:lnTo>
                <a:close/>
              </a:path>
            </a:pathLst>
          </a:custGeom>
          <a:solidFill>
            <a:schemeClr val="accent6">
              <a:alpha val="80000"/>
            </a:schemeClr>
          </a:solidFill>
          <a:ln w="12700">
            <a:noFill/>
            <a:prstDash val="solid"/>
            <a:round/>
            <a:headEnd/>
            <a:tailEnd/>
          </a:ln>
        </p:spPr>
        <p:txBody>
          <a:bodyPr/>
          <a:lstStyle/>
          <a:p>
            <a:pPr fontAlgn="auto">
              <a:spcBef>
                <a:spcPts val="0"/>
              </a:spcBef>
              <a:spcAft>
                <a:spcPts val="0"/>
              </a:spcAft>
              <a:defRPr/>
            </a:pPr>
            <a:endParaRPr lang="en-US" dirty="0">
              <a:latin typeface="+mn-lt"/>
              <a:ea typeface="+mn-ea"/>
              <a:cs typeface="+mn-cs"/>
            </a:endParaRPr>
          </a:p>
        </p:txBody>
      </p:sp>
      <p:sp>
        <p:nvSpPr>
          <p:cNvPr id="5" name="Rectangle 6"/>
          <p:cNvSpPr>
            <a:spLocks noChangeArrowheads="1"/>
          </p:cNvSpPr>
          <p:nvPr/>
        </p:nvSpPr>
        <p:spPr bwMode="auto">
          <a:xfrm>
            <a:off x="-1588" y="5924550"/>
            <a:ext cx="9144001" cy="933450"/>
          </a:xfrm>
          <a:prstGeom prst="rect">
            <a:avLst/>
          </a:prstGeom>
          <a:solidFill>
            <a:srgbClr val="FFFFFF">
              <a:alpha val="85097"/>
            </a:srgbClr>
          </a:solidFill>
          <a:ln w="12700">
            <a:noFill/>
            <a:miter lim="800000"/>
            <a:headEnd/>
            <a:tailEnd/>
          </a:ln>
        </p:spPr>
        <p:txBody>
          <a:bodyPr/>
          <a:lstStyle/>
          <a:p>
            <a:endParaRPr lang="nl-NL">
              <a:latin typeface="Calibri" pitchFamily="34" charset="0"/>
              <a:cs typeface="ヒラギノ角ゴ Pro W3"/>
            </a:endParaRPr>
          </a:p>
        </p:txBody>
      </p:sp>
      <p:pic>
        <p:nvPicPr>
          <p:cNvPr id="6" name="Picture 5" descr="02-UTI_Basisvormen_powerpoint_05.png"/>
          <p:cNvPicPr>
            <a:picLocks noChangeAspect="1"/>
          </p:cNvPicPr>
          <p:nvPr/>
        </p:nvPicPr>
        <p:blipFill>
          <a:blip r:embed="rId3" cstate="print"/>
          <a:srcRect/>
          <a:stretch>
            <a:fillRect/>
          </a:stretch>
        </p:blipFill>
        <p:spPr bwMode="auto">
          <a:xfrm>
            <a:off x="7353300" y="6035675"/>
            <a:ext cx="1498600" cy="711200"/>
          </a:xfrm>
          <a:prstGeom prst="rect">
            <a:avLst/>
          </a:prstGeom>
          <a:noFill/>
          <a:ln w="9525">
            <a:noFill/>
            <a:miter lim="800000"/>
            <a:headEnd/>
            <a:tailEnd/>
          </a:ln>
        </p:spPr>
      </p:pic>
      <p:pic>
        <p:nvPicPr>
          <p:cNvPr id="7" name="Picture 6" descr="02-UTI_Basisvormen_powerpoint_03.png"/>
          <p:cNvPicPr>
            <a:picLocks noChangeAspect="1"/>
          </p:cNvPicPr>
          <p:nvPr/>
        </p:nvPicPr>
        <p:blipFill>
          <a:blip r:embed="rId4"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ctrTitle"/>
          </p:nvPr>
        </p:nvSpPr>
        <p:spPr>
          <a:xfrm>
            <a:off x="4703236" y="1476743"/>
            <a:ext cx="4279900" cy="1470025"/>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764427" y="2832028"/>
            <a:ext cx="4403052" cy="458714"/>
          </a:xfrm>
        </p:spPr>
        <p:txBody>
          <a:bodyPr>
            <a:normAutofit/>
          </a:bodyPr>
          <a:lstStyle>
            <a:lvl1pPr>
              <a:buFontTx/>
              <a:buNone/>
              <a:defRPr sz="1200">
                <a:solidFill>
                  <a:schemeClr val="bg1"/>
                </a:solidFill>
                <a:latin typeface="Arial" pitchFamily="34" charset="0"/>
                <a:cs typeface="Arial" pitchFamily="34" charset="0"/>
              </a:defRPr>
            </a:lvl1pPr>
            <a:lvl2pPr>
              <a:defRPr sz="1200"/>
            </a:lvl2pPr>
            <a:lvl3pPr>
              <a:defRPr sz="1200"/>
            </a:lvl3pPr>
            <a:lvl4pPr>
              <a:defRPr sz="1200"/>
            </a:lvl4pPr>
            <a:lvl5pPr>
              <a:defRPr sz="1200"/>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477838"/>
            <a:ext cx="9144000" cy="6380162"/>
          </a:xfrm>
          <a:custGeom>
            <a:avLst/>
            <a:gdLst>
              <a:gd name="T0" fmla="*/ 192 w 3841"/>
              <a:gd name="T1" fmla="*/ 200 h 2680"/>
              <a:gd name="T2" fmla="*/ 0 w 3841"/>
              <a:gd name="T3" fmla="*/ 0 h 2680"/>
              <a:gd name="T4" fmla="*/ 0 w 3841"/>
              <a:gd name="T5" fmla="*/ 2680 h 2680"/>
              <a:gd name="T6" fmla="*/ 3841 w 3841"/>
              <a:gd name="T7" fmla="*/ 2680 h 2680"/>
              <a:gd name="T8" fmla="*/ 3841 w 3841"/>
              <a:gd name="T9" fmla="*/ 200 h 2680"/>
              <a:gd name="T10" fmla="*/ 192 w 3841"/>
              <a:gd name="T11" fmla="*/ 200 h 26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1" h="2680">
                <a:moveTo>
                  <a:pt x="192" y="200"/>
                </a:moveTo>
                <a:lnTo>
                  <a:pt x="0" y="0"/>
                </a:lnTo>
                <a:lnTo>
                  <a:pt x="0" y="2680"/>
                </a:lnTo>
                <a:lnTo>
                  <a:pt x="3841" y="2680"/>
                </a:lnTo>
                <a:lnTo>
                  <a:pt x="3841" y="200"/>
                </a:lnTo>
                <a:lnTo>
                  <a:pt x="192" y="200"/>
                </a:lnTo>
                <a:close/>
              </a:path>
            </a:pathLst>
          </a:custGeom>
          <a:solidFill>
            <a:srgbClr val="FFFFFF"/>
          </a:solidFill>
          <a:ln w="12700">
            <a:noFill/>
            <a:prstDash val="solid"/>
            <a:round/>
            <a:headEnd/>
            <a:tailEnd/>
          </a:ln>
        </p:spPr>
        <p:txBody>
          <a:bodyPr/>
          <a:lstStyle/>
          <a:p>
            <a:endParaRPr lang="nl-NL"/>
          </a:p>
        </p:txBody>
      </p:sp>
      <p:sp>
        <p:nvSpPr>
          <p:cNvPr id="5" name="Freeform 3"/>
          <p:cNvSpPr>
            <a:spLocks/>
          </p:cNvSpPr>
          <p:nvPr/>
        </p:nvSpPr>
        <p:spPr bwMode="auto">
          <a:xfrm>
            <a:off x="0" y="0"/>
            <a:ext cx="6097588" cy="635000"/>
          </a:xfrm>
          <a:custGeom>
            <a:avLst/>
            <a:gdLst>
              <a:gd name="T0" fmla="*/ 0 w 3841"/>
              <a:gd name="T1" fmla="*/ 208 h 400"/>
              <a:gd name="T2" fmla="*/ 0 w 3841"/>
              <a:gd name="T3" fmla="*/ 0 h 400"/>
              <a:gd name="T4" fmla="*/ 3841 w 3841"/>
              <a:gd name="T5" fmla="*/ 0 h 400"/>
              <a:gd name="T6" fmla="*/ 3841 w 3841"/>
              <a:gd name="T7" fmla="*/ 400 h 400"/>
              <a:gd name="T8" fmla="*/ 184 w 3841"/>
              <a:gd name="T9" fmla="*/ 400 h 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1" h="400">
                <a:moveTo>
                  <a:pt x="0" y="208"/>
                </a:moveTo>
                <a:lnTo>
                  <a:pt x="0" y="0"/>
                </a:lnTo>
                <a:lnTo>
                  <a:pt x="3841" y="0"/>
                </a:lnTo>
                <a:lnTo>
                  <a:pt x="3841" y="400"/>
                </a:lnTo>
                <a:lnTo>
                  <a:pt x="184" y="400"/>
                </a:lnTo>
              </a:path>
            </a:pathLst>
          </a:custGeom>
          <a:noFill/>
          <a:ln w="12700">
            <a:noFill/>
            <a:prstDash val="solid"/>
            <a:round/>
            <a:headEnd/>
            <a:tailEnd/>
          </a:ln>
        </p:spPr>
        <p:txBody>
          <a:bodyPr/>
          <a:lstStyle/>
          <a:p>
            <a:endParaRPr lang="nl-NL"/>
          </a:p>
        </p:txBody>
      </p:sp>
      <p:pic>
        <p:nvPicPr>
          <p:cNvPr id="6" name="Picture 5" descr="02-UTI_Basisvormen_powerpoint_03.png"/>
          <p:cNvPicPr>
            <a:picLocks noChangeAspect="1"/>
          </p:cNvPicPr>
          <p:nvPr/>
        </p:nvPicPr>
        <p:blipFill>
          <a:blip r:embed="rId2" cstate="print"/>
          <a:srcRect/>
          <a:stretch>
            <a:fillRect/>
          </a:stretch>
        </p:blipFill>
        <p:spPr bwMode="auto">
          <a:xfrm>
            <a:off x="476250" y="6061075"/>
            <a:ext cx="2540000" cy="711200"/>
          </a:xfrm>
          <a:prstGeom prst="rect">
            <a:avLst/>
          </a:prstGeom>
          <a:noFill/>
          <a:ln w="9525">
            <a:noFill/>
            <a:miter lim="800000"/>
            <a:headEnd/>
            <a:tailEnd/>
          </a:ln>
        </p:spPr>
      </p:pic>
      <p:sp>
        <p:nvSpPr>
          <p:cNvPr id="2" name="Title 1"/>
          <p:cNvSpPr>
            <a:spLocks noGrp="1"/>
          </p:cNvSpPr>
          <p:nvPr>
            <p:ph type="title"/>
          </p:nvPr>
        </p:nvSpPr>
        <p:spPr>
          <a:xfrm>
            <a:off x="457200" y="-1842"/>
            <a:ext cx="8229600" cy="952242"/>
          </a:xfrm>
        </p:spPr>
        <p:txBody>
          <a:bodyPr>
            <a:normAutofit/>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35520"/>
            <a:ext cx="8229600" cy="4677918"/>
          </a:xfrm>
        </p:spPr>
        <p:txBody>
          <a:bodyPr>
            <a:normAutofit/>
          </a:bodyPr>
          <a:lstStyle>
            <a:lvl1pPr>
              <a:spcAft>
                <a:spcPts val="600"/>
              </a:spcAft>
              <a:defRPr sz="2000">
                <a:solidFill>
                  <a:schemeClr val="tx2"/>
                </a:solidFill>
                <a:latin typeface="Arial" pitchFamily="34" charset="0"/>
                <a:cs typeface="Arial" pitchFamily="34" charset="0"/>
              </a:defRPr>
            </a:lvl1pPr>
            <a:lvl2pPr>
              <a:spcAft>
                <a:spcPts val="600"/>
              </a:spcAft>
              <a:buFont typeface="Arial"/>
              <a:buChar char="•"/>
              <a:defRPr sz="2000">
                <a:solidFill>
                  <a:schemeClr val="tx2"/>
                </a:solidFill>
                <a:latin typeface="Arial" pitchFamily="34" charset="0"/>
                <a:cs typeface="Arial" pitchFamily="34" charset="0"/>
              </a:defRPr>
            </a:lvl2pPr>
            <a:lvl3pPr>
              <a:spcAft>
                <a:spcPts val="600"/>
              </a:spcAft>
              <a:defRPr sz="2000">
                <a:solidFill>
                  <a:schemeClr val="tx2"/>
                </a:solidFill>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4"/>
          <p:cNvSpPr>
            <a:spLocks noGrp="1"/>
          </p:cNvSpPr>
          <p:nvPr>
            <p:ph type="ftr" sz="quarter" idx="10"/>
          </p:nvPr>
        </p:nvSpPr>
        <p:spPr>
          <a:xfrm>
            <a:off x="3124200" y="6257925"/>
            <a:ext cx="2063750" cy="365125"/>
          </a:xfrm>
          <a:prstGeom prst="rect">
            <a:avLst/>
          </a:prstGeom>
        </p:spPr>
        <p:txBody>
          <a:bodyPr/>
          <a:lstStyle>
            <a:lvl1pPr algn="r" fontAlgn="auto">
              <a:spcBef>
                <a:spcPts val="0"/>
              </a:spcBef>
              <a:spcAft>
                <a:spcPts val="0"/>
              </a:spcAft>
              <a:defRPr sz="1200" smtClean="0">
                <a:solidFill>
                  <a:srgbClr val="CC9933"/>
                </a:solidFill>
                <a:latin typeface="Arial" pitchFamily="34" charset="0"/>
                <a:ea typeface="+mn-ea"/>
                <a:cs typeface="Arial" pitchFamily="34" charset="0"/>
              </a:defRPr>
            </a:lvl1pPr>
          </a:lstStyle>
          <a:p>
            <a:endParaRPr lang="nl-NL"/>
          </a:p>
        </p:txBody>
      </p:sp>
      <p:sp>
        <p:nvSpPr>
          <p:cNvPr id="8" name="Slide Number Placeholder 5"/>
          <p:cNvSpPr>
            <a:spLocks noGrp="1"/>
          </p:cNvSpPr>
          <p:nvPr>
            <p:ph type="sldNum" sz="quarter" idx="11"/>
          </p:nvPr>
        </p:nvSpPr>
        <p:spPr>
          <a:xfrm>
            <a:off x="7913688" y="6257925"/>
            <a:ext cx="773112"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CC9933"/>
                </a:solidFill>
                <a:latin typeface="Arial" pitchFamily="34" charset="0"/>
                <a:cs typeface="Arial" pitchFamily="34" charset="0"/>
              </a:defRPr>
            </a:lvl1pPr>
          </a:lstStyle>
          <a:p>
            <a:fld id="{32CE18F7-E41C-44B1-8C41-BF396BD66115}" type="slidenum">
              <a:rPr lang="nl-NL" smtClean="0"/>
              <a:pPr/>
              <a:t>‹#›</a:t>
            </a:fld>
            <a:endParaRPr lang="nl-NL"/>
          </a:p>
        </p:txBody>
      </p:sp>
      <p:sp>
        <p:nvSpPr>
          <p:cNvPr id="9" name="Date Placeholder 3"/>
          <p:cNvSpPr>
            <a:spLocks noGrp="1"/>
          </p:cNvSpPr>
          <p:nvPr>
            <p:ph type="dt" sz="half" idx="12"/>
          </p:nvPr>
        </p:nvSpPr>
        <p:spPr>
          <a:xfrm>
            <a:off x="5160963" y="6257925"/>
            <a:ext cx="235743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CC9933"/>
                </a:solidFill>
                <a:latin typeface="Arial" pitchFamily="34" charset="0"/>
                <a:cs typeface="Arial" pitchFamily="34" charset="0"/>
              </a:defRPr>
            </a:lvl1p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text</a:t>
            </a:r>
            <a:r>
              <a:rPr lang="nl-NL" dirty="0" smtClean="0"/>
              <a:t> </a:t>
            </a:r>
            <a:r>
              <a:rPr lang="nl-NL" dirty="0" err="1" smtClean="0"/>
              <a:t>styles</a:t>
            </a:r>
            <a:endParaRPr lang="nl-NL" dirty="0" smtClean="0"/>
          </a:p>
          <a:p>
            <a:pPr lvl="1"/>
            <a:r>
              <a:rPr lang="nl-NL" dirty="0" err="1" smtClean="0"/>
              <a:t>Second</a:t>
            </a:r>
            <a:r>
              <a:rPr lang="nl-NL" dirty="0" smtClean="0"/>
              <a:t> level</a:t>
            </a:r>
          </a:p>
          <a:p>
            <a:pPr lvl="2"/>
            <a:r>
              <a:rPr lang="nl-NL" dirty="0" err="1" smtClean="0"/>
              <a:t>Third</a:t>
            </a:r>
            <a:r>
              <a:rPr lang="nl-NL" dirty="0" smtClean="0"/>
              <a:t>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ftr="0" dt="0"/>
  <p:txStyles>
    <p:titleStyle>
      <a:lvl1pPr algn="l" defTabSz="457200" rtl="0" eaLnBrk="1" fontAlgn="base" hangingPunct="1">
        <a:spcBef>
          <a:spcPct val="0"/>
        </a:spcBef>
        <a:spcAft>
          <a:spcPct val="0"/>
        </a:spcAft>
        <a:defRPr sz="4400" kern="1200">
          <a:solidFill>
            <a:schemeClr val="tx1"/>
          </a:solidFill>
          <a:latin typeface="Arial" pitchFamily="34" charset="0"/>
          <a:ea typeface="ヒラギノ角ゴ Pro W3" pitchFamily="-109" charset="-128"/>
          <a:cs typeface="Arial" pitchFamily="34" charset="0"/>
        </a:defRPr>
      </a:lvl1pPr>
      <a:lvl2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2pPr>
      <a:lvl3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3pPr>
      <a:lvl4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4pPr>
      <a:lvl5pPr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cs typeface="ScalaSans" pitchFamily="34" charset="0"/>
        </a:defRPr>
      </a:lvl5pPr>
      <a:lvl6pPr marL="4572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6pPr>
      <a:lvl7pPr marL="9144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7pPr>
      <a:lvl8pPr marL="13716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8pPr>
      <a:lvl9pPr marL="1828800" algn="l" defTabSz="457200" rtl="0" eaLnBrk="1" fontAlgn="base" hangingPunct="1">
        <a:spcBef>
          <a:spcPct val="0"/>
        </a:spcBef>
        <a:spcAft>
          <a:spcPct val="0"/>
        </a:spcAft>
        <a:defRPr sz="4400">
          <a:solidFill>
            <a:schemeClr val="tx1"/>
          </a:solidFill>
          <a:latin typeface="ScalaSans" pitchFamily="-109" charset="0"/>
          <a:ea typeface="ヒラギノ角ゴ Pro W3" pitchFamily="-109" charset="-128"/>
        </a:defRPr>
      </a:lvl9pPr>
    </p:titleStyle>
    <p:bodyStyle>
      <a:lvl1pPr marL="342900" indent="-342900" algn="l" defTabSz="457200" rtl="0" eaLnBrk="1" fontAlgn="base" hangingPunct="1">
        <a:spcBef>
          <a:spcPct val="20000"/>
        </a:spcBef>
        <a:spcAft>
          <a:spcPct val="0"/>
        </a:spcAft>
        <a:buFont typeface="Arial" pitchFamily="34" charset="0"/>
        <a:buChar char="•"/>
        <a:defRPr kern="1200">
          <a:solidFill>
            <a:srgbClr val="003366"/>
          </a:solidFill>
          <a:latin typeface="Arial" pitchFamily="34" charset="0"/>
          <a:ea typeface="ヒラギノ角ゴ Pro W3" pitchFamily="-109" charset="-128"/>
          <a:cs typeface="Arial" pitchFamily="34" charset="0"/>
        </a:defRPr>
      </a:lvl1pPr>
      <a:lvl2pPr marL="742950" indent="-285750" algn="l" defTabSz="457200" rtl="0" eaLnBrk="1" fontAlgn="base" hangingPunct="1">
        <a:spcBef>
          <a:spcPct val="20000"/>
        </a:spcBef>
        <a:spcAft>
          <a:spcPct val="0"/>
        </a:spcAft>
        <a:buFont typeface="Arial" pitchFamily="34" charset="0"/>
        <a:buChar char="•"/>
        <a:defRPr kern="1200">
          <a:solidFill>
            <a:srgbClr val="003366"/>
          </a:solidFill>
          <a:latin typeface="Arial" pitchFamily="34" charset="0"/>
          <a:ea typeface="ヒラギノ角ゴ Pro W3" pitchFamily="-109" charset="-128"/>
          <a:cs typeface="Arial" pitchFamily="34" charset="0"/>
        </a:defRPr>
      </a:lvl2pPr>
      <a:lvl3pPr marL="1143000" indent="-228600" algn="l" defTabSz="457200" rtl="0" eaLnBrk="1" fontAlgn="base" hangingPunct="1">
        <a:spcBef>
          <a:spcPct val="20000"/>
        </a:spcBef>
        <a:spcAft>
          <a:spcPct val="0"/>
        </a:spcAft>
        <a:buFont typeface="Arial" pitchFamily="34" charset="0"/>
        <a:buChar char="•"/>
        <a:defRPr kern="1200">
          <a:solidFill>
            <a:srgbClr val="003366"/>
          </a:solidFill>
          <a:latin typeface="Arial" pitchFamily="34" charset="0"/>
          <a:ea typeface="ヒラギノ角ゴ Pro W3" pitchFamily="-109" charset="-128"/>
          <a:cs typeface="Arial" pitchFamily="34" charset="0"/>
        </a:defRPr>
      </a:lvl3pPr>
      <a:lvl4pPr marL="1600200" indent="-228600" algn="l" defTabSz="457200"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2057400" indent="-228600" algn="l" defTabSz="457200" rtl="0" eaLnBrk="1" fontAlgn="base" hangingPunct="1">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3236" y="1700808"/>
            <a:ext cx="4440764" cy="1317968"/>
          </a:xfrm>
        </p:spPr>
        <p:txBody>
          <a:bodyPr>
            <a:normAutofit/>
          </a:bodyPr>
          <a:lstStyle/>
          <a:p>
            <a:r>
              <a:rPr lang="nl-NL" sz="2000" dirty="0" smtClean="0"/>
              <a:t>Tekstkwaliteit</a:t>
            </a:r>
            <a:br>
              <a:rPr lang="nl-NL" sz="2000" dirty="0" smtClean="0"/>
            </a:br>
            <a:r>
              <a:rPr lang="nl-NL" sz="2000" dirty="0" smtClean="0"/>
              <a:t/>
            </a:r>
            <a:br>
              <a:rPr lang="nl-NL" sz="2000" dirty="0" smtClean="0"/>
            </a:br>
            <a:r>
              <a:rPr lang="nl-NL" sz="2000" dirty="0" smtClean="0"/>
              <a:t>Gastcollege ONETS</a:t>
            </a:r>
            <a:r>
              <a:rPr lang="nl-NL" sz="2000" dirty="0"/>
              <a:t/>
            </a:r>
            <a:br>
              <a:rPr lang="nl-NL" sz="2000" dirty="0"/>
            </a:br>
            <a:endParaRPr lang="nl-NL" sz="2000" dirty="0"/>
          </a:p>
        </p:txBody>
      </p:sp>
      <p:sp>
        <p:nvSpPr>
          <p:cNvPr id="3" name="Text Placeholder 2"/>
          <p:cNvSpPr>
            <a:spLocks noGrp="1"/>
          </p:cNvSpPr>
          <p:nvPr>
            <p:ph type="body" sz="quarter" idx="12"/>
          </p:nvPr>
        </p:nvSpPr>
        <p:spPr/>
        <p:txBody>
          <a:bodyPr>
            <a:normAutofit/>
          </a:bodyPr>
          <a:lstStyle/>
          <a:p>
            <a:r>
              <a:rPr lang="nl-NL" sz="2000" dirty="0" smtClean="0"/>
              <a:t>Jan Renkema</a:t>
            </a:r>
            <a:endParaRPr lang="nl-NL" sz="20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572480"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IJkpunten formulering (12, 11, 10)</a:t>
            </a:r>
            <a:endParaRPr lang="nl-NL" dirty="0"/>
          </a:p>
        </p:txBody>
      </p:sp>
      <p:sp>
        <p:nvSpPr>
          <p:cNvPr id="3" name="Tijdelijke aanduiding voor inhoud 2"/>
          <p:cNvSpPr>
            <a:spLocks noGrp="1"/>
          </p:cNvSpPr>
          <p:nvPr>
            <p:ph idx="1"/>
          </p:nvPr>
        </p:nvSpPr>
        <p:spPr/>
        <p:txBody>
          <a:bodyPr/>
          <a:lstStyle/>
          <a:p>
            <a:r>
              <a:rPr lang="nl-NL" dirty="0" smtClean="0"/>
              <a:t> Zinsbouw </a:t>
            </a:r>
            <a:r>
              <a:rPr lang="nl-NL" dirty="0"/>
              <a:t>en woordkeus (4)</a:t>
            </a:r>
          </a:p>
          <a:p>
            <a:pPr marL="457200" lvl="1" indent="0">
              <a:buNone/>
            </a:pPr>
            <a:r>
              <a:rPr lang="nl-NL" i="1" dirty="0"/>
              <a:t>vragen voor toestemming = vragen om </a:t>
            </a:r>
            <a:r>
              <a:rPr lang="nl-NL" i="1" dirty="0" smtClean="0"/>
              <a:t>toestemming</a:t>
            </a:r>
          </a:p>
          <a:p>
            <a:pPr marL="457200" lvl="1" indent="0">
              <a:buNone/>
            </a:pPr>
            <a:endParaRPr lang="nl-NL" sz="500" i="1" dirty="0"/>
          </a:p>
          <a:p>
            <a:r>
              <a:rPr lang="nl-NL" dirty="0" smtClean="0"/>
              <a:t> Eenheid </a:t>
            </a:r>
            <a:r>
              <a:rPr lang="nl-NL" dirty="0"/>
              <a:t>van stijl (5)</a:t>
            </a:r>
          </a:p>
          <a:p>
            <a:pPr marL="457200" lvl="1" indent="0">
              <a:buNone/>
            </a:pPr>
            <a:r>
              <a:rPr lang="nl-NL" i="1" dirty="0"/>
              <a:t>Examencommissie ≠ </a:t>
            </a:r>
            <a:r>
              <a:rPr lang="nl-NL" i="1" dirty="0" smtClean="0"/>
              <a:t>jullie</a:t>
            </a:r>
          </a:p>
          <a:p>
            <a:pPr marL="457200" lvl="1" indent="0">
              <a:buNone/>
            </a:pPr>
            <a:endParaRPr lang="nl-NL" sz="500" i="1" dirty="0"/>
          </a:p>
          <a:p>
            <a:r>
              <a:rPr lang="nl-NL" dirty="0" smtClean="0"/>
              <a:t> Gepaste </a:t>
            </a:r>
            <a:r>
              <a:rPr lang="nl-NL" dirty="0"/>
              <a:t>formulering (5)</a:t>
            </a:r>
          </a:p>
          <a:p>
            <a:pPr marL="457200" lvl="1" indent="0">
              <a:buNone/>
            </a:pPr>
            <a:r>
              <a:rPr lang="nl-NL" i="1" dirty="0"/>
              <a:t>Zoals jullie weten</a:t>
            </a:r>
          </a:p>
          <a:p>
            <a:pPr lvl="1"/>
            <a:endParaRPr lang="nl-NL" dirty="0"/>
          </a:p>
          <a:p>
            <a:endParaRPr lang="nl-NL" dirty="0"/>
          </a:p>
          <a:p>
            <a:pPr lvl="1">
              <a:buNone/>
            </a:pPr>
            <a:endParaRPr lang="nl-NL" sz="2400" dirty="0"/>
          </a:p>
          <a:p>
            <a:endParaRPr lang="nl-NL" dirty="0"/>
          </a:p>
          <a:p>
            <a:pPr>
              <a:buNone/>
            </a:pPr>
            <a:endParaRPr lang="nl-NL" dirty="0" smtClean="0"/>
          </a:p>
          <a:p>
            <a:pPr>
              <a:buNone/>
            </a:pPr>
            <a:endParaRPr lang="nl-NL" dirty="0" smtClean="0"/>
          </a:p>
          <a:p>
            <a:pPr>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10</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42120"/>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240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Betreft: Hertentamen</a:t>
            </a:r>
            <a:endParaRPr lang="nl-NL" dirty="0"/>
          </a:p>
        </p:txBody>
      </p:sp>
      <p:sp>
        <p:nvSpPr>
          <p:cNvPr id="3" name="Tijdelijke aanduiding voor inhoud 2"/>
          <p:cNvSpPr>
            <a:spLocks noGrp="1"/>
          </p:cNvSpPr>
          <p:nvPr>
            <p:ph idx="1"/>
          </p:nvPr>
        </p:nvSpPr>
        <p:spPr/>
        <p:txBody>
          <a:bodyPr>
            <a:normAutofit fontScale="77500" lnSpcReduction="20000"/>
          </a:bodyPr>
          <a:lstStyle/>
          <a:p>
            <a:pPr>
              <a:buNone/>
            </a:pPr>
            <a:r>
              <a:rPr lang="nl-NL" dirty="0" smtClean="0"/>
              <a:t>	Geachte </a:t>
            </a:r>
            <a:r>
              <a:rPr lang="nl-NL" dirty="0"/>
              <a:t>leden van de Examencommissie,</a:t>
            </a:r>
            <a:br>
              <a:rPr lang="nl-NL" dirty="0"/>
            </a:br>
            <a:r>
              <a:rPr lang="nl-NL" dirty="0"/>
              <a:t> </a:t>
            </a:r>
            <a:br>
              <a:rPr lang="nl-NL" dirty="0"/>
            </a:br>
            <a:r>
              <a:rPr lang="nl-NL" dirty="0"/>
              <a:t>Mijn naam is Annelies </a:t>
            </a:r>
            <a:r>
              <a:rPr lang="nl-NL" dirty="0" err="1"/>
              <a:t>Vant</a:t>
            </a:r>
            <a:r>
              <a:rPr lang="nl-NL" dirty="0"/>
              <a:t>. Momenteel ben ik bezig met de </a:t>
            </a:r>
            <a:r>
              <a:rPr lang="nl-NL" dirty="0" err="1"/>
              <a:t>premaster</a:t>
            </a:r>
            <a:r>
              <a:rPr lang="nl-NL" dirty="0"/>
              <a:t> Interculturele Communicatie. Naar aanleiding van </a:t>
            </a:r>
            <a:r>
              <a:rPr lang="nl-NL" b="1" i="1" dirty="0" smtClean="0">
                <a:solidFill>
                  <a:srgbClr val="00B050"/>
                </a:solidFill>
              </a:rPr>
              <a:t>jullie</a:t>
            </a:r>
            <a:r>
              <a:rPr lang="nl-NL" b="1" dirty="0" smtClean="0">
                <a:solidFill>
                  <a:srgbClr val="00B050"/>
                </a:solidFill>
              </a:rPr>
              <a:t> </a:t>
            </a:r>
            <a:r>
              <a:rPr lang="nl-NL" dirty="0"/>
              <a:t>brief heb ik de </a:t>
            </a:r>
            <a:r>
              <a:rPr lang="nl-NL" b="1" i="1" dirty="0"/>
              <a:t>stappen gevolgd</a:t>
            </a:r>
            <a:r>
              <a:rPr lang="nl-NL" b="1" dirty="0"/>
              <a:t> </a:t>
            </a:r>
            <a:r>
              <a:rPr lang="nl-NL" dirty="0"/>
              <a:t>die </a:t>
            </a:r>
            <a:r>
              <a:rPr lang="nl-NL" b="1" i="1" dirty="0" smtClean="0">
                <a:solidFill>
                  <a:srgbClr val="00B050"/>
                </a:solidFill>
              </a:rPr>
              <a:t>jullie</a:t>
            </a:r>
            <a:r>
              <a:rPr lang="nl-NL" b="1" dirty="0" smtClean="0">
                <a:solidFill>
                  <a:srgbClr val="00B050"/>
                </a:solidFill>
              </a:rPr>
              <a:t> </a:t>
            </a:r>
            <a:r>
              <a:rPr lang="nl-NL" dirty="0"/>
              <a:t>mij geadviseerd hebben. Daarom stuur ik alsnog een brief met de reden waarom ik </a:t>
            </a:r>
            <a:r>
              <a:rPr lang="nl-NL" b="1" dirty="0">
                <a:solidFill>
                  <a:schemeClr val="bg2">
                    <a:lumMod val="25000"/>
                  </a:schemeClr>
                </a:solidFill>
              </a:rPr>
              <a:t>de</a:t>
            </a:r>
            <a:r>
              <a:rPr lang="nl-NL" dirty="0"/>
              <a:t> hertentamen niet heb kunnen maken.</a:t>
            </a:r>
            <a:br>
              <a:rPr lang="nl-NL" dirty="0"/>
            </a:br>
            <a:r>
              <a:rPr lang="nl-NL" dirty="0"/>
              <a:t> </a:t>
            </a:r>
            <a:br>
              <a:rPr lang="nl-NL" dirty="0"/>
            </a:br>
            <a:r>
              <a:rPr lang="nl-NL" dirty="0"/>
              <a:t>Ik ben </a:t>
            </a:r>
            <a:r>
              <a:rPr lang="nl-NL" b="1" i="1" dirty="0"/>
              <a:t>in tussentijd</a:t>
            </a:r>
            <a:r>
              <a:rPr lang="nl-NL" b="1" dirty="0"/>
              <a:t> </a:t>
            </a:r>
            <a:r>
              <a:rPr lang="nl-NL" dirty="0"/>
              <a:t>bevallen van een dochter. </a:t>
            </a:r>
            <a:r>
              <a:rPr lang="nl-NL" b="1" dirty="0" smtClean="0">
                <a:solidFill>
                  <a:srgbClr val="00B050"/>
                </a:solidFill>
              </a:rPr>
              <a:t>Zoals </a:t>
            </a:r>
            <a:r>
              <a:rPr lang="nl-NL" b="1" i="1" dirty="0" smtClean="0">
                <a:solidFill>
                  <a:srgbClr val="00B050"/>
                </a:solidFill>
              </a:rPr>
              <a:t>jullie</a:t>
            </a:r>
            <a:r>
              <a:rPr lang="nl-NL" b="1" dirty="0" smtClean="0">
                <a:solidFill>
                  <a:srgbClr val="00B050"/>
                </a:solidFill>
              </a:rPr>
              <a:t> </a:t>
            </a:r>
            <a:r>
              <a:rPr lang="nl-NL" dirty="0"/>
              <a:t>weten heb ik samen met de studieadviseur een plan opgesteld hoe ik mijn studie goed kan afronden. Maar ik heb een probleem. In maart had ik een tentamen </a:t>
            </a:r>
            <a:r>
              <a:rPr lang="nl-NL" b="1" dirty="0">
                <a:solidFill>
                  <a:schemeClr val="bg2">
                    <a:lumMod val="25000"/>
                  </a:schemeClr>
                </a:solidFill>
              </a:rPr>
              <a:t>die</a:t>
            </a:r>
            <a:r>
              <a:rPr lang="nl-NL" dirty="0"/>
              <a:t> net </a:t>
            </a:r>
            <a:r>
              <a:rPr lang="nl-NL" dirty="0" err="1"/>
              <a:t>net</a:t>
            </a:r>
            <a:r>
              <a:rPr lang="nl-NL" dirty="0"/>
              <a:t> na mijn bevalling heeft </a:t>
            </a:r>
            <a:r>
              <a:rPr lang="nl-NL" b="1" dirty="0" smtClean="0">
                <a:solidFill>
                  <a:srgbClr val="00B050"/>
                </a:solidFill>
              </a:rPr>
              <a:t>plaatsgevonden</a:t>
            </a:r>
            <a:r>
              <a:rPr lang="nl-NL" dirty="0"/>
              <a:t>. Dit is </a:t>
            </a:r>
            <a:r>
              <a:rPr lang="nl-NL" b="1" dirty="0">
                <a:solidFill>
                  <a:schemeClr val="bg2">
                    <a:lumMod val="25000"/>
                  </a:schemeClr>
                </a:solidFill>
              </a:rPr>
              <a:t>de</a:t>
            </a:r>
            <a:r>
              <a:rPr lang="nl-NL" dirty="0"/>
              <a:t> hertentamen van Statistiek. Door de geboorte van mijn dochter </a:t>
            </a:r>
            <a:r>
              <a:rPr lang="nl-NL" b="1" dirty="0">
                <a:solidFill>
                  <a:schemeClr val="bg2">
                    <a:lumMod val="25000"/>
                  </a:schemeClr>
                </a:solidFill>
              </a:rPr>
              <a:t>was</a:t>
            </a:r>
            <a:r>
              <a:rPr lang="nl-NL" dirty="0"/>
              <a:t> het mij niet gelukt om </a:t>
            </a:r>
            <a:r>
              <a:rPr lang="nl-NL" b="1" dirty="0">
                <a:solidFill>
                  <a:schemeClr val="bg2">
                    <a:lumMod val="25000"/>
                  </a:schemeClr>
                </a:solidFill>
              </a:rPr>
              <a:t>deze</a:t>
            </a:r>
            <a:r>
              <a:rPr lang="nl-NL" dirty="0"/>
              <a:t> tentamen te maken.</a:t>
            </a:r>
            <a:br>
              <a:rPr lang="nl-NL" dirty="0"/>
            </a:br>
            <a:r>
              <a:rPr lang="nl-NL" dirty="0"/>
              <a:t> </a:t>
            </a:r>
            <a:br>
              <a:rPr lang="nl-NL" dirty="0"/>
            </a:br>
            <a:r>
              <a:rPr lang="nl-NL" dirty="0"/>
              <a:t>Al ben ik in maart moeder geworden, </a:t>
            </a:r>
            <a:r>
              <a:rPr lang="nl-NL" b="1" dirty="0">
                <a:solidFill>
                  <a:schemeClr val="bg2">
                    <a:lumMod val="25000"/>
                  </a:schemeClr>
                </a:solidFill>
              </a:rPr>
              <a:t>wil</a:t>
            </a:r>
            <a:r>
              <a:rPr lang="nl-NL" dirty="0"/>
              <a:t> ik toch mijn uiterste best doen om de </a:t>
            </a:r>
            <a:r>
              <a:rPr lang="nl-NL" dirty="0" err="1"/>
              <a:t>premaster</a:t>
            </a:r>
            <a:r>
              <a:rPr lang="nl-NL" dirty="0"/>
              <a:t> in een jaar te halen. Ik ben gemotiveerd en een doorzetter. Daarom vraag ik </a:t>
            </a:r>
            <a:r>
              <a:rPr lang="nl-NL" b="1" i="1" dirty="0"/>
              <a:t>graag</a:t>
            </a:r>
            <a:r>
              <a:rPr lang="nl-NL" dirty="0"/>
              <a:t> van de Examencommissie </a:t>
            </a:r>
            <a:r>
              <a:rPr lang="nl-NL" b="1" dirty="0">
                <a:solidFill>
                  <a:schemeClr val="bg2">
                    <a:lumMod val="25000"/>
                  </a:schemeClr>
                </a:solidFill>
              </a:rPr>
              <a:t>voor</a:t>
            </a:r>
            <a:r>
              <a:rPr lang="nl-NL" dirty="0"/>
              <a:t> toestemming om </a:t>
            </a:r>
            <a:r>
              <a:rPr lang="nl-NL" b="1" dirty="0">
                <a:solidFill>
                  <a:schemeClr val="bg2">
                    <a:lumMod val="25000"/>
                  </a:schemeClr>
                </a:solidFill>
              </a:rPr>
              <a:t>de</a:t>
            </a:r>
            <a:r>
              <a:rPr lang="nl-NL" dirty="0"/>
              <a:t> hertentamen later te maken. Dit zal mij helpen om het studiejaar goed af te ronden.</a:t>
            </a:r>
            <a:br>
              <a:rPr lang="nl-NL" dirty="0"/>
            </a:br>
            <a:r>
              <a:rPr lang="nl-NL" dirty="0"/>
              <a:t> </a:t>
            </a:r>
            <a:br>
              <a:rPr lang="nl-NL" dirty="0"/>
            </a:br>
            <a:r>
              <a:rPr lang="nl-NL" dirty="0"/>
              <a:t>Ik </a:t>
            </a:r>
            <a:r>
              <a:rPr lang="nl-NL" b="1" dirty="0" smtClean="0">
                <a:solidFill>
                  <a:srgbClr val="00B050"/>
                </a:solidFill>
              </a:rPr>
              <a:t>bedank</a:t>
            </a:r>
            <a:r>
              <a:rPr lang="nl-NL" dirty="0" smtClean="0"/>
              <a:t> </a:t>
            </a:r>
            <a:r>
              <a:rPr lang="nl-NL" i="1" dirty="0"/>
              <a:t>de </a:t>
            </a:r>
            <a:r>
              <a:rPr lang="nl-NL" b="1" i="1" dirty="0"/>
              <a:t>Examencommissie</a:t>
            </a:r>
            <a:r>
              <a:rPr lang="nl-NL" i="1" dirty="0"/>
              <a:t> </a:t>
            </a:r>
            <a:r>
              <a:rPr lang="nl-NL" dirty="0"/>
              <a:t>voor </a:t>
            </a:r>
            <a:r>
              <a:rPr lang="nl-NL" b="1" i="1" dirty="0"/>
              <a:t>hun</a:t>
            </a:r>
            <a:r>
              <a:rPr lang="nl-NL" dirty="0"/>
              <a:t> tijd en </a:t>
            </a:r>
            <a:r>
              <a:rPr lang="nl-NL" b="1" dirty="0" smtClean="0">
                <a:solidFill>
                  <a:srgbClr val="00B050"/>
                </a:solidFill>
              </a:rPr>
              <a:t>hoop </a:t>
            </a:r>
            <a:r>
              <a:rPr lang="nl-NL" b="1" i="1" dirty="0"/>
              <a:t>graag</a:t>
            </a:r>
            <a:r>
              <a:rPr lang="nl-NL" dirty="0"/>
              <a:t> op een antwoord.</a:t>
            </a:r>
            <a:br>
              <a:rPr lang="nl-NL" dirty="0"/>
            </a:br>
            <a:r>
              <a:rPr lang="nl-NL" dirty="0"/>
              <a:t> </a:t>
            </a:r>
            <a:br>
              <a:rPr lang="nl-NL" dirty="0"/>
            </a:br>
            <a:r>
              <a:rPr lang="nl-NL" dirty="0"/>
              <a:t>Hoogachtend,</a:t>
            </a:r>
            <a:br>
              <a:rPr lang="nl-NL" dirty="0"/>
            </a:br>
            <a:r>
              <a:rPr lang="nl-NL" dirty="0"/>
              <a:t> </a:t>
            </a:r>
            <a:br>
              <a:rPr lang="nl-NL" dirty="0"/>
            </a:br>
            <a:r>
              <a:rPr lang="nl-NL" dirty="0"/>
              <a:t>Annelies </a:t>
            </a:r>
            <a:r>
              <a:rPr lang="nl-NL" dirty="0" err="1" smtClean="0"/>
              <a:t>Vant</a:t>
            </a:r>
            <a:endParaRPr lang="nl-NL" dirty="0" smtClean="0"/>
          </a:p>
          <a:p>
            <a:pPr>
              <a:buNone/>
            </a:pPr>
            <a:endParaRPr lang="nl-NL" dirty="0" smtClean="0"/>
          </a:p>
          <a:p>
            <a:pPr>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11</a:t>
            </a:fld>
            <a:endParaRPr lang="nl-NL"/>
          </a:p>
        </p:txBody>
      </p:sp>
      <p:sp>
        <p:nvSpPr>
          <p:cNvPr id="5" name="Tekstvak 4"/>
          <p:cNvSpPr txBox="1"/>
          <p:nvPr/>
        </p:nvSpPr>
        <p:spPr>
          <a:xfrm>
            <a:off x="3707904" y="5157192"/>
            <a:ext cx="2808000" cy="738664"/>
          </a:xfrm>
          <a:prstGeom prst="rect">
            <a:avLst/>
          </a:prstGeom>
          <a:noFill/>
          <a:ln>
            <a:solidFill>
              <a:schemeClr val="tx1"/>
            </a:solidFill>
          </a:ln>
        </p:spPr>
        <p:txBody>
          <a:bodyPr wrap="square" rtlCol="0">
            <a:spAutoFit/>
          </a:bodyPr>
          <a:lstStyle/>
          <a:p>
            <a:r>
              <a:rPr lang="nl-NL" sz="1400" b="1" dirty="0" smtClean="0">
                <a:solidFill>
                  <a:schemeClr val="bg2">
                    <a:lumMod val="25000"/>
                  </a:schemeClr>
                </a:solidFill>
              </a:rPr>
              <a:t>zinsbouw en woordkeus</a:t>
            </a:r>
          </a:p>
          <a:p>
            <a:r>
              <a:rPr lang="nl-NL" sz="1400" b="1" i="1" dirty="0" smtClean="0">
                <a:solidFill>
                  <a:srgbClr val="002060"/>
                </a:solidFill>
              </a:rPr>
              <a:t>woordgebruik</a:t>
            </a:r>
          </a:p>
          <a:p>
            <a:r>
              <a:rPr lang="nl-NL" sz="1400" b="1" dirty="0" smtClean="0">
                <a:solidFill>
                  <a:srgbClr val="00B050"/>
                </a:solidFill>
              </a:rPr>
              <a:t>gepaste woordkeus</a:t>
            </a:r>
            <a:endParaRPr lang="nl-NL" sz="1400" b="1" dirty="0">
              <a:solidFill>
                <a:srgbClr val="00B050"/>
              </a:solidFill>
            </a:endParaRPr>
          </a:p>
        </p:txBody>
      </p:sp>
      <p:sp>
        <p:nvSpPr>
          <p:cNvPr id="6" name="Tekstvak 5"/>
          <p:cNvSpPr txBox="1"/>
          <p:nvPr/>
        </p:nvSpPr>
        <p:spPr>
          <a:xfrm>
            <a:off x="6624440" y="5157192"/>
            <a:ext cx="1944000" cy="324000"/>
          </a:xfrm>
          <a:prstGeom prst="rect">
            <a:avLst/>
          </a:prstGeom>
          <a:noFill/>
          <a:ln>
            <a:solidFill>
              <a:schemeClr val="tx1"/>
            </a:solidFill>
          </a:ln>
        </p:spPr>
        <p:txBody>
          <a:bodyPr wrap="square" rtlCol="0">
            <a:spAutoFit/>
          </a:bodyPr>
          <a:lstStyle/>
          <a:p>
            <a:r>
              <a:rPr lang="nl-NL" sz="1400" dirty="0" smtClean="0"/>
              <a:t>Aantal fouten:  14(/33)</a:t>
            </a:r>
            <a:endParaRPr lang="nl-NL" sz="1400"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240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IJkpunt voldoende informatie (4)</a:t>
            </a:r>
            <a:endParaRPr lang="nl-NL" dirty="0"/>
          </a:p>
        </p:txBody>
      </p:sp>
      <p:sp>
        <p:nvSpPr>
          <p:cNvPr id="3" name="Tijdelijke aanduiding voor inhoud 2"/>
          <p:cNvSpPr>
            <a:spLocks noGrp="1"/>
          </p:cNvSpPr>
          <p:nvPr>
            <p:ph idx="1"/>
          </p:nvPr>
        </p:nvSpPr>
        <p:spPr/>
        <p:txBody>
          <a:bodyPr/>
          <a:lstStyle/>
          <a:p>
            <a:r>
              <a:rPr lang="nl-NL" dirty="0" smtClean="0"/>
              <a:t> Onvoldoende </a:t>
            </a:r>
            <a:r>
              <a:rPr lang="nl-NL" dirty="0"/>
              <a:t>informatie</a:t>
            </a:r>
          </a:p>
          <a:p>
            <a:pPr marL="457200" lvl="1" indent="0">
              <a:buNone/>
            </a:pPr>
            <a:r>
              <a:rPr lang="nl-NL" i="1" dirty="0"/>
              <a:t>Welk </a:t>
            </a:r>
            <a:r>
              <a:rPr lang="nl-NL" i="1" dirty="0" smtClean="0"/>
              <a:t>hertentamen?</a:t>
            </a:r>
          </a:p>
          <a:p>
            <a:pPr marL="457200" lvl="1" indent="0">
              <a:buNone/>
            </a:pPr>
            <a:r>
              <a:rPr lang="nl-NL" i="1" dirty="0" smtClean="0"/>
              <a:t>Waarmee is student ‘bezig’? </a:t>
            </a:r>
          </a:p>
          <a:p>
            <a:pPr marL="457200" lvl="1" indent="0">
              <a:buNone/>
            </a:pPr>
            <a:endParaRPr lang="nl-NL" sz="500" i="1" dirty="0" smtClean="0"/>
          </a:p>
          <a:p>
            <a:r>
              <a:rPr lang="nl-NL" dirty="0" smtClean="0"/>
              <a:t> Omslachtige </a:t>
            </a:r>
            <a:r>
              <a:rPr lang="nl-NL" dirty="0"/>
              <a:t>informatie</a:t>
            </a:r>
          </a:p>
          <a:p>
            <a:pPr marL="457200" lvl="1" indent="0">
              <a:buNone/>
            </a:pPr>
            <a:r>
              <a:rPr lang="nl-NL" i="1" dirty="0"/>
              <a:t>Waar het gaat om?</a:t>
            </a:r>
          </a:p>
          <a:p>
            <a:pPr marL="457200" lvl="1" indent="0">
              <a:buNone/>
            </a:pPr>
            <a:r>
              <a:rPr lang="nl-NL" i="1" dirty="0"/>
              <a:t>Om: moederschap en hertentamen in de </a:t>
            </a:r>
            <a:r>
              <a:rPr lang="nl-NL" i="1" dirty="0" smtClean="0"/>
              <a:t>kraamtijd</a:t>
            </a:r>
          </a:p>
          <a:p>
            <a:pPr marL="457200" lvl="1" indent="0">
              <a:buNone/>
            </a:pPr>
            <a:endParaRPr lang="nl-NL" sz="500" i="1" dirty="0"/>
          </a:p>
          <a:p>
            <a:r>
              <a:rPr lang="nl-NL" dirty="0" smtClean="0"/>
              <a:t> Overbodige </a:t>
            </a:r>
            <a:r>
              <a:rPr lang="nl-NL" dirty="0"/>
              <a:t>informatie</a:t>
            </a:r>
          </a:p>
          <a:p>
            <a:pPr lvl="1"/>
            <a:endParaRPr lang="nl-NL" dirty="0"/>
          </a:p>
          <a:p>
            <a:endParaRPr lang="nl-NL" dirty="0"/>
          </a:p>
          <a:p>
            <a:pPr>
              <a:buNone/>
            </a:pPr>
            <a:endParaRPr lang="nl-NL" dirty="0" smtClean="0"/>
          </a:p>
          <a:p>
            <a:pPr>
              <a:buNone/>
            </a:pPr>
            <a:endParaRPr lang="nl-NL" dirty="0" smtClean="0"/>
          </a:p>
          <a:p>
            <a:pPr>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12</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223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Betreft: extra herkansing tentamen </a:t>
            </a:r>
            <a:r>
              <a:rPr lang="nl-NL" dirty="0" smtClean="0"/>
              <a:t>Statistiek</a:t>
            </a:r>
            <a:endParaRPr lang="nl-NL" dirty="0"/>
          </a:p>
        </p:txBody>
      </p:sp>
      <p:sp>
        <p:nvSpPr>
          <p:cNvPr id="3" name="Tijdelijke aanduiding voor inhoud 2"/>
          <p:cNvSpPr>
            <a:spLocks noGrp="1"/>
          </p:cNvSpPr>
          <p:nvPr>
            <p:ph idx="1"/>
          </p:nvPr>
        </p:nvSpPr>
        <p:spPr/>
        <p:txBody>
          <a:bodyPr>
            <a:normAutofit fontScale="85000" lnSpcReduction="10000"/>
          </a:bodyPr>
          <a:lstStyle/>
          <a:p>
            <a:pPr>
              <a:buNone/>
            </a:pPr>
            <a:r>
              <a:rPr lang="nl-NL" dirty="0" smtClean="0"/>
              <a:t>	Geachte </a:t>
            </a:r>
            <a:r>
              <a:rPr lang="nl-NL" dirty="0"/>
              <a:t>leden van de Examencommissie,</a:t>
            </a:r>
            <a:br>
              <a:rPr lang="nl-NL" dirty="0"/>
            </a:br>
            <a:r>
              <a:rPr lang="nl-NL" dirty="0"/>
              <a:t> </a:t>
            </a:r>
            <a:br>
              <a:rPr lang="nl-NL" dirty="0"/>
            </a:br>
            <a:r>
              <a:rPr lang="nl-NL" dirty="0"/>
              <a:t>Op uw verzoek (brief van datum) stuur ik u een brief met de reden waarom ik het hertentamen Statistiek niet heb kunnen maken.</a:t>
            </a:r>
            <a:br>
              <a:rPr lang="nl-NL" dirty="0"/>
            </a:br>
            <a:r>
              <a:rPr lang="nl-NL" dirty="0"/>
              <a:t> </a:t>
            </a:r>
            <a:br>
              <a:rPr lang="nl-NL" dirty="0"/>
            </a:br>
            <a:r>
              <a:rPr lang="nl-NL" dirty="0"/>
              <a:t>Ik ben enkele maanden geleden bevallen van een dochter. Daarom kon ik niet deelnemen aan het hertentamen Statistiek dat enkele weken daarna plaatsvond (datum). Inmiddels heb ik samen met de studieadviseur een plan opgesteld hoe ik mijn studie goed kan afronden. Ik wil mijn uiterste best doen om de </a:t>
            </a:r>
            <a:r>
              <a:rPr lang="nl-NL" dirty="0" err="1"/>
              <a:t>premaster</a:t>
            </a:r>
            <a:r>
              <a:rPr lang="nl-NL" dirty="0"/>
              <a:t> in een jaar te halen. Ik ben gemotiveerd en een doorzetter. Daarom vraag ik van de Examencommissie toestemming om het hertentamen later te maken.</a:t>
            </a:r>
            <a:br>
              <a:rPr lang="nl-NL" dirty="0"/>
            </a:br>
            <a:r>
              <a:rPr lang="nl-NL" dirty="0"/>
              <a:t> </a:t>
            </a:r>
            <a:br>
              <a:rPr lang="nl-NL" dirty="0"/>
            </a:br>
            <a:r>
              <a:rPr lang="nl-NL" dirty="0"/>
              <a:t>Graag bedank ik u voor uw tijd. In afwachting van uw antwoord,</a:t>
            </a:r>
            <a:br>
              <a:rPr lang="nl-NL" dirty="0"/>
            </a:br>
            <a:r>
              <a:rPr lang="nl-NL" dirty="0"/>
              <a:t> </a:t>
            </a:r>
            <a:br>
              <a:rPr lang="nl-NL" dirty="0"/>
            </a:br>
            <a:r>
              <a:rPr lang="nl-NL" dirty="0"/>
              <a:t>Hoogachtend,</a:t>
            </a:r>
            <a:br>
              <a:rPr lang="nl-NL" dirty="0"/>
            </a:br>
            <a:r>
              <a:rPr lang="nl-NL" dirty="0"/>
              <a:t> </a:t>
            </a:r>
            <a:br>
              <a:rPr lang="nl-NL" dirty="0"/>
            </a:br>
            <a:r>
              <a:rPr lang="nl-NL" dirty="0"/>
              <a:t>Annelies </a:t>
            </a:r>
            <a:r>
              <a:rPr lang="nl-NL" dirty="0" err="1"/>
              <a:t>Vant</a:t>
            </a:r>
            <a:r>
              <a:rPr lang="nl-NL" dirty="0"/>
              <a:t/>
            </a:r>
            <a:br>
              <a:rPr lang="nl-NL" dirty="0"/>
            </a:br>
            <a:r>
              <a:rPr lang="nl-NL" dirty="0"/>
              <a:t> </a:t>
            </a:r>
            <a:br>
              <a:rPr lang="nl-NL" dirty="0"/>
            </a:br>
            <a:r>
              <a:rPr lang="nl-NL" dirty="0"/>
              <a:t>Studente </a:t>
            </a:r>
            <a:r>
              <a:rPr lang="nl-NL" dirty="0" err="1"/>
              <a:t>premaster</a:t>
            </a:r>
            <a:r>
              <a:rPr lang="nl-NL" dirty="0"/>
              <a:t> Interculturele </a:t>
            </a:r>
            <a:r>
              <a:rPr lang="nl-NL" dirty="0" smtClean="0"/>
              <a:t>Communicatie</a:t>
            </a:r>
          </a:p>
          <a:p>
            <a:pPr>
              <a:buNone/>
            </a:pPr>
            <a:endParaRPr lang="nl-NL" dirty="0" smtClean="0"/>
          </a:p>
          <a:p>
            <a:pPr>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13</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223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e-mail</a:t>
            </a:r>
            <a:endParaRPr lang="nl-NL" dirty="0"/>
          </a:p>
        </p:txBody>
      </p:sp>
      <p:sp>
        <p:nvSpPr>
          <p:cNvPr id="3" name="Tijdelijke aanduiding voor inhoud 2"/>
          <p:cNvSpPr>
            <a:spLocks noGrp="1"/>
          </p:cNvSpPr>
          <p:nvPr>
            <p:ph idx="1"/>
          </p:nvPr>
        </p:nvSpPr>
        <p:spPr/>
        <p:txBody>
          <a:bodyPr/>
          <a:lstStyle/>
          <a:p>
            <a:pPr>
              <a:buNone/>
            </a:pPr>
            <a:r>
              <a:rPr lang="nl-NL" dirty="0"/>
              <a:t>Goede middag Juf  en Mr ,</a:t>
            </a:r>
          </a:p>
          <a:p>
            <a:pPr marL="0" indent="0">
              <a:buNone/>
            </a:pPr>
            <a:endParaRPr lang="nl-NL" dirty="0"/>
          </a:p>
          <a:p>
            <a:pPr marL="0" indent="0">
              <a:buNone/>
            </a:pPr>
            <a:r>
              <a:rPr lang="nl-NL" dirty="0"/>
              <a:t>als ons spreken van middag met juf  ik stuur de Bouwplan en de Historische Plan van onze groep Free Zone N.V. sorry dat wij hebben vergeten op de verslag als bijlagen sturen.</a:t>
            </a:r>
          </a:p>
          <a:p>
            <a:pPr>
              <a:buNone/>
            </a:pPr>
            <a:endParaRPr lang="nl-NL" dirty="0"/>
          </a:p>
          <a:p>
            <a:pPr>
              <a:buNone/>
            </a:pPr>
            <a:r>
              <a:rPr lang="nl-NL" dirty="0"/>
              <a:t>Hoogachtend,</a:t>
            </a:r>
          </a:p>
          <a:p>
            <a:pPr>
              <a:buNone/>
            </a:pPr>
            <a:endParaRPr lang="nl-NL" dirty="0"/>
          </a:p>
          <a:p>
            <a:pPr>
              <a:buNone/>
            </a:pPr>
            <a:r>
              <a:rPr lang="nl-NL" dirty="0" smtClean="0"/>
              <a:t>Student</a:t>
            </a:r>
          </a:p>
          <a:p>
            <a:pPr>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14</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511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e-mail</a:t>
            </a:r>
            <a:endParaRPr lang="nl-NL" dirty="0"/>
          </a:p>
        </p:txBody>
      </p:sp>
      <p:sp>
        <p:nvSpPr>
          <p:cNvPr id="3" name="Tijdelijke aanduiding voor inhoud 2"/>
          <p:cNvSpPr>
            <a:spLocks noGrp="1"/>
          </p:cNvSpPr>
          <p:nvPr>
            <p:ph idx="1"/>
          </p:nvPr>
        </p:nvSpPr>
        <p:spPr/>
        <p:txBody>
          <a:bodyPr/>
          <a:lstStyle/>
          <a:p>
            <a:pPr>
              <a:buNone/>
            </a:pPr>
            <a:r>
              <a:rPr lang="nl-NL" dirty="0"/>
              <a:t>Goedemiddag juf  en meneer,</a:t>
            </a:r>
          </a:p>
          <a:p>
            <a:pPr marL="0" indent="0">
              <a:buNone/>
            </a:pPr>
            <a:endParaRPr lang="nl-NL" dirty="0"/>
          </a:p>
          <a:p>
            <a:pPr marL="0" indent="0">
              <a:buNone/>
            </a:pPr>
            <a:r>
              <a:rPr lang="nl-NL" dirty="0"/>
              <a:t>Zoals ik vanmiddag met u heb afgesproken, stuur ik van onze groep (Free Zone N.V.) het bouwplan van het verslag toe. Mijn excuses dat ik het bouwplan niet eerder als bijlage heb meegestuurd.</a:t>
            </a:r>
          </a:p>
          <a:p>
            <a:pPr>
              <a:buNone/>
            </a:pPr>
            <a:endParaRPr lang="nl-NL" dirty="0"/>
          </a:p>
          <a:p>
            <a:pPr>
              <a:buNone/>
            </a:pPr>
            <a:r>
              <a:rPr lang="nl-NL" dirty="0"/>
              <a:t>Hoogachtend,</a:t>
            </a:r>
          </a:p>
          <a:p>
            <a:pPr>
              <a:buNone/>
            </a:pPr>
            <a:endParaRPr lang="nl-NL" dirty="0"/>
          </a:p>
          <a:p>
            <a:pPr>
              <a:buNone/>
            </a:pPr>
            <a:r>
              <a:rPr lang="nl-NL" dirty="0" smtClean="0"/>
              <a:t>Student</a:t>
            </a:r>
          </a:p>
          <a:p>
            <a:pPr>
              <a:buNone/>
            </a:pPr>
            <a:endParaRPr lang="nl-NL" dirty="0" smtClean="0"/>
          </a:p>
          <a:p>
            <a:pPr>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15</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511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Tekstkwaliteit</a:t>
            </a:r>
            <a:endParaRPr lang="nl-NL" dirty="0"/>
          </a:p>
        </p:txBody>
      </p:sp>
      <p:sp>
        <p:nvSpPr>
          <p:cNvPr id="3" name="Tijdelijke aanduiding voor inhoud 2"/>
          <p:cNvSpPr>
            <a:spLocks noGrp="1"/>
          </p:cNvSpPr>
          <p:nvPr>
            <p:ph idx="1"/>
          </p:nvPr>
        </p:nvSpPr>
        <p:spPr/>
        <p:txBody>
          <a:bodyPr/>
          <a:lstStyle/>
          <a:p>
            <a:pPr>
              <a:buNone/>
            </a:pPr>
            <a:endParaRPr lang="nl-NL" dirty="0" smtClean="0"/>
          </a:p>
          <a:p>
            <a:pPr>
              <a:buNone/>
            </a:pPr>
            <a:endParaRPr lang="nl-NL" dirty="0" smtClean="0"/>
          </a:p>
          <a:p>
            <a:pPr>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16</a:t>
            </a:fld>
            <a:endParaRPr lang="nl-NL"/>
          </a:p>
        </p:txBody>
      </p:sp>
      <p:pic>
        <p:nvPicPr>
          <p:cNvPr id="5" name="Picture 6" descr="poort met trap (1).jpeg"/>
          <p:cNvPicPr>
            <a:picLocks noChangeAspect="1"/>
          </p:cNvPicPr>
          <p:nvPr/>
        </p:nvPicPr>
        <p:blipFill>
          <a:blip r:embed="rId2" cstate="print"/>
          <a:stretch>
            <a:fillRect/>
          </a:stretch>
        </p:blipFill>
        <p:spPr>
          <a:xfrm>
            <a:off x="899592" y="1111710"/>
            <a:ext cx="7248159" cy="5053594"/>
          </a:xfrm>
          <a:prstGeom prst="rect">
            <a:avLst/>
          </a:prstGeom>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511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Instituties twee voorbeelden</a:t>
            </a:r>
            <a:endParaRPr lang="nl-NL" dirty="0"/>
          </a:p>
        </p:txBody>
      </p:sp>
      <p:sp>
        <p:nvSpPr>
          <p:cNvPr id="3" name="Tijdelijke aanduiding voor inhoud 2"/>
          <p:cNvSpPr>
            <a:spLocks noGrp="1"/>
          </p:cNvSpPr>
          <p:nvPr>
            <p:ph idx="1"/>
          </p:nvPr>
        </p:nvSpPr>
        <p:spPr/>
        <p:txBody>
          <a:bodyPr/>
          <a:lstStyle/>
          <a:p>
            <a:pPr>
              <a:buNone/>
            </a:pPr>
            <a:endParaRPr lang="nl-NL" dirty="0" smtClean="0"/>
          </a:p>
          <a:p>
            <a:pPr>
              <a:buNone/>
            </a:pPr>
            <a:r>
              <a:rPr lang="nl-NL" dirty="0" smtClean="0"/>
              <a:t>Instituties: differentiatie, complexiteit</a:t>
            </a:r>
          </a:p>
          <a:p>
            <a:pPr>
              <a:buNone/>
            </a:pPr>
            <a:endParaRPr lang="nl-NL" dirty="0" smtClean="0"/>
          </a:p>
          <a:p>
            <a:pPr>
              <a:buNone/>
            </a:pPr>
            <a:r>
              <a:rPr lang="nl-NL" dirty="0" smtClean="0"/>
              <a:t>Wetgeving		juridisch taalgebruik</a:t>
            </a:r>
          </a:p>
          <a:p>
            <a:pPr>
              <a:buNone/>
            </a:pPr>
            <a:r>
              <a:rPr lang="nl-NL" dirty="0" smtClean="0"/>
              <a:t>Bureaucratie	ambtelijk taalgebruik</a:t>
            </a:r>
          </a:p>
          <a:p>
            <a:pPr>
              <a:buNone/>
            </a:pPr>
            <a:endParaRPr lang="nl-NL" dirty="0" smtClean="0"/>
          </a:p>
          <a:p>
            <a:pPr>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17</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324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42"/>
            <a:ext cx="8686800" cy="952242"/>
          </a:xfrm>
        </p:spPr>
        <p:txBody>
          <a:bodyPr>
            <a:normAutofit/>
          </a:bodyPr>
          <a:lstStyle/>
          <a:p>
            <a:r>
              <a:rPr lang="nl-NL" dirty="0" smtClean="0"/>
              <a:t>Juridisch taalgebruik – forensische linguïstiek</a:t>
            </a:r>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Aftrekbaarheid verhuiskosten</a:t>
            </a:r>
          </a:p>
          <a:p>
            <a:pPr>
              <a:buNone/>
            </a:pPr>
            <a:endParaRPr lang="nl-NL" sz="1500" dirty="0" smtClean="0"/>
          </a:p>
          <a:p>
            <a:pPr>
              <a:buNone/>
            </a:pPr>
            <a:r>
              <a:rPr lang="nl-NL" dirty="0" smtClean="0"/>
              <a:t>Verhuiskosten zijn aftrekbaar:</a:t>
            </a:r>
          </a:p>
          <a:p>
            <a:pPr>
              <a:buNone/>
            </a:pPr>
            <a:r>
              <a:rPr lang="nl-NL" dirty="0" smtClean="0"/>
              <a:t>-	Als u binnen twee jaar na indiensttreding verhuist van een locatie buiten 10 km van uw werkplek naar een locatie binnen 10 km van uw werkplek.</a:t>
            </a:r>
          </a:p>
          <a:p>
            <a:pPr>
              <a:buFontTx/>
              <a:buChar char="-"/>
            </a:pPr>
            <a:r>
              <a:rPr lang="nl-NL" dirty="0" smtClean="0"/>
              <a:t>Als de reisafstand tussen huis en werk wordt gehalveerd met een minimum van 10 km.</a:t>
            </a:r>
          </a:p>
          <a:p>
            <a:pPr>
              <a:buFontTx/>
              <a:buChar char="-"/>
            </a:pPr>
            <a:endParaRPr lang="nl-NL" sz="1400" dirty="0" smtClean="0"/>
          </a:p>
          <a:p>
            <a:pPr>
              <a:buNone/>
            </a:pPr>
            <a:r>
              <a:rPr lang="nl-NL" dirty="0" smtClean="0"/>
              <a:t>Stel: De heer Jansen werkt drie jaar bij zijn werkgever. Hij woont op 11 </a:t>
            </a:r>
          </a:p>
          <a:p>
            <a:pPr>
              <a:buNone/>
            </a:pPr>
            <a:r>
              <a:rPr lang="nl-NL" dirty="0" smtClean="0"/>
              <a:t>km van zijn werk, maar verhuist naar een huis op 1 km. Zijn de  </a:t>
            </a:r>
          </a:p>
          <a:p>
            <a:pPr>
              <a:buNone/>
            </a:pPr>
            <a:r>
              <a:rPr lang="nl-NL" dirty="0" smtClean="0"/>
              <a:t>verhuiskosten aftrekbaar?</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18</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Juridisch taalgebruik I – een situatie</a:t>
            </a:r>
            <a:endParaRPr lang="nl-NL" dirty="0"/>
          </a:p>
        </p:txBody>
      </p:sp>
      <p:sp>
        <p:nvSpPr>
          <p:cNvPr id="3" name="Tijdelijke aanduiding voor inhoud 2"/>
          <p:cNvSpPr>
            <a:spLocks noGrp="1"/>
          </p:cNvSpPr>
          <p:nvPr>
            <p:ph idx="1"/>
          </p:nvPr>
        </p:nvSpPr>
        <p:spPr>
          <a:xfrm>
            <a:off x="432048" y="1235520"/>
            <a:ext cx="8820472" cy="4785768"/>
          </a:xfrm>
        </p:spPr>
        <p:txBody>
          <a:bodyPr>
            <a:normAutofit lnSpcReduction="10000"/>
          </a:bodyPr>
          <a:lstStyle/>
          <a:p>
            <a:pPr>
              <a:buNone/>
            </a:pPr>
            <a:r>
              <a:rPr lang="nl-NL" dirty="0" smtClean="0"/>
              <a:t>- Meneer, u rookt, en dat mag hier niet meer.</a:t>
            </a:r>
          </a:p>
          <a:p>
            <a:pPr>
              <a:buNone/>
            </a:pPr>
            <a:r>
              <a:rPr lang="nl-NL" dirty="0" smtClean="0"/>
              <a:t>- Sorry, ik </a:t>
            </a:r>
            <a:r>
              <a:rPr lang="nl-NL" dirty="0" err="1" smtClean="0"/>
              <a:t>eh</a:t>
            </a:r>
            <a:r>
              <a:rPr lang="nl-NL" dirty="0" smtClean="0"/>
              <a:t> wist niet </a:t>
            </a:r>
            <a:r>
              <a:rPr lang="nl-NL" dirty="0" err="1" smtClean="0"/>
              <a:t>eh</a:t>
            </a:r>
            <a:r>
              <a:rPr lang="nl-NL" dirty="0" smtClean="0"/>
              <a:t> …</a:t>
            </a:r>
          </a:p>
          <a:p>
            <a:pPr>
              <a:buNone/>
            </a:pPr>
            <a:r>
              <a:rPr lang="nl-NL" dirty="0" smtClean="0"/>
              <a:t>- U wordt geacht de wet te kennen, meneer.</a:t>
            </a:r>
          </a:p>
          <a:p>
            <a:pPr>
              <a:buNone/>
            </a:pPr>
            <a:r>
              <a:rPr lang="nl-NL" dirty="0" smtClean="0"/>
              <a:t>- Maar ik rook nu toch niet, ik heb alleen iets in mijn hand. </a:t>
            </a:r>
          </a:p>
          <a:p>
            <a:pPr>
              <a:buNone/>
            </a:pPr>
            <a:r>
              <a:rPr lang="nl-NL" dirty="0" smtClean="0"/>
              <a:t>- Geen geintjes hè, ik zag u net rook uitblazen.</a:t>
            </a:r>
          </a:p>
          <a:p>
            <a:pPr>
              <a:buNone/>
            </a:pPr>
            <a:r>
              <a:rPr lang="nl-NL" dirty="0" smtClean="0"/>
              <a:t>- Nou en! Dit is geen horeca. Ik zit hier in een besloten club. Kijk, ik ben</a:t>
            </a:r>
          </a:p>
          <a:p>
            <a:pPr>
              <a:buNone/>
            </a:pPr>
            <a:r>
              <a:rPr lang="nl-NL" dirty="0" smtClean="0"/>
              <a:t>net lid geworden van ‘Vereniging De Gouden Leeuw’, die hier nu bijeenkomt.</a:t>
            </a:r>
          </a:p>
          <a:p>
            <a:pPr>
              <a:buNone/>
            </a:pPr>
            <a:r>
              <a:rPr lang="nl-NL" dirty="0" smtClean="0"/>
              <a:t>- Hoezo ‘vereniging’, hoezo ‘bijeenkomst’?</a:t>
            </a:r>
          </a:p>
          <a:p>
            <a:pPr>
              <a:buNone/>
            </a:pPr>
            <a:r>
              <a:rPr lang="nl-NL" dirty="0" smtClean="0"/>
              <a:t>- Onze vereniging heeft als doel elkaars welzijn te bevorderen rond een </a:t>
            </a:r>
          </a:p>
          <a:p>
            <a:pPr>
              <a:buNone/>
            </a:pPr>
            <a:r>
              <a:rPr lang="nl-NL" dirty="0" smtClean="0"/>
              <a:t>tapinstallatie door middel van dagelijkse bijeenkomsten in wisselende </a:t>
            </a:r>
          </a:p>
          <a:p>
            <a:pPr>
              <a:buNone/>
            </a:pPr>
            <a:r>
              <a:rPr lang="nl-NL" dirty="0" smtClean="0"/>
              <a:t>samenstelling tussen 17 en 24 uur.</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19</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 ‘</a:t>
            </a:r>
            <a:r>
              <a:rPr lang="nl-NL" dirty="0" err="1" smtClean="0"/>
              <a:t>egoland</a:t>
            </a:r>
            <a:r>
              <a:rPr lang="nl-NL" dirty="0" smtClean="0"/>
              <a:t>’ naar ‘</a:t>
            </a:r>
            <a:r>
              <a:rPr lang="nl-NL" dirty="0" err="1" smtClean="0"/>
              <a:t>anderland</a:t>
            </a:r>
            <a:r>
              <a:rPr lang="nl-NL" dirty="0" smtClean="0"/>
              <a:t>’</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Het </a:t>
            </a:r>
            <a:r>
              <a:rPr lang="nl-NL" dirty="0"/>
              <a:t>bezinningsbordes</a:t>
            </a:r>
          </a:p>
          <a:p>
            <a:pPr lvl="1"/>
            <a:r>
              <a:rPr lang="nl-NL" dirty="0"/>
              <a:t>Van onderwerp naar inhoud</a:t>
            </a:r>
          </a:p>
          <a:p>
            <a:pPr lvl="1"/>
            <a:r>
              <a:rPr lang="nl-NL" dirty="0"/>
              <a:t>De doelen van de schrijver</a:t>
            </a:r>
          </a:p>
          <a:p>
            <a:pPr lvl="2">
              <a:buFont typeface="Arial" panose="020B0604020202020204" pitchFamily="34" charset="0"/>
              <a:buChar char="−"/>
            </a:pPr>
            <a:r>
              <a:rPr lang="nl-NL" dirty="0"/>
              <a:t>Open</a:t>
            </a:r>
          </a:p>
          <a:p>
            <a:pPr lvl="2">
              <a:buFont typeface="Arial" panose="020B0604020202020204" pitchFamily="34" charset="0"/>
              <a:buChar char="−"/>
            </a:pPr>
            <a:r>
              <a:rPr lang="nl-NL" dirty="0"/>
              <a:t>Verborgen</a:t>
            </a:r>
          </a:p>
          <a:p>
            <a:pPr lvl="1"/>
            <a:r>
              <a:rPr lang="nl-NL" dirty="0"/>
              <a:t>De </a:t>
            </a:r>
            <a:r>
              <a:rPr lang="nl-NL" dirty="0" smtClean="0"/>
              <a:t>lezer</a:t>
            </a:r>
          </a:p>
          <a:p>
            <a:pPr lvl="2">
              <a:buFont typeface="Arial" panose="020B0604020202020204" pitchFamily="34" charset="0"/>
              <a:buChar char="−"/>
            </a:pPr>
            <a:r>
              <a:rPr lang="nl-NL" dirty="0" smtClean="0"/>
              <a:t>Verwachtingen</a:t>
            </a:r>
          </a:p>
          <a:p>
            <a:pPr lvl="2">
              <a:buFont typeface="Arial" panose="020B0604020202020204" pitchFamily="34" charset="0"/>
              <a:buChar char="−"/>
            </a:pPr>
            <a:r>
              <a:rPr lang="nl-NL" dirty="0" smtClean="0"/>
              <a:t>Weerstanden</a:t>
            </a:r>
            <a:endParaRPr lang="nl-NL" dirty="0"/>
          </a:p>
          <a:p>
            <a:pPr lvl="1"/>
            <a:endParaRPr lang="nl-NL" dirty="0"/>
          </a:p>
          <a:p>
            <a:pPr>
              <a:buNone/>
            </a:pPr>
            <a:endParaRPr lang="nl-NL" dirty="0" smtClean="0"/>
          </a:p>
          <a:p>
            <a:pPr>
              <a:buNone/>
            </a:pPr>
            <a:endParaRPr lang="nl-NL" dirty="0" smtClean="0"/>
          </a:p>
          <a:p>
            <a:pPr>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344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Juridisch taalgebruik II – de formulering</a:t>
            </a:r>
            <a:endParaRPr lang="nl-NL" dirty="0"/>
          </a:p>
        </p:txBody>
      </p:sp>
      <p:sp>
        <p:nvSpPr>
          <p:cNvPr id="3" name="Tijdelijke aanduiding voor inhoud 2"/>
          <p:cNvSpPr>
            <a:spLocks noGrp="1"/>
          </p:cNvSpPr>
          <p:nvPr>
            <p:ph idx="1"/>
          </p:nvPr>
        </p:nvSpPr>
        <p:spPr/>
        <p:txBody>
          <a:bodyPr>
            <a:normAutofit/>
          </a:bodyPr>
          <a:lstStyle/>
          <a:p>
            <a:pPr>
              <a:buNone/>
            </a:pPr>
            <a:r>
              <a:rPr lang="nl-NL" dirty="0" smtClean="0"/>
              <a:t>	</a:t>
            </a:r>
          </a:p>
          <a:p>
            <a:pPr>
              <a:buNone/>
            </a:pPr>
            <a:r>
              <a:rPr lang="nl-NL" dirty="0" smtClean="0"/>
              <a:t>	Poging tot een waterdicht wetsartikel</a:t>
            </a:r>
          </a:p>
          <a:p>
            <a:pPr>
              <a:buNone/>
            </a:pPr>
            <a:endParaRPr lang="nl-NL" dirty="0" smtClean="0"/>
          </a:p>
          <a:p>
            <a:pPr>
              <a:buNone/>
            </a:pPr>
            <a:r>
              <a:rPr lang="nl-NL" dirty="0" smtClean="0"/>
              <a:t>	Roken in horecagelegenheden, dan wel in het bezit zijn van een brandende sigaret, </a:t>
            </a:r>
            <a:r>
              <a:rPr lang="nl-NL" dirty="0" err="1" smtClean="0"/>
              <a:t>casu</a:t>
            </a:r>
            <a:r>
              <a:rPr lang="nl-NL" dirty="0" smtClean="0"/>
              <a:t> </a:t>
            </a:r>
            <a:r>
              <a:rPr lang="nl-NL" dirty="0" err="1" smtClean="0"/>
              <a:t>quo</a:t>
            </a:r>
            <a:r>
              <a:rPr lang="nl-NL" dirty="0" smtClean="0"/>
              <a:t> sigaar of enig ander genotmiddel gebaseerd op nicotine met de kennelijke bedoeling de rook ervan te doen of laten circuleren in de luchtwegen, althans ten minste een deel daarvan, is niet toegestaan. Onder horecagelegenheid wordt in dit besluit ook verstaan een besloten bijeenkomst die gelijkenis vertoont met een horeca-activiteit.</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20</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Juridisch taalgebruik – de Grondwet I</a:t>
            </a:r>
            <a:endParaRPr lang="nl-NL" dirty="0"/>
          </a:p>
        </p:txBody>
      </p:sp>
      <p:sp>
        <p:nvSpPr>
          <p:cNvPr id="3" name="Tijdelijke aanduiding voor inhoud 2"/>
          <p:cNvSpPr>
            <a:spLocks noGrp="1"/>
          </p:cNvSpPr>
          <p:nvPr>
            <p:ph idx="1"/>
          </p:nvPr>
        </p:nvSpPr>
        <p:spPr>
          <a:xfrm>
            <a:off x="457200" y="1235520"/>
            <a:ext cx="8229600" cy="4713760"/>
          </a:xfrm>
        </p:spPr>
        <p:txBody>
          <a:bodyPr>
            <a:noAutofit/>
          </a:bodyPr>
          <a:lstStyle/>
          <a:p>
            <a:pPr>
              <a:buNone/>
            </a:pPr>
            <a:r>
              <a:rPr lang="nl-NL" dirty="0" smtClean="0"/>
              <a:t>art. 2.1</a:t>
            </a:r>
          </a:p>
          <a:p>
            <a:pPr>
              <a:buNone/>
            </a:pPr>
            <a:r>
              <a:rPr lang="nl-NL" dirty="0" smtClean="0"/>
              <a:t>Grondwet: </a:t>
            </a:r>
            <a:r>
              <a:rPr lang="nl-NL" i="1" dirty="0" smtClean="0"/>
              <a:t>De wet regelt wie Nederlander is.</a:t>
            </a:r>
          </a:p>
          <a:p>
            <a:pPr>
              <a:buNone/>
            </a:pPr>
            <a:endParaRPr lang="nl-NL" sz="600" dirty="0" smtClean="0"/>
          </a:p>
          <a:p>
            <a:pPr>
              <a:buNone/>
            </a:pPr>
            <a:r>
              <a:rPr lang="nl-NL" dirty="0" smtClean="0"/>
              <a:t>Vereenvoudigde grondwet: </a:t>
            </a:r>
            <a:r>
              <a:rPr lang="nl-NL" i="1" dirty="0" smtClean="0"/>
              <a:t>Wie Nederlander is, staat in de wet. In de </a:t>
            </a:r>
          </a:p>
          <a:p>
            <a:pPr>
              <a:buNone/>
            </a:pPr>
            <a:r>
              <a:rPr lang="nl-NL" i="1" dirty="0" smtClean="0"/>
              <a:t>wet kan ook staan dat iemand anders dit beslist.</a:t>
            </a:r>
          </a:p>
          <a:p>
            <a:pPr>
              <a:buNone/>
            </a:pPr>
            <a:endParaRPr lang="nl-NL" sz="1600" dirty="0" smtClean="0"/>
          </a:p>
          <a:p>
            <a:pPr>
              <a:buNone/>
            </a:pPr>
            <a:r>
              <a:rPr lang="nl-NL" dirty="0" smtClean="0"/>
              <a:t>art. 3</a:t>
            </a:r>
          </a:p>
          <a:p>
            <a:pPr>
              <a:buNone/>
            </a:pPr>
            <a:r>
              <a:rPr lang="nl-NL" dirty="0" smtClean="0"/>
              <a:t>Grondwet: </a:t>
            </a:r>
            <a:r>
              <a:rPr lang="nl-NL" i="1" dirty="0" smtClean="0"/>
              <a:t>Alle Nederlanders zijn op gelijke voet in openbare dienst </a:t>
            </a:r>
          </a:p>
          <a:p>
            <a:pPr>
              <a:buNone/>
            </a:pPr>
            <a:r>
              <a:rPr lang="nl-NL" i="1" dirty="0"/>
              <a:t>benoembaar</a:t>
            </a:r>
            <a:r>
              <a:rPr lang="nl-NL" i="1" dirty="0" smtClean="0"/>
              <a:t>.</a:t>
            </a:r>
          </a:p>
          <a:p>
            <a:pPr>
              <a:buNone/>
            </a:pPr>
            <a:endParaRPr lang="nl-NL" sz="600" dirty="0"/>
          </a:p>
          <a:p>
            <a:pPr>
              <a:buNone/>
            </a:pPr>
            <a:r>
              <a:rPr lang="nl-NL" dirty="0" smtClean="0"/>
              <a:t>Vereenvoudigde grondwet: </a:t>
            </a:r>
            <a:r>
              <a:rPr lang="nl-NL" i="1" dirty="0" smtClean="0"/>
              <a:t>Iedere </a:t>
            </a:r>
            <a:r>
              <a:rPr lang="nl-NL" i="1" dirty="0"/>
              <a:t>Nederlander kan </a:t>
            </a:r>
            <a:r>
              <a:rPr lang="nl-NL" i="1" dirty="0" smtClean="0"/>
              <a:t>een baan krijgen </a:t>
            </a:r>
          </a:p>
          <a:p>
            <a:pPr>
              <a:buNone/>
            </a:pPr>
            <a:r>
              <a:rPr lang="nl-NL" i="1" dirty="0" smtClean="0"/>
              <a:t>bij de overheid.</a:t>
            </a:r>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21</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Juridisch taalgebruik –</a:t>
            </a:r>
            <a:r>
              <a:rPr lang="nl-NL" dirty="0"/>
              <a:t> </a:t>
            </a:r>
            <a:r>
              <a:rPr lang="nl-NL" dirty="0" smtClean="0"/>
              <a:t>de Grondwet II</a:t>
            </a:r>
            <a:endParaRPr lang="nl-NL" dirty="0"/>
          </a:p>
        </p:txBody>
      </p:sp>
      <p:sp>
        <p:nvSpPr>
          <p:cNvPr id="3" name="Tijdelijke aanduiding voor inhoud 2"/>
          <p:cNvSpPr>
            <a:spLocks noGrp="1"/>
          </p:cNvSpPr>
          <p:nvPr>
            <p:ph idx="1"/>
          </p:nvPr>
        </p:nvSpPr>
        <p:spPr/>
        <p:txBody>
          <a:bodyPr>
            <a:normAutofit lnSpcReduction="10000"/>
          </a:bodyPr>
          <a:lstStyle/>
          <a:p>
            <a:pPr>
              <a:buNone/>
            </a:pPr>
            <a:r>
              <a:rPr lang="nl-NL" dirty="0" smtClean="0"/>
              <a:t>Grondwet: </a:t>
            </a:r>
            <a:r>
              <a:rPr lang="nl-NL" i="1" dirty="0" smtClean="0"/>
              <a:t>De wet regelt de tijdelijke vervanging van een lid van de </a:t>
            </a:r>
          </a:p>
          <a:p>
            <a:pPr>
              <a:buNone/>
            </a:pPr>
            <a:r>
              <a:rPr lang="nl-NL" i="1" dirty="0" smtClean="0"/>
              <a:t>Staten-Generaal wegens zwangerschap en bevalling, alsmede wegens </a:t>
            </a:r>
          </a:p>
          <a:p>
            <a:pPr>
              <a:buNone/>
            </a:pPr>
            <a:r>
              <a:rPr lang="nl-NL" i="1" dirty="0" smtClean="0"/>
              <a:t>ziekte.</a:t>
            </a:r>
          </a:p>
          <a:p>
            <a:pPr>
              <a:buNone/>
            </a:pPr>
            <a:endParaRPr lang="nl-NL" sz="1700" dirty="0"/>
          </a:p>
          <a:p>
            <a:pPr>
              <a:buNone/>
            </a:pPr>
            <a:r>
              <a:rPr lang="nl-NL" dirty="0" smtClean="0"/>
              <a:t>Vereenvoudigde grondwet I: </a:t>
            </a:r>
            <a:r>
              <a:rPr lang="nl-NL" i="1" dirty="0" smtClean="0"/>
              <a:t>In de wet staat wie een lid van de Eerste </a:t>
            </a:r>
          </a:p>
          <a:p>
            <a:pPr>
              <a:buNone/>
            </a:pPr>
            <a:r>
              <a:rPr lang="nl-NL" i="1" dirty="0" smtClean="0"/>
              <a:t>en Tweede Kamer vervangt dat zwanger is, een kind krijgt of ziek is. </a:t>
            </a:r>
          </a:p>
          <a:p>
            <a:pPr>
              <a:buNone/>
            </a:pPr>
            <a:r>
              <a:rPr lang="nl-NL" i="1" dirty="0" smtClean="0"/>
              <a:t>In de wet kan ook staan dat iemand anders dit kan beslissen.</a:t>
            </a:r>
          </a:p>
          <a:p>
            <a:pPr>
              <a:buNone/>
            </a:pPr>
            <a:endParaRPr lang="nl-NL" sz="1700" dirty="0"/>
          </a:p>
          <a:p>
            <a:pPr>
              <a:buNone/>
            </a:pPr>
            <a:r>
              <a:rPr lang="nl-NL" dirty="0" smtClean="0"/>
              <a:t>Vereenvoudigde grondwet II: </a:t>
            </a:r>
            <a:r>
              <a:rPr lang="nl-NL" i="1" dirty="0" smtClean="0"/>
              <a:t>Bij zwangerschap, bevalling en ziekte van </a:t>
            </a:r>
          </a:p>
          <a:p>
            <a:pPr>
              <a:buNone/>
            </a:pPr>
            <a:r>
              <a:rPr lang="nl-NL" i="1" dirty="0" smtClean="0"/>
              <a:t>een lid van de Eerste of Tweede Kamer  wordt door de wet de tijdelijke </a:t>
            </a:r>
          </a:p>
          <a:p>
            <a:pPr>
              <a:buNone/>
            </a:pPr>
            <a:r>
              <a:rPr lang="nl-NL" i="1" dirty="0" smtClean="0"/>
              <a:t>vervanging geregeld.</a:t>
            </a:r>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22</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Ambtelijk taalgebruik</a:t>
            </a:r>
            <a:endParaRPr lang="nl-NL" dirty="0"/>
          </a:p>
        </p:txBody>
      </p:sp>
      <p:sp>
        <p:nvSpPr>
          <p:cNvPr id="3" name="Tijdelijke aanduiding voor inhoud 2"/>
          <p:cNvSpPr>
            <a:spLocks noGrp="1"/>
          </p:cNvSpPr>
          <p:nvPr>
            <p:ph idx="1"/>
          </p:nvPr>
        </p:nvSpPr>
        <p:spPr/>
        <p:txBody>
          <a:bodyPr/>
          <a:lstStyle/>
          <a:p>
            <a:pPr>
              <a:buNone/>
            </a:pPr>
            <a:r>
              <a:rPr lang="nl-NL" dirty="0" smtClean="0"/>
              <a:t>Kenmerken ambtelijk formulier</a:t>
            </a:r>
          </a:p>
          <a:p>
            <a:pPr>
              <a:buNone/>
            </a:pPr>
            <a:endParaRPr lang="nl-NL" dirty="0" smtClean="0"/>
          </a:p>
          <a:p>
            <a:pPr marL="457200" indent="-457200">
              <a:buAutoNum type="arabicPlain"/>
            </a:pPr>
            <a:r>
              <a:rPr lang="nl-NL" dirty="0" smtClean="0"/>
              <a:t>Informatieplicht, zonder duidelijkheid over relevantie</a:t>
            </a:r>
          </a:p>
          <a:p>
            <a:pPr marL="457200" indent="-457200">
              <a:buAutoNum type="arabicPlain" startAt="2"/>
            </a:pPr>
            <a:r>
              <a:rPr lang="nl-NL" dirty="0" smtClean="0"/>
              <a:t>Vragen naar gegevens die de instelling al heeft</a:t>
            </a:r>
          </a:p>
          <a:p>
            <a:pPr marL="457200" indent="-457200">
              <a:buAutoNum type="arabicPlain" startAt="3"/>
            </a:pPr>
            <a:r>
              <a:rPr lang="nl-NL" dirty="0" smtClean="0"/>
              <a:t>Vragenlijsten waarin individuele situatie niet past</a:t>
            </a:r>
          </a:p>
          <a:p>
            <a:pPr marL="457200" indent="-457200">
              <a:buAutoNum type="arabicPlain" startAt="4"/>
            </a:pPr>
            <a:r>
              <a:rPr lang="nl-NL" dirty="0" smtClean="0"/>
              <a:t>Deadline, zonder datum reactietijd</a:t>
            </a:r>
          </a:p>
          <a:p>
            <a:pPr marL="457200" indent="-457200">
              <a:buNone/>
            </a:pPr>
            <a:r>
              <a:rPr lang="nl-NL" dirty="0" smtClean="0"/>
              <a:t>5	Te weinig steun/motivatie om de vereiste informatie te geven</a:t>
            </a:r>
          </a:p>
          <a:p>
            <a:pPr>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23</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Paspoortbrief 1</a:t>
            </a:r>
            <a:endParaRPr lang="nl-NL" dirty="0"/>
          </a:p>
        </p:txBody>
      </p:sp>
      <p:sp>
        <p:nvSpPr>
          <p:cNvPr id="3" name="Tijdelijke aanduiding voor inhoud 2"/>
          <p:cNvSpPr>
            <a:spLocks noGrp="1"/>
          </p:cNvSpPr>
          <p:nvPr>
            <p:ph idx="1"/>
          </p:nvPr>
        </p:nvSpPr>
        <p:spPr/>
        <p:txBody>
          <a:bodyPr/>
          <a:lstStyle/>
          <a:p>
            <a:pPr>
              <a:buNone/>
            </a:pPr>
            <a:endParaRPr lang="nl-NL" dirty="0" smtClean="0"/>
          </a:p>
          <a:p>
            <a:pPr>
              <a:buNone/>
            </a:pPr>
            <a:r>
              <a:rPr lang="nl-NL" dirty="0" smtClean="0"/>
              <a:t>Een brief aan burgers in Den Haag:</a:t>
            </a:r>
          </a:p>
          <a:p>
            <a:pPr>
              <a:buNone/>
            </a:pPr>
            <a:endParaRPr lang="nl-NL" dirty="0"/>
          </a:p>
          <a:p>
            <a:pPr>
              <a:buNone/>
            </a:pPr>
            <a:r>
              <a:rPr lang="nl-NL" dirty="0" smtClean="0"/>
              <a:t>	</a:t>
            </a:r>
            <a:r>
              <a:rPr lang="nl-NL" i="1" dirty="0" smtClean="0"/>
              <a:t>Mocht u binnenkort op reis gaan, dan raden wij u aan om op tijd een nieuw reisdocument aan te vragen. U kunt hiervoor op alle Haagse stadsdeelkantoren terecht. Tevens wil ik u hierbij meedelen dat ingaande 26 augustus 2006 een nieuw paspoort uitgegeven wordt. Het nieuwe paspoort, met extra beveiligingen, kost per genoemde datum € 47,46, een zakenpaspoort € 52,05.</a:t>
            </a:r>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24</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Paspoortbrief 2</a:t>
            </a:r>
            <a:endParaRPr lang="nl-NL" dirty="0"/>
          </a:p>
        </p:txBody>
      </p:sp>
      <p:sp>
        <p:nvSpPr>
          <p:cNvPr id="3" name="Tijdelijke aanduiding voor inhoud 2"/>
          <p:cNvSpPr>
            <a:spLocks noGrp="1"/>
          </p:cNvSpPr>
          <p:nvPr>
            <p:ph idx="1"/>
          </p:nvPr>
        </p:nvSpPr>
        <p:spPr/>
        <p:txBody>
          <a:bodyPr/>
          <a:lstStyle/>
          <a:p>
            <a:pPr>
              <a:buNone/>
            </a:pPr>
            <a:endParaRPr lang="nl-NL" dirty="0" smtClean="0"/>
          </a:p>
          <a:p>
            <a:pPr>
              <a:buNone/>
            </a:pPr>
            <a:r>
              <a:rPr lang="nl-NL" dirty="0"/>
              <a:t>Een brief aan burgers in Den Haag:</a:t>
            </a:r>
          </a:p>
          <a:p>
            <a:pPr>
              <a:buNone/>
            </a:pPr>
            <a:r>
              <a:rPr lang="nl-NL" dirty="0" smtClean="0"/>
              <a:t>	</a:t>
            </a:r>
          </a:p>
          <a:p>
            <a:pPr>
              <a:buNone/>
            </a:pPr>
            <a:r>
              <a:rPr lang="nl-NL" dirty="0"/>
              <a:t>	</a:t>
            </a:r>
            <a:r>
              <a:rPr lang="nl-NL" b="1" i="1" dirty="0" smtClean="0"/>
              <a:t>Kosten</a:t>
            </a:r>
          </a:p>
          <a:p>
            <a:pPr>
              <a:buNone/>
            </a:pPr>
            <a:r>
              <a:rPr lang="nl-NL" i="1" dirty="0"/>
              <a:t>	</a:t>
            </a:r>
            <a:r>
              <a:rPr lang="nl-NL" i="1" dirty="0" smtClean="0"/>
              <a:t>Sinds paspoorten en identiteitskaarten een chip hebben, zijn de prijzen veranderd. Een paspoort kost € 47,46, een zakenpaspoort   € 52,05, een Nederlandse identiteitskaart € 31,26.</a:t>
            </a:r>
            <a:endParaRPr lang="nl-NL" i="1" dirty="0"/>
          </a:p>
          <a:p>
            <a:pPr>
              <a:buNone/>
            </a:pPr>
            <a:endParaRPr lang="nl-NL" i="1" dirty="0" smtClean="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25</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Paspoortbrief 3</a:t>
            </a:r>
            <a:endParaRPr lang="nl-NL" dirty="0"/>
          </a:p>
        </p:txBody>
      </p:sp>
      <p:sp>
        <p:nvSpPr>
          <p:cNvPr id="3" name="Tijdelijke aanduiding voor inhoud 2"/>
          <p:cNvSpPr>
            <a:spLocks noGrp="1"/>
          </p:cNvSpPr>
          <p:nvPr>
            <p:ph idx="1"/>
          </p:nvPr>
        </p:nvSpPr>
        <p:spPr>
          <a:xfrm>
            <a:off x="72008" y="1052736"/>
            <a:ext cx="9036496" cy="5112568"/>
          </a:xfrm>
        </p:spPr>
        <p:txBody>
          <a:bodyPr>
            <a:noAutofit/>
          </a:bodyPr>
          <a:lstStyle/>
          <a:p>
            <a:pPr>
              <a:buNone/>
            </a:pPr>
            <a:r>
              <a:rPr lang="nl-NL" sz="1400" b="1" dirty="0" smtClean="0"/>
              <a:t>Tabel 16. </a:t>
            </a:r>
            <a:r>
              <a:rPr lang="nl-NL" sz="1400" dirty="0" smtClean="0"/>
              <a:t>Paspoortbrief: kans op vervolgstappen</a:t>
            </a:r>
          </a:p>
          <a:p>
            <a:pPr>
              <a:buNone/>
            </a:pPr>
            <a:r>
              <a:rPr lang="nl-NL" sz="1400" dirty="0" smtClean="0"/>
              <a:t>								Origineel		Origineel		Herschreven	Herschreven</a:t>
            </a:r>
            <a:endParaRPr lang="nl-NL" sz="1400" dirty="0"/>
          </a:p>
          <a:p>
            <a:pPr>
              <a:buNone/>
            </a:pPr>
            <a:r>
              <a:rPr lang="nl-NL" sz="1400" dirty="0" smtClean="0"/>
              <a:t>											met kopjes					met kopjes</a:t>
            </a:r>
          </a:p>
          <a:p>
            <a:pPr>
              <a:buNone/>
            </a:pPr>
            <a:r>
              <a:rPr lang="nl-NL" sz="1400" dirty="0" smtClean="0"/>
              <a:t>Ik wil aanvullende 					.45			.47			</a:t>
            </a:r>
            <a:r>
              <a:rPr lang="nl-NL" sz="1400" dirty="0" smtClean="0">
                <a:solidFill>
                  <a:srgbClr val="FF0000"/>
                </a:solidFill>
              </a:rPr>
              <a:t>.24 </a:t>
            </a:r>
            <a:r>
              <a:rPr lang="nl-NL" sz="1050" dirty="0" smtClean="0"/>
              <a:t>ok</a:t>
            </a:r>
            <a:r>
              <a:rPr lang="nl-NL" sz="1400" dirty="0" smtClean="0"/>
              <a:t>			</a:t>
            </a:r>
            <a:r>
              <a:rPr lang="nl-NL" sz="1400" dirty="0" smtClean="0">
                <a:solidFill>
                  <a:srgbClr val="FF0000"/>
                </a:solidFill>
              </a:rPr>
              <a:t>.32 </a:t>
            </a:r>
            <a:r>
              <a:rPr lang="nl-NL" sz="1050" dirty="0" smtClean="0"/>
              <a:t>ok</a:t>
            </a:r>
            <a:r>
              <a:rPr lang="nl-NL" sz="1400" dirty="0" smtClean="0"/>
              <a:t>	</a:t>
            </a:r>
          </a:p>
          <a:p>
            <a:pPr>
              <a:buNone/>
            </a:pPr>
            <a:r>
              <a:rPr lang="nl-NL" sz="1400" dirty="0" smtClean="0"/>
              <a:t>informatie krijgen	</a:t>
            </a:r>
          </a:p>
          <a:p>
            <a:pPr>
              <a:buNone/>
            </a:pPr>
            <a:r>
              <a:rPr lang="nl-NL" sz="1400" dirty="0" smtClean="0"/>
              <a:t>Ik ga contact opnemen					.</a:t>
            </a:r>
            <a:r>
              <a:rPr lang="nl-NL" sz="1400" dirty="0"/>
              <a:t>42			.41			</a:t>
            </a:r>
            <a:r>
              <a:rPr lang="nl-NL" sz="1400" dirty="0">
                <a:solidFill>
                  <a:srgbClr val="FF0000"/>
                </a:solidFill>
              </a:rPr>
              <a:t>.19 </a:t>
            </a:r>
            <a:r>
              <a:rPr lang="nl-NL" sz="1050" dirty="0"/>
              <a:t>ok</a:t>
            </a:r>
            <a:r>
              <a:rPr lang="nl-NL" sz="1400" dirty="0"/>
              <a:t>		</a:t>
            </a:r>
            <a:r>
              <a:rPr lang="nl-NL" sz="1400" dirty="0" smtClean="0"/>
              <a:t>	.</a:t>
            </a:r>
            <a:r>
              <a:rPr lang="nl-NL" sz="1400" dirty="0"/>
              <a:t>30</a:t>
            </a:r>
          </a:p>
          <a:p>
            <a:pPr>
              <a:buNone/>
            </a:pPr>
            <a:r>
              <a:rPr lang="nl-NL" sz="1400" dirty="0" smtClean="0"/>
              <a:t>voor extra informatie</a:t>
            </a:r>
          </a:p>
          <a:p>
            <a:pPr>
              <a:buNone/>
            </a:pPr>
            <a:r>
              <a:rPr lang="nl-NL" sz="1400" dirty="0" smtClean="0"/>
              <a:t>Ik denk eraan om </a:t>
            </a:r>
            <a:r>
              <a:rPr lang="nl-NL" sz="1400" dirty="0"/>
              <a:t>de gemeente </a:t>
            </a:r>
            <a:r>
              <a:rPr lang="nl-NL" sz="1400" dirty="0" smtClean="0"/>
              <a:t>			.15			.15			</a:t>
            </a:r>
            <a:r>
              <a:rPr lang="nl-NL" sz="1400" dirty="0" smtClean="0">
                <a:solidFill>
                  <a:srgbClr val="FF0000"/>
                </a:solidFill>
              </a:rPr>
              <a:t>.05 </a:t>
            </a:r>
            <a:r>
              <a:rPr lang="nl-NL" sz="1050" dirty="0" smtClean="0"/>
              <a:t>ok, </a:t>
            </a:r>
            <a:r>
              <a:rPr lang="nl-NL" sz="1050" dirty="0" err="1" smtClean="0"/>
              <a:t>hk</a:t>
            </a:r>
            <a:r>
              <a:rPr lang="nl-NL" sz="1050" dirty="0" smtClean="0"/>
              <a:t>	</a:t>
            </a:r>
            <a:r>
              <a:rPr lang="nl-NL" sz="1400" dirty="0" smtClean="0"/>
              <a:t>	.16</a:t>
            </a:r>
          </a:p>
          <a:p>
            <a:pPr>
              <a:buNone/>
            </a:pPr>
            <a:r>
              <a:rPr lang="nl-NL" sz="1400" dirty="0" smtClean="0"/>
              <a:t>hierover te schrijven</a:t>
            </a:r>
          </a:p>
          <a:p>
            <a:pPr>
              <a:buNone/>
            </a:pPr>
            <a:r>
              <a:rPr lang="nl-NL" sz="1400" dirty="0" smtClean="0"/>
              <a:t>Ik denk eraan om hiervoor				.37			.33			</a:t>
            </a:r>
            <a:r>
              <a:rPr lang="nl-NL" sz="1400" dirty="0" smtClean="0">
                <a:solidFill>
                  <a:srgbClr val="FF0000"/>
                </a:solidFill>
              </a:rPr>
              <a:t>.20</a:t>
            </a:r>
            <a:r>
              <a:rPr lang="nl-NL" sz="1400" dirty="0" smtClean="0"/>
              <a:t>			.32</a:t>
            </a:r>
          </a:p>
          <a:p>
            <a:pPr>
              <a:buNone/>
            </a:pPr>
            <a:r>
              <a:rPr lang="nl-NL" sz="1400" dirty="0" smtClean="0"/>
              <a:t>bij de gemeente langs te gaan</a:t>
            </a:r>
          </a:p>
          <a:p>
            <a:pPr>
              <a:buNone/>
            </a:pPr>
            <a:r>
              <a:rPr lang="nl-NL" sz="1400" dirty="0" smtClean="0"/>
              <a:t>Ik denk eraan om de gemeente			.36			.45			</a:t>
            </a:r>
            <a:r>
              <a:rPr lang="nl-NL" sz="1400" dirty="0" smtClean="0">
                <a:solidFill>
                  <a:srgbClr val="FF0000"/>
                </a:solidFill>
              </a:rPr>
              <a:t>.16 </a:t>
            </a:r>
            <a:r>
              <a:rPr lang="nl-NL" sz="1050" dirty="0" smtClean="0"/>
              <a:t>ok</a:t>
            </a:r>
            <a:r>
              <a:rPr lang="nl-NL" sz="1400" dirty="0" smtClean="0"/>
              <a:t>			.</a:t>
            </a:r>
            <a:r>
              <a:rPr lang="nl-NL" sz="1400" dirty="0" smtClean="0">
                <a:solidFill>
                  <a:srgbClr val="FF0000"/>
                </a:solidFill>
              </a:rPr>
              <a:t>27 </a:t>
            </a:r>
            <a:r>
              <a:rPr lang="nl-NL" sz="1050" dirty="0" smtClean="0"/>
              <a:t>ok</a:t>
            </a:r>
          </a:p>
          <a:p>
            <a:pPr>
              <a:buNone/>
            </a:pPr>
            <a:r>
              <a:rPr lang="nl-NL" sz="1400" dirty="0" smtClean="0"/>
              <a:t>hierover te bellen</a:t>
            </a:r>
          </a:p>
          <a:p>
            <a:pPr>
              <a:buNone/>
            </a:pPr>
            <a:endParaRPr lang="nl-NL" sz="400" dirty="0" smtClean="0"/>
          </a:p>
          <a:p>
            <a:pPr>
              <a:buNone/>
            </a:pPr>
            <a:r>
              <a:rPr lang="nl-NL" sz="1400" b="1" dirty="0" smtClean="0"/>
              <a:t>Besparing? </a:t>
            </a:r>
            <a:r>
              <a:rPr lang="nl-NL" sz="1400" dirty="0" smtClean="0"/>
              <a:t>Bij de herschreven variant wordt maar in 16% van de gevallen gebeld, in tegenstelling tot de </a:t>
            </a:r>
          </a:p>
          <a:p>
            <a:pPr>
              <a:buNone/>
            </a:pPr>
            <a:r>
              <a:rPr lang="nl-NL" sz="1400" dirty="0" smtClean="0"/>
              <a:t>originele brief met tussenkopjes (45%).</a:t>
            </a:r>
            <a:endParaRPr lang="nl-NL" sz="1400" dirty="0"/>
          </a:p>
          <a:p>
            <a:pPr>
              <a:buNone/>
            </a:pPr>
            <a:endParaRPr lang="nl-NL" sz="1400" dirty="0" smtClean="0"/>
          </a:p>
          <a:p>
            <a:pPr>
              <a:buNone/>
            </a:pPr>
            <a:endParaRPr lang="nl-NL" sz="1400" dirty="0"/>
          </a:p>
          <a:p>
            <a:pPr>
              <a:buNone/>
            </a:pPr>
            <a:endParaRPr lang="nl-NL" sz="1400" dirty="0" smtClean="0"/>
          </a:p>
          <a:p>
            <a:pPr>
              <a:buNone/>
            </a:pPr>
            <a:endParaRPr lang="nl-NL" sz="1400" dirty="0" smtClean="0"/>
          </a:p>
          <a:p>
            <a:pPr>
              <a:buNone/>
            </a:pPr>
            <a:endParaRPr lang="nl-NL" sz="1400" dirty="0"/>
          </a:p>
          <a:p>
            <a:pPr>
              <a:buNone/>
            </a:pPr>
            <a:endParaRPr lang="nl-NL" sz="1400"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26</a:t>
            </a:fld>
            <a:endParaRPr lang="nl-NL"/>
          </a:p>
        </p:txBody>
      </p:sp>
      <p:cxnSp>
        <p:nvCxnSpPr>
          <p:cNvPr id="6" name="Rechte verbindingslijn 5"/>
          <p:cNvCxnSpPr/>
          <p:nvPr/>
        </p:nvCxnSpPr>
        <p:spPr>
          <a:xfrm>
            <a:off x="107504" y="1340768"/>
            <a:ext cx="864096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Rechte verbindingslijn 9"/>
          <p:cNvCxnSpPr/>
          <p:nvPr/>
        </p:nvCxnSpPr>
        <p:spPr>
          <a:xfrm>
            <a:off x="107504" y="1988840"/>
            <a:ext cx="8640960"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Rechte verbindingslijn 11"/>
          <p:cNvCxnSpPr/>
          <p:nvPr/>
        </p:nvCxnSpPr>
        <p:spPr>
          <a:xfrm>
            <a:off x="107504" y="2708920"/>
            <a:ext cx="864096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Rechte verbindingslijn 12"/>
          <p:cNvCxnSpPr/>
          <p:nvPr/>
        </p:nvCxnSpPr>
        <p:spPr>
          <a:xfrm>
            <a:off x="107504" y="3356992"/>
            <a:ext cx="864096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Rechte verbindingslijn 13"/>
          <p:cNvCxnSpPr/>
          <p:nvPr/>
        </p:nvCxnSpPr>
        <p:spPr>
          <a:xfrm>
            <a:off x="107504" y="4077072"/>
            <a:ext cx="864096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Rechte verbindingslijn 14"/>
          <p:cNvCxnSpPr/>
          <p:nvPr/>
        </p:nvCxnSpPr>
        <p:spPr>
          <a:xfrm>
            <a:off x="107504" y="4725144"/>
            <a:ext cx="864096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Rechte verbindingslijn 15"/>
          <p:cNvCxnSpPr/>
          <p:nvPr/>
        </p:nvCxnSpPr>
        <p:spPr>
          <a:xfrm>
            <a:off x="107504" y="5373216"/>
            <a:ext cx="8640960"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Afgeronde rechthoek 16"/>
          <p:cNvSpPr/>
          <p:nvPr/>
        </p:nvSpPr>
        <p:spPr>
          <a:xfrm>
            <a:off x="107504" y="4653136"/>
            <a:ext cx="8640960" cy="792088"/>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Huisvuil: wijziging </a:t>
            </a:r>
            <a:r>
              <a:rPr lang="nl-NL" dirty="0" err="1" smtClean="0"/>
              <a:t>ledigingsdag</a:t>
            </a:r>
            <a:endParaRPr lang="nl-NL" dirty="0"/>
          </a:p>
        </p:txBody>
      </p:sp>
      <p:sp>
        <p:nvSpPr>
          <p:cNvPr id="3" name="Tijdelijke aanduiding voor inhoud 2"/>
          <p:cNvSpPr>
            <a:spLocks noGrp="1"/>
          </p:cNvSpPr>
          <p:nvPr>
            <p:ph idx="1"/>
          </p:nvPr>
        </p:nvSpPr>
        <p:spPr>
          <a:xfrm>
            <a:off x="179512" y="1235520"/>
            <a:ext cx="8964488" cy="5073800"/>
          </a:xfrm>
        </p:spPr>
        <p:txBody>
          <a:bodyPr>
            <a:normAutofit fontScale="70000" lnSpcReduction="20000"/>
          </a:bodyPr>
          <a:lstStyle/>
          <a:p>
            <a:pPr>
              <a:buNone/>
            </a:pPr>
            <a:r>
              <a:rPr lang="nl-NL" sz="2300" dirty="0"/>
              <a:t>AFVALCONTAINERS VOORTAAN OP ANDERE DAG OPGEHAALD.</a:t>
            </a:r>
          </a:p>
          <a:p>
            <a:pPr>
              <a:buNone/>
            </a:pPr>
            <a:endParaRPr lang="nl-NL" sz="600" dirty="0"/>
          </a:p>
          <a:p>
            <a:pPr>
              <a:buNone/>
            </a:pPr>
            <a:r>
              <a:rPr lang="nl-NL" sz="2300" dirty="0"/>
              <a:t>Geachte mevrouw, meneer,</a:t>
            </a:r>
          </a:p>
          <a:p>
            <a:pPr>
              <a:buNone/>
            </a:pPr>
            <a:endParaRPr lang="nl-NL" sz="600" dirty="0"/>
          </a:p>
          <a:p>
            <a:pPr>
              <a:buNone/>
            </a:pPr>
            <a:r>
              <a:rPr lang="nl-NL" sz="2300" b="1" dirty="0"/>
              <a:t>PAPIERBAK</a:t>
            </a:r>
          </a:p>
          <a:p>
            <a:pPr>
              <a:buNone/>
            </a:pPr>
            <a:r>
              <a:rPr lang="nl-NL" sz="2300" dirty="0"/>
              <a:t>De weken voor het ledigen van de papierbak veranderen</a:t>
            </a:r>
            <a:r>
              <a:rPr lang="nl-NL" sz="2300" dirty="0" smtClean="0"/>
              <a:t>.</a:t>
            </a:r>
          </a:p>
          <a:p>
            <a:pPr>
              <a:buNone/>
            </a:pPr>
            <a:r>
              <a:rPr lang="nl-NL" sz="2300" dirty="0" smtClean="0"/>
              <a:t>Op bijgevoegde </a:t>
            </a:r>
            <a:r>
              <a:rPr lang="nl-NL" sz="2300" b="1" dirty="0" smtClean="0"/>
              <a:t>GROENE</a:t>
            </a:r>
            <a:r>
              <a:rPr lang="nl-NL" sz="2300" dirty="0" smtClean="0"/>
              <a:t> sticker zijn de weken aangegeven waarin uw papierbak </a:t>
            </a:r>
          </a:p>
          <a:p>
            <a:pPr>
              <a:buNone/>
            </a:pPr>
            <a:r>
              <a:rPr lang="nl-NL" sz="2300" dirty="0" smtClean="0"/>
              <a:t>voortaan wordt geledigd.</a:t>
            </a:r>
          </a:p>
          <a:p>
            <a:pPr>
              <a:buNone/>
            </a:pPr>
            <a:r>
              <a:rPr lang="nl-NL" sz="2300" dirty="0" smtClean="0"/>
              <a:t>Met ingang van week </a:t>
            </a:r>
            <a:r>
              <a:rPr lang="nl-NL" sz="2300" b="1" dirty="0" smtClean="0"/>
              <a:t>17 </a:t>
            </a:r>
            <a:r>
              <a:rPr lang="nl-NL" sz="2300" dirty="0" smtClean="0"/>
              <a:t>op </a:t>
            </a:r>
            <a:r>
              <a:rPr lang="nl-NL" sz="2300" b="1" dirty="0" smtClean="0"/>
              <a:t>WOENSDAG 26 APRIL </a:t>
            </a:r>
            <a:r>
              <a:rPr lang="nl-NL" sz="2300" dirty="0" smtClean="0"/>
              <a:t>en vervolgens elke vier weken. </a:t>
            </a:r>
          </a:p>
          <a:p>
            <a:pPr>
              <a:buNone/>
            </a:pPr>
            <a:r>
              <a:rPr lang="nl-NL" sz="2300" dirty="0" smtClean="0"/>
              <a:t>Wij verzoeken u deze sticker op de plaats van de oude sticker op uw papierbak te plakken. </a:t>
            </a:r>
          </a:p>
          <a:p>
            <a:pPr>
              <a:buNone/>
            </a:pPr>
            <a:r>
              <a:rPr lang="nl-NL" sz="2300" dirty="0" smtClean="0"/>
              <a:t>(...)</a:t>
            </a:r>
          </a:p>
          <a:p>
            <a:pPr>
              <a:buNone/>
            </a:pPr>
            <a:endParaRPr lang="nl-NL" sz="700" b="1" dirty="0"/>
          </a:p>
          <a:p>
            <a:pPr>
              <a:buNone/>
            </a:pPr>
            <a:r>
              <a:rPr lang="nl-NL" sz="2300" dirty="0" smtClean="0"/>
              <a:t>De wijziging van het ophaalschema heeft te maken met een andere bedrijfsmatige aanpak. De </a:t>
            </a:r>
          </a:p>
          <a:p>
            <a:pPr>
              <a:buNone/>
            </a:pPr>
            <a:r>
              <a:rPr lang="nl-NL" sz="2300" dirty="0" smtClean="0"/>
              <a:t>medewerkers van de Stadsreiniging werken voortaan in drie gebieden van Bedam in plaats van </a:t>
            </a:r>
          </a:p>
          <a:p>
            <a:pPr>
              <a:buNone/>
            </a:pPr>
            <a:r>
              <a:rPr lang="nl-NL" sz="2300" dirty="0" smtClean="0"/>
              <a:t>voor de hele stad. De verwachting is dat deze gebiedsgerichte benadering de kwaliteit van de </a:t>
            </a:r>
          </a:p>
          <a:p>
            <a:pPr>
              <a:buNone/>
            </a:pPr>
            <a:r>
              <a:rPr lang="nl-NL" sz="2300" dirty="0" smtClean="0"/>
              <a:t>serviceverlening door de Stadsreiniging nog verder zal verhogen.</a:t>
            </a:r>
          </a:p>
          <a:p>
            <a:pPr>
              <a:buNone/>
            </a:pPr>
            <a:r>
              <a:rPr lang="nl-NL" sz="2300" dirty="0" smtClean="0"/>
              <a:t>(…)</a:t>
            </a:r>
            <a:endParaRPr lang="nl-NL" sz="2300"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27</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Huisvuil: verandering ophaaldag papierbak</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1800" dirty="0" smtClean="0"/>
              <a:t>Geachte mevrouw/meneer,</a:t>
            </a:r>
          </a:p>
          <a:p>
            <a:pPr marL="0" indent="0">
              <a:buNone/>
            </a:pPr>
            <a:endParaRPr lang="nl-NL" sz="800" dirty="0"/>
          </a:p>
          <a:p>
            <a:pPr marL="0" indent="0">
              <a:buNone/>
            </a:pPr>
            <a:r>
              <a:rPr lang="nl-NL" sz="1800" dirty="0" smtClean="0"/>
              <a:t>Vanaf woensdag 26 april (week 17) rijden de papierwagens van de Stadsreiniging Bedam een andere route. Uw papierbak wordt daarom vanaf die week op een andere dag geleegd dan u gewend was.</a:t>
            </a:r>
          </a:p>
          <a:p>
            <a:pPr marL="0" indent="0">
              <a:buNone/>
            </a:pPr>
            <a:endParaRPr lang="nl-NL" sz="800" dirty="0"/>
          </a:p>
          <a:p>
            <a:pPr marL="0" indent="0">
              <a:buNone/>
            </a:pPr>
            <a:r>
              <a:rPr lang="nl-NL" sz="1800" dirty="0" smtClean="0"/>
              <a:t>De wijziging van het ophaalschema is het gevolg van een verandering van het beleid van de Stadsreiniging. Eerst werkten onze medewerkers in de hele stad, maar vanaf week 17 alleen nog in drie vaste wijken. Wij hopen u met deze verandering voortaan (nog) beter van dienst te kunnen zijn.</a:t>
            </a:r>
          </a:p>
          <a:p>
            <a:pPr marL="0" indent="0">
              <a:buNone/>
            </a:pPr>
            <a:endParaRPr lang="nl-NL" sz="700" dirty="0"/>
          </a:p>
          <a:p>
            <a:pPr marL="0" indent="0">
              <a:buNone/>
            </a:pPr>
            <a:r>
              <a:rPr lang="nl-NL" sz="1800" dirty="0" smtClean="0"/>
              <a:t>U kunt op de groene sticker bij deze brief aflezen op welke dag voortaan de papierbakken in uw straat worden geleegd. Deze nieuwe sticker kunt u over de oude sticker op uw papierbak plakken. (…)</a:t>
            </a:r>
            <a:endParaRPr lang="nl-NL" sz="1800"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28</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2128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Tekstkwaliteit</a:t>
            </a:r>
            <a:endParaRPr lang="nl-NL" dirty="0"/>
          </a:p>
        </p:txBody>
      </p:sp>
      <p:sp>
        <p:nvSpPr>
          <p:cNvPr id="3" name="Tijdelijke aanduiding voor inhoud 2"/>
          <p:cNvSpPr>
            <a:spLocks noGrp="1"/>
          </p:cNvSpPr>
          <p:nvPr>
            <p:ph idx="1"/>
          </p:nvPr>
        </p:nvSpPr>
        <p:spPr/>
        <p:txBody>
          <a:bodyPr/>
          <a:lstStyle/>
          <a:p>
            <a:pPr>
              <a:buNone/>
            </a:pPr>
            <a:endParaRPr lang="nl-NL" dirty="0" smtClean="0"/>
          </a:p>
          <a:p>
            <a:pPr>
              <a:buNone/>
            </a:pPr>
            <a:endParaRPr lang="nl-NL" dirty="0" smtClean="0"/>
          </a:p>
          <a:p>
            <a:pPr>
              <a:buNone/>
            </a:pPr>
            <a:endParaRPr lang="nl-NL" dirty="0" smtClean="0"/>
          </a:p>
          <a:p>
            <a:pPr>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29</a:t>
            </a:fld>
            <a:endParaRPr lang="nl-NL"/>
          </a:p>
        </p:txBody>
      </p:sp>
      <p:pic>
        <p:nvPicPr>
          <p:cNvPr id="5" name="Picture 6" descr="poort met trap (1).jpeg"/>
          <p:cNvPicPr>
            <a:picLocks noChangeAspect="1"/>
          </p:cNvPicPr>
          <p:nvPr/>
        </p:nvPicPr>
        <p:blipFill>
          <a:blip r:embed="rId2" cstate="print"/>
          <a:stretch>
            <a:fillRect/>
          </a:stretch>
        </p:blipFill>
        <p:spPr>
          <a:xfrm>
            <a:off x="899592" y="1052736"/>
            <a:ext cx="7248159" cy="5053594"/>
          </a:xfrm>
          <a:prstGeom prst="rect">
            <a:avLst/>
          </a:prstGeom>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080" t="29281" r="18843" b="58562"/>
          <a:stretch/>
        </p:blipFill>
        <p:spPr bwMode="auto">
          <a:xfrm>
            <a:off x="4068424"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223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bezinningsbordes</a:t>
            </a:r>
            <a:endParaRPr lang="nl-NL" dirty="0"/>
          </a:p>
        </p:txBody>
      </p:sp>
      <p:sp>
        <p:nvSpPr>
          <p:cNvPr id="3" name="Tijdelijke aanduiding voor inhoud 2"/>
          <p:cNvSpPr>
            <a:spLocks noGrp="1"/>
          </p:cNvSpPr>
          <p:nvPr>
            <p:ph idx="1"/>
          </p:nvPr>
        </p:nvSpPr>
        <p:spPr/>
        <p:txBody>
          <a:bodyPr/>
          <a:lstStyle/>
          <a:p>
            <a:pPr>
              <a:buNone/>
            </a:pPr>
            <a:endParaRPr lang="nl-NL" dirty="0" smtClean="0"/>
          </a:p>
          <a:p>
            <a:pPr>
              <a:buNone/>
            </a:pPr>
            <a:endParaRPr lang="nl-NL" dirty="0" smtClean="0"/>
          </a:p>
          <a:p>
            <a:pPr>
              <a:buNone/>
            </a:pPr>
            <a:endParaRPr lang="nl-NL" dirty="0" smtClean="0"/>
          </a:p>
          <a:p>
            <a:pPr>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3</a:t>
            </a:fld>
            <a:endParaRPr lang="nl-NL"/>
          </a:p>
        </p:txBody>
      </p:sp>
      <p:pic>
        <p:nvPicPr>
          <p:cNvPr id="5" name="Tijdelijke aanduiding voor inhoud 4" descr="Lege poort.jpg"/>
          <p:cNvPicPr>
            <a:picLocks noChangeAspect="1"/>
          </p:cNvPicPr>
          <p:nvPr/>
        </p:nvPicPr>
        <p:blipFill>
          <a:blip r:embed="rId2" cstate="print"/>
          <a:stretch>
            <a:fillRect/>
          </a:stretch>
        </p:blipFill>
        <p:spPr bwMode="auto">
          <a:xfrm>
            <a:off x="1043608" y="1125884"/>
            <a:ext cx="7112000" cy="4751388"/>
          </a:xfrm>
          <a:prstGeom prst="rect">
            <a:avLst/>
          </a:prstGeom>
          <a:noFill/>
          <a:ln w="9525">
            <a:noFill/>
            <a:miter lim="800000"/>
            <a:headEnd/>
            <a:tailEnd/>
          </a:ln>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080" t="29281" r="18843" b="58562"/>
          <a:stretch/>
        </p:blipFill>
        <p:spPr bwMode="auto">
          <a:xfrm>
            <a:off x="4068424"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223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CCC-model als raamwerk</a:t>
            </a:r>
            <a:endParaRPr lang="nl-NL" dirty="0"/>
          </a:p>
        </p:txBody>
      </p:sp>
      <p:sp>
        <p:nvSpPr>
          <p:cNvPr id="3" name="Tijdelijke aanduiding voor inhoud 2"/>
          <p:cNvSpPr>
            <a:spLocks noGrp="1"/>
          </p:cNvSpPr>
          <p:nvPr>
            <p:ph idx="1"/>
          </p:nvPr>
        </p:nvSpPr>
        <p:spPr/>
        <p:txBody>
          <a:bodyPr/>
          <a:lstStyle/>
          <a:p>
            <a:pPr>
              <a:buNone/>
            </a:pPr>
            <a:endParaRPr lang="nl-NL" dirty="0" smtClean="0"/>
          </a:p>
          <a:p>
            <a:pPr>
              <a:buNone/>
            </a:pPr>
            <a:endParaRPr lang="nl-NL" dirty="0" smtClean="0"/>
          </a:p>
          <a:p>
            <a:pPr>
              <a:buNone/>
            </a:pPr>
            <a:endParaRPr lang="nl-NL" dirty="0" smtClean="0"/>
          </a:p>
          <a:p>
            <a:pPr>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4</a:t>
            </a:fld>
            <a:endParaRPr lang="nl-NL"/>
          </a:p>
        </p:txBody>
      </p:sp>
      <p:graphicFrame>
        <p:nvGraphicFramePr>
          <p:cNvPr id="6" name="Tijdelijke aanduiding voor inhoud 4"/>
          <p:cNvGraphicFramePr>
            <a:graphicFrameLocks/>
          </p:cNvGraphicFramePr>
          <p:nvPr>
            <p:extLst>
              <p:ext uri="{D42A27DB-BD31-4B8C-83A1-F6EECF244321}">
                <p14:modId xmlns:p14="http://schemas.microsoft.com/office/powerpoint/2010/main" val="1860166239"/>
              </p:ext>
            </p:extLst>
          </p:nvPr>
        </p:nvGraphicFramePr>
        <p:xfrm>
          <a:off x="395536" y="1600200"/>
          <a:ext cx="8435975" cy="3846195"/>
        </p:xfrm>
        <a:graphic>
          <a:graphicData uri="http://schemas.openxmlformats.org/drawingml/2006/table">
            <a:tbl>
              <a:tblPr/>
              <a:tblGrid>
                <a:gridCol w="2108200"/>
                <a:gridCol w="1962150"/>
                <a:gridCol w="2255838"/>
                <a:gridCol w="2109787"/>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nl-NL" sz="1800" b="1" i="0" u="none" strike="noStrike" cap="none" normalizeH="0" baseline="0" dirty="0" smtClean="0">
                        <a:ln>
                          <a:noFill/>
                        </a:ln>
                        <a:solidFill>
                          <a:schemeClr val="tx1"/>
                        </a:solidFill>
                        <a:effectLst/>
                        <a:latin typeface="Calibri" pitchFamily="-65" charset="0"/>
                        <a:ea typeface="ＭＳ Ｐゴシック" pitchFamily="-65" charset="-128"/>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65" charset="0"/>
                          <a:ea typeface="ＭＳ Ｐゴシック" pitchFamily="-65" charset="-128"/>
                        </a:rPr>
                        <a:t>Correspondentie</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65" charset="0"/>
                          <a:ea typeface="ＭＳ Ｐゴシック" pitchFamily="-65" charset="-128"/>
                        </a:rPr>
                        <a:t>Consistentie</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65" charset="0"/>
                          <a:ea typeface="ＭＳ Ｐゴシック" pitchFamily="-65" charset="-128"/>
                        </a:rPr>
                        <a:t>Correctheid</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65" charset="0"/>
                          <a:ea typeface="ＭＳ Ｐゴシック" pitchFamily="-65" charset="-128"/>
                        </a:rPr>
                        <a:t>A. Type</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65" charset="0"/>
                          <a:ea typeface="ＭＳ Ｐゴシック" pitchFamily="-65" charset="-128"/>
                        </a:rPr>
                        <a:t>1. Geschiktheid</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65" charset="0"/>
                          <a:ea typeface="ＭＳ Ｐゴシック" pitchFamily="-65" charset="-128"/>
                        </a:rPr>
                        <a:t>2. Genrezuiverheid</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65" charset="0"/>
                          <a:ea typeface="ＭＳ Ｐゴシック" pitchFamily="-65" charset="-128"/>
                        </a:rPr>
                        <a:t>3. Toepassing genreregels</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65" charset="0"/>
                          <a:ea typeface="ＭＳ Ｐゴシック" pitchFamily="-65" charset="-128"/>
                        </a:rPr>
                        <a:t>B. Inhoud</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65" charset="0"/>
                          <a:ea typeface="ＭＳ Ｐゴシック" pitchFamily="-65" charset="-128"/>
                        </a:rPr>
                        <a:t>4. Voldoende informatie</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65" charset="0"/>
                          <a:ea typeface="ＭＳ Ｐゴシック" pitchFamily="-65" charset="-128"/>
                        </a:rPr>
                        <a:t>5. Overeenstemming tussen feiten</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65" charset="0"/>
                          <a:ea typeface="ＭＳ Ｐゴシック" pitchFamily="-65" charset="-128"/>
                        </a:rPr>
                        <a:t>6. Juistheid van gegevens</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65" charset="0"/>
                          <a:ea typeface="ＭＳ Ｐゴシック" pitchFamily="-65" charset="-128"/>
                        </a:rPr>
                        <a:t>C. Structuur</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65" charset="0"/>
                          <a:ea typeface="ＭＳ Ｐゴシック" pitchFamily="-65" charset="-128"/>
                        </a:rPr>
                        <a:t>7. </a:t>
                      </a:r>
                      <a:r>
                        <a:rPr kumimoji="0" lang="en-US" sz="1800" b="0" i="0" u="none" strike="noStrike" cap="none" normalizeH="0" baseline="0" dirty="0" err="1" smtClean="0">
                          <a:ln>
                            <a:noFill/>
                          </a:ln>
                          <a:solidFill>
                            <a:schemeClr val="tx1"/>
                          </a:solidFill>
                          <a:effectLst/>
                          <a:latin typeface="Calibri" pitchFamily="-65" charset="0"/>
                          <a:ea typeface="ＭＳ Ｐゴシック" pitchFamily="-65" charset="-128"/>
                        </a:rPr>
                        <a:t>Voldoende</a:t>
                      </a:r>
                      <a:r>
                        <a:rPr kumimoji="0" lang="en-US" sz="1800" b="0" i="0" u="none" strike="noStrike" cap="none" normalizeH="0" baseline="0" dirty="0" smtClean="0">
                          <a:ln>
                            <a:noFill/>
                          </a:ln>
                          <a:solidFill>
                            <a:schemeClr val="tx1"/>
                          </a:solidFill>
                          <a:effectLst/>
                          <a:latin typeface="Calibri" pitchFamily="-65" charset="0"/>
                          <a:ea typeface="ＭＳ Ｐゴシック" pitchFamily="-65" charset="-128"/>
                        </a:rPr>
                        <a:t> </a:t>
                      </a:r>
                      <a:r>
                        <a:rPr kumimoji="0" lang="en-US" sz="1800" b="0" i="0" u="none" strike="noStrike" cap="none" normalizeH="0" baseline="0" dirty="0" err="1" smtClean="0">
                          <a:ln>
                            <a:noFill/>
                          </a:ln>
                          <a:solidFill>
                            <a:schemeClr val="tx1"/>
                          </a:solidFill>
                          <a:effectLst/>
                          <a:latin typeface="Calibri" pitchFamily="-65" charset="0"/>
                          <a:ea typeface="ＭＳ Ｐゴシック" pitchFamily="-65" charset="-128"/>
                        </a:rPr>
                        <a:t>samenhang</a:t>
                      </a:r>
                      <a:endParaRPr kumimoji="0" lang="en-US" sz="1800" b="0" i="0" u="none" strike="noStrike" cap="none" normalizeH="0" baseline="0" dirty="0" smtClean="0">
                        <a:ln>
                          <a:noFill/>
                        </a:ln>
                        <a:solidFill>
                          <a:schemeClr val="tx1"/>
                        </a:solidFill>
                        <a:effectLst/>
                        <a:latin typeface="Calibri" pitchFamily="-65" charset="0"/>
                        <a:ea typeface="ＭＳ Ｐゴシック" pitchFamily="-65" charset="-128"/>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65" charset="0"/>
                          <a:ea typeface="ＭＳ Ｐゴシック" pitchFamily="-65" charset="-128"/>
                        </a:rPr>
                        <a:t>8. Consequente opbouw</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65" charset="0"/>
                          <a:ea typeface="ＭＳ Ｐゴシック" pitchFamily="-65" charset="-128"/>
                        </a:rPr>
                        <a:t>9. Correcte verbindingswoorden</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65" charset="0"/>
                          <a:ea typeface="ＭＳ Ｐゴシック" pitchFamily="-65" charset="-128"/>
                        </a:rPr>
                        <a:t>D. Formulering</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65" charset="0"/>
                          <a:ea typeface="ＭＳ Ｐゴシック" pitchFamily="-65" charset="-128"/>
                        </a:rPr>
                        <a:t>10. Gepaste formulering</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65" charset="0"/>
                          <a:ea typeface="ＭＳ Ｐゴシック" pitchFamily="-65" charset="-128"/>
                        </a:rPr>
                        <a:t>11. Eenheid van stijl</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65" charset="0"/>
                          <a:ea typeface="ＭＳ Ｐゴシック" pitchFamily="-65" charset="-128"/>
                        </a:rPr>
                        <a:t>12. Correcte zinsbouw en woordkeus</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65" charset="0"/>
                          <a:ea typeface="ＭＳ Ｐゴシック" pitchFamily="-65" charset="-128"/>
                        </a:rPr>
                        <a:t>E. Presentatie</a:t>
                      </a: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65" charset="0"/>
                          <a:ea typeface="ＭＳ Ｐゴシック" pitchFamily="-65" charset="-128"/>
                        </a:rPr>
                        <a:t>13. </a:t>
                      </a:r>
                      <a:r>
                        <a:rPr kumimoji="0" lang="en-US" sz="1800" b="0" i="0" u="none" strike="noStrike" cap="none" normalizeH="0" baseline="0" dirty="0" err="1" smtClean="0">
                          <a:ln>
                            <a:noFill/>
                          </a:ln>
                          <a:solidFill>
                            <a:schemeClr val="tx1"/>
                          </a:solidFill>
                          <a:effectLst/>
                          <a:latin typeface="Calibri" pitchFamily="-65" charset="0"/>
                          <a:ea typeface="ＭＳ Ｐゴシック" pitchFamily="-65" charset="-128"/>
                        </a:rPr>
                        <a:t>Gepaste</a:t>
                      </a:r>
                      <a:r>
                        <a:rPr kumimoji="0" lang="en-US" sz="1800" b="0" i="0" u="none" strike="noStrike" cap="none" normalizeH="0" baseline="0" dirty="0" smtClean="0">
                          <a:ln>
                            <a:noFill/>
                          </a:ln>
                          <a:solidFill>
                            <a:schemeClr val="tx1"/>
                          </a:solidFill>
                          <a:effectLst/>
                          <a:latin typeface="Calibri" pitchFamily="-65" charset="0"/>
                          <a:ea typeface="ＭＳ Ｐゴシック" pitchFamily="-65" charset="-128"/>
                        </a:rPr>
                        <a:t> </a:t>
                      </a:r>
                      <a:r>
                        <a:rPr kumimoji="0" lang="en-US" sz="1800" b="0" i="0" u="none" strike="noStrike" cap="none" normalizeH="0" baseline="0" dirty="0" err="1" smtClean="0">
                          <a:ln>
                            <a:noFill/>
                          </a:ln>
                          <a:solidFill>
                            <a:schemeClr val="tx1"/>
                          </a:solidFill>
                          <a:effectLst/>
                          <a:latin typeface="Calibri" pitchFamily="-65" charset="0"/>
                          <a:ea typeface="ＭＳ Ｐゴシック" pitchFamily="-65" charset="-128"/>
                        </a:rPr>
                        <a:t>presentatie</a:t>
                      </a:r>
                      <a:endParaRPr kumimoji="0" lang="en-US" sz="1800" b="0" i="0" u="none" strike="noStrike" cap="none" normalizeH="0" baseline="0" dirty="0" smtClean="0">
                        <a:ln>
                          <a:noFill/>
                        </a:ln>
                        <a:solidFill>
                          <a:schemeClr val="tx1"/>
                        </a:solidFill>
                        <a:effectLst/>
                        <a:latin typeface="Calibri" pitchFamily="-65" charset="0"/>
                        <a:ea typeface="ＭＳ Ｐゴシック" pitchFamily="-65" charset="-128"/>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65" charset="0"/>
                          <a:ea typeface="ＭＳ Ｐゴシック" pitchFamily="-65" charset="-128"/>
                        </a:rPr>
                        <a:t>14. </a:t>
                      </a:r>
                      <a:r>
                        <a:rPr kumimoji="0" lang="en-US" sz="1800" b="0" i="0" u="none" strike="noStrike" cap="none" normalizeH="0" baseline="0" dirty="0" err="1" smtClean="0">
                          <a:ln>
                            <a:noFill/>
                          </a:ln>
                          <a:solidFill>
                            <a:schemeClr val="tx1"/>
                          </a:solidFill>
                          <a:effectLst/>
                          <a:latin typeface="Calibri" pitchFamily="-65" charset="0"/>
                          <a:ea typeface="ＭＳ Ｐゴシック" pitchFamily="-65" charset="-128"/>
                        </a:rPr>
                        <a:t>Afstemming</a:t>
                      </a:r>
                      <a:r>
                        <a:rPr kumimoji="0" lang="en-US" sz="1800" b="0" i="0" u="none" strike="noStrike" cap="none" normalizeH="0" baseline="0" dirty="0" smtClean="0">
                          <a:ln>
                            <a:noFill/>
                          </a:ln>
                          <a:solidFill>
                            <a:schemeClr val="tx1"/>
                          </a:solidFill>
                          <a:effectLst/>
                          <a:latin typeface="Calibri" pitchFamily="-65" charset="0"/>
                          <a:ea typeface="ＭＳ Ｐゴシック" pitchFamily="-65" charset="-128"/>
                        </a:rPr>
                        <a:t> </a:t>
                      </a:r>
                      <a:r>
                        <a:rPr kumimoji="0" lang="en-US" sz="1800" b="0" i="0" u="none" strike="noStrike" cap="none" normalizeH="0" baseline="0" dirty="0" err="1" smtClean="0">
                          <a:ln>
                            <a:noFill/>
                          </a:ln>
                          <a:solidFill>
                            <a:schemeClr val="tx1"/>
                          </a:solidFill>
                          <a:effectLst/>
                          <a:latin typeface="Calibri" pitchFamily="-65" charset="0"/>
                          <a:ea typeface="ＭＳ Ｐゴシック" pitchFamily="-65" charset="-128"/>
                        </a:rPr>
                        <a:t>tekst</a:t>
                      </a:r>
                      <a:r>
                        <a:rPr kumimoji="0" lang="en-US" sz="1800" b="0" i="0" u="none" strike="noStrike" cap="none" normalizeH="0" baseline="0" dirty="0" smtClean="0">
                          <a:ln>
                            <a:noFill/>
                          </a:ln>
                          <a:solidFill>
                            <a:schemeClr val="tx1"/>
                          </a:solidFill>
                          <a:effectLst/>
                          <a:latin typeface="Calibri" pitchFamily="-65" charset="0"/>
                          <a:ea typeface="ＭＳ Ｐゴシック" pitchFamily="-65" charset="-128"/>
                        </a:rPr>
                        <a:t> en </a:t>
                      </a:r>
                      <a:r>
                        <a:rPr kumimoji="0" lang="en-US" sz="1800" b="0" i="0" u="none" strike="noStrike" cap="none" normalizeH="0" baseline="0" dirty="0" err="1" smtClean="0">
                          <a:ln>
                            <a:noFill/>
                          </a:ln>
                          <a:solidFill>
                            <a:schemeClr val="tx1"/>
                          </a:solidFill>
                          <a:effectLst/>
                          <a:latin typeface="Calibri" pitchFamily="-65" charset="0"/>
                          <a:ea typeface="ＭＳ Ｐゴシック" pitchFamily="-65" charset="-128"/>
                        </a:rPr>
                        <a:t>vormgeving</a:t>
                      </a:r>
                      <a:endParaRPr kumimoji="0" lang="en-US" sz="1800" b="0" i="0" u="none" strike="noStrike" cap="none" normalizeH="0" baseline="0" dirty="0" smtClean="0">
                        <a:ln>
                          <a:noFill/>
                        </a:ln>
                        <a:solidFill>
                          <a:schemeClr val="tx1"/>
                        </a:solidFill>
                        <a:effectLst/>
                        <a:latin typeface="Calibri" pitchFamily="-65" charset="0"/>
                        <a:ea typeface="ＭＳ Ｐゴシック" pitchFamily="-65" charset="-128"/>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65" charset="0"/>
                          <a:ea typeface="ＭＳ Ｐゴシック" pitchFamily="-65" charset="-128"/>
                        </a:rPr>
                        <a:t>15. </a:t>
                      </a:r>
                      <a:r>
                        <a:rPr kumimoji="0" lang="en-US" sz="1800" b="0" i="0" u="none" strike="noStrike" cap="none" normalizeH="0" baseline="0" dirty="0" err="1" smtClean="0">
                          <a:ln>
                            <a:noFill/>
                          </a:ln>
                          <a:solidFill>
                            <a:schemeClr val="tx1"/>
                          </a:solidFill>
                          <a:effectLst/>
                          <a:latin typeface="Calibri" pitchFamily="-65" charset="0"/>
                          <a:ea typeface="ＭＳ Ｐゴシック" pitchFamily="-65" charset="-128"/>
                        </a:rPr>
                        <a:t>Correcte</a:t>
                      </a:r>
                      <a:r>
                        <a:rPr kumimoji="0" lang="en-US" sz="1800" b="0" i="0" u="none" strike="noStrike" cap="none" normalizeH="0" baseline="0" dirty="0" smtClean="0">
                          <a:ln>
                            <a:noFill/>
                          </a:ln>
                          <a:solidFill>
                            <a:schemeClr val="tx1"/>
                          </a:solidFill>
                          <a:effectLst/>
                          <a:latin typeface="Calibri" pitchFamily="-65" charset="0"/>
                          <a:ea typeface="ＭＳ Ｐゴシック" pitchFamily="-65" charset="-128"/>
                        </a:rPr>
                        <a:t> spelling en </a:t>
                      </a:r>
                      <a:r>
                        <a:rPr kumimoji="0" lang="en-US" sz="1800" b="0" i="0" u="none" strike="noStrike" cap="none" normalizeH="0" baseline="0" dirty="0" err="1" smtClean="0">
                          <a:ln>
                            <a:noFill/>
                          </a:ln>
                          <a:solidFill>
                            <a:schemeClr val="tx1"/>
                          </a:solidFill>
                          <a:effectLst/>
                          <a:latin typeface="Calibri" pitchFamily="-65" charset="0"/>
                          <a:ea typeface="ＭＳ Ｐゴシック" pitchFamily="-65" charset="-128"/>
                        </a:rPr>
                        <a:t>interpunctie</a:t>
                      </a:r>
                      <a:endParaRPr kumimoji="0" lang="en-US" sz="1800" b="0" i="0" u="none" strike="noStrike" cap="none" normalizeH="0" baseline="0" dirty="0" smtClean="0">
                        <a:ln>
                          <a:noFill/>
                        </a:ln>
                        <a:solidFill>
                          <a:schemeClr val="tx1"/>
                        </a:solidFill>
                        <a:effectLst/>
                        <a:latin typeface="Calibri" pitchFamily="-65" charset="0"/>
                        <a:ea typeface="ＭＳ Ｐゴシック" pitchFamily="-65" charset="-128"/>
                      </a:endParaRPr>
                    </a:p>
                  </a:txBody>
                  <a:tcPr horzOverflow="overflow">
                    <a:lnL>
                      <a:noFill/>
                    </a:lnL>
                    <a:lnR>
                      <a:noFill/>
                    </a:lnR>
                    <a:lnT>
                      <a:noFill/>
                    </a:lnT>
                    <a:lnB>
                      <a:noFill/>
                    </a:lnB>
                    <a:lnTlToBr>
                      <a:noFill/>
                    </a:lnTlToBr>
                    <a:lnBlToTr>
                      <a:noFill/>
                    </a:lnBlToTr>
                    <a:noFill/>
                  </a:tcPr>
                </a:tc>
              </a:tr>
            </a:tbl>
          </a:graphicData>
        </a:graphic>
      </p:graphicFrame>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223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Tekstkwaliteit</a:t>
            </a:r>
            <a:endParaRPr lang="nl-NL" dirty="0"/>
          </a:p>
        </p:txBody>
      </p:sp>
      <p:sp>
        <p:nvSpPr>
          <p:cNvPr id="3" name="Tijdelijke aanduiding voor inhoud 2"/>
          <p:cNvSpPr>
            <a:spLocks noGrp="1"/>
          </p:cNvSpPr>
          <p:nvPr>
            <p:ph idx="1"/>
          </p:nvPr>
        </p:nvSpPr>
        <p:spPr/>
        <p:txBody>
          <a:bodyPr/>
          <a:lstStyle/>
          <a:p>
            <a:pPr>
              <a:buNone/>
            </a:pPr>
            <a:endParaRPr lang="nl-NL" dirty="0" smtClean="0"/>
          </a:p>
          <a:p>
            <a:pPr>
              <a:buNone/>
            </a:pPr>
            <a:endParaRPr lang="nl-NL" dirty="0" smtClean="0"/>
          </a:p>
          <a:p>
            <a:pPr>
              <a:buNone/>
            </a:pPr>
            <a:endParaRPr lang="nl-NL" dirty="0" smtClean="0"/>
          </a:p>
          <a:p>
            <a:pPr>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5</a:t>
            </a:fld>
            <a:endParaRPr lang="nl-NL"/>
          </a:p>
        </p:txBody>
      </p:sp>
      <p:pic>
        <p:nvPicPr>
          <p:cNvPr id="5" name="Picture 6" descr="poort met trap (1).jpeg"/>
          <p:cNvPicPr>
            <a:picLocks noChangeAspect="1"/>
          </p:cNvPicPr>
          <p:nvPr/>
        </p:nvPicPr>
        <p:blipFill>
          <a:blip r:embed="rId2" cstate="print"/>
          <a:stretch>
            <a:fillRect/>
          </a:stretch>
        </p:blipFill>
        <p:spPr>
          <a:xfrm>
            <a:off x="899592" y="1052736"/>
            <a:ext cx="7248159" cy="5053594"/>
          </a:xfrm>
          <a:prstGeom prst="rect">
            <a:avLst/>
          </a:prstGeom>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080" t="29281" r="18843" b="58562"/>
          <a:stretch/>
        </p:blipFill>
        <p:spPr bwMode="auto">
          <a:xfrm>
            <a:off x="4068424"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223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Kritiek op het CCC-model</a:t>
            </a:r>
            <a:endParaRPr lang="nl-NL" dirty="0"/>
          </a:p>
        </p:txBody>
      </p:sp>
      <p:sp>
        <p:nvSpPr>
          <p:cNvPr id="3" name="Tijdelijke aanduiding voor inhoud 2"/>
          <p:cNvSpPr>
            <a:spLocks noGrp="1"/>
          </p:cNvSpPr>
          <p:nvPr>
            <p:ph idx="1"/>
          </p:nvPr>
        </p:nvSpPr>
        <p:spPr/>
        <p:txBody>
          <a:bodyPr/>
          <a:lstStyle/>
          <a:p>
            <a:pPr marL="800100" lvl="1" indent="-342900">
              <a:buFontTx/>
              <a:buAutoNum type="arabicPeriod"/>
            </a:pPr>
            <a:r>
              <a:rPr lang="en-US" sz="2400" dirty="0" err="1" smtClean="0">
                <a:latin typeface="Arial" charset="0"/>
                <a:ea typeface="ＭＳ Ｐゴシック"/>
                <a:cs typeface="ＭＳ Ｐゴシック"/>
              </a:rPr>
              <a:t>Toepasbaarheid</a:t>
            </a:r>
            <a:endParaRPr lang="en-US" sz="2400" dirty="0" smtClean="0">
              <a:latin typeface="Arial" charset="0"/>
              <a:ea typeface="ＭＳ Ｐゴシック"/>
              <a:cs typeface="ＭＳ Ｐゴシック"/>
            </a:endParaRPr>
          </a:p>
          <a:p>
            <a:pPr marL="914400" lvl="1" indent="-457200">
              <a:buFont typeface="+mj-lt"/>
              <a:buAutoNum type="arabicPeriod"/>
            </a:pPr>
            <a:endParaRPr lang="nl-NL" sz="1200" dirty="0">
              <a:latin typeface="Arial" charset="0"/>
              <a:ea typeface="ＭＳ Ｐゴシック"/>
              <a:cs typeface="ＭＳ Ｐゴシック"/>
            </a:endParaRPr>
          </a:p>
          <a:p>
            <a:pPr marL="914400" lvl="1" indent="-457200">
              <a:buFont typeface="+mj-lt"/>
              <a:buAutoNum type="arabicPeriod"/>
            </a:pPr>
            <a:r>
              <a:rPr lang="nl-NL" sz="2400" dirty="0" smtClean="0">
                <a:latin typeface="Arial" charset="0"/>
                <a:ea typeface="ＭＳ Ｐゴシック"/>
                <a:cs typeface="ＭＳ Ｐゴシック"/>
              </a:rPr>
              <a:t>De </a:t>
            </a:r>
            <a:r>
              <a:rPr lang="nl-NL" sz="2400" dirty="0">
                <a:latin typeface="Arial" charset="0"/>
                <a:ea typeface="ＭＳ Ｐゴシック"/>
                <a:cs typeface="ＭＳ Ｐゴシック"/>
              </a:rPr>
              <a:t>verhouding correspondentie, consistentie en </a:t>
            </a:r>
            <a:r>
              <a:rPr lang="nl-NL" sz="2400" dirty="0" smtClean="0">
                <a:latin typeface="Arial" charset="0"/>
                <a:ea typeface="ＭＳ Ｐゴシック"/>
                <a:cs typeface="ＭＳ Ｐゴシック"/>
              </a:rPr>
              <a:t>correctheid</a:t>
            </a:r>
          </a:p>
          <a:p>
            <a:pPr marL="914400" lvl="1" indent="-457200">
              <a:buFont typeface="+mj-lt"/>
              <a:buAutoNum type="arabicPeriod"/>
            </a:pPr>
            <a:endParaRPr lang="nl-NL" sz="1200" dirty="0">
              <a:latin typeface="Arial" charset="0"/>
              <a:ea typeface="ＭＳ Ｐゴシック"/>
              <a:cs typeface="ＭＳ Ｐゴシック"/>
            </a:endParaRPr>
          </a:p>
          <a:p>
            <a:pPr marL="914400" lvl="1" indent="-457200">
              <a:buFont typeface="+mj-lt"/>
              <a:buAutoNum type="arabicPeriod"/>
            </a:pPr>
            <a:r>
              <a:rPr lang="nl-NL" sz="2400" dirty="0" smtClean="0">
                <a:latin typeface="Arial" charset="0"/>
                <a:ea typeface="ＭＳ Ｐゴシック"/>
                <a:cs typeface="ＭＳ Ｐゴシック"/>
              </a:rPr>
              <a:t>Het </a:t>
            </a:r>
            <a:r>
              <a:rPr lang="nl-NL" sz="2400" dirty="0">
                <a:latin typeface="Arial" charset="0"/>
                <a:ea typeface="ＭＳ Ｐゴシック"/>
                <a:cs typeface="ＭＳ Ｐゴシック"/>
              </a:rPr>
              <a:t>ontbreken van drie factoren:</a:t>
            </a:r>
          </a:p>
          <a:p>
            <a:pPr marL="1257300" lvl="2" indent="-342900">
              <a:buFontTx/>
              <a:buAutoNum type="alphaLcPeriod"/>
            </a:pPr>
            <a:r>
              <a:rPr lang="nl-NL" sz="2400" dirty="0">
                <a:latin typeface="Arial" charset="0"/>
                <a:ea typeface="ＭＳ Ｐゴシック"/>
                <a:cs typeface="ＭＳ Ｐゴシック"/>
              </a:rPr>
              <a:t>creativiteit</a:t>
            </a:r>
          </a:p>
          <a:p>
            <a:pPr marL="1257300" lvl="2" indent="-342900">
              <a:buFontTx/>
              <a:buAutoNum type="alphaLcPeriod"/>
            </a:pPr>
            <a:r>
              <a:rPr lang="nl-NL" sz="2400" dirty="0">
                <a:latin typeface="Arial" charset="0"/>
                <a:ea typeface="ＭＳ Ｐゴシック"/>
                <a:cs typeface="ＭＳ Ｐゴシック"/>
              </a:rPr>
              <a:t>communicatieve kracht</a:t>
            </a:r>
          </a:p>
          <a:p>
            <a:pPr marL="1257300" lvl="2" indent="-342900">
              <a:buFontTx/>
              <a:buAutoNum type="alphaLcPeriod"/>
            </a:pPr>
            <a:r>
              <a:rPr lang="en-US" sz="2400" dirty="0">
                <a:latin typeface="Arial" charset="0"/>
                <a:ea typeface="ＭＳ Ｐゴシック"/>
                <a:cs typeface="ＭＳ Ｐゴシック"/>
              </a:rPr>
              <a:t>concept</a:t>
            </a:r>
            <a:endParaRPr lang="nl-NL" sz="2400" dirty="0">
              <a:latin typeface="Arial" charset="0"/>
              <a:ea typeface="ＭＳ Ｐゴシック"/>
              <a:cs typeface="ＭＳ Ｐゴシック"/>
            </a:endParaRPr>
          </a:p>
          <a:p>
            <a:pPr marL="800100" lvl="1" indent="-342900">
              <a:buFont typeface="Arial" charset="0"/>
              <a:buAutoNum type="arabicPeriod"/>
            </a:pPr>
            <a:endParaRPr lang="nl-NL" sz="2800" dirty="0">
              <a:latin typeface="Arial" charset="0"/>
              <a:ea typeface="ＭＳ Ｐゴシック"/>
              <a:cs typeface="ＭＳ Ｐゴシック"/>
            </a:endParaRPr>
          </a:p>
          <a:p>
            <a:pPr>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6</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607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8486"/>
            <a:ext cx="8229600" cy="952242"/>
          </a:xfrm>
        </p:spPr>
        <p:txBody>
          <a:bodyPr/>
          <a:lstStyle/>
          <a:p>
            <a:r>
              <a:rPr lang="nl-NL" dirty="0" smtClean="0"/>
              <a:t>Betreft: Hertentamen</a:t>
            </a:r>
            <a:endParaRPr lang="nl-NL" dirty="0"/>
          </a:p>
        </p:txBody>
      </p:sp>
      <p:sp>
        <p:nvSpPr>
          <p:cNvPr id="3" name="Tijdelijke aanduiding voor inhoud 2"/>
          <p:cNvSpPr>
            <a:spLocks noGrp="1"/>
          </p:cNvSpPr>
          <p:nvPr>
            <p:ph idx="1"/>
          </p:nvPr>
        </p:nvSpPr>
        <p:spPr>
          <a:xfrm>
            <a:off x="457200" y="980728"/>
            <a:ext cx="8363272" cy="5040560"/>
          </a:xfrm>
        </p:spPr>
        <p:txBody>
          <a:bodyPr>
            <a:noAutofit/>
          </a:bodyPr>
          <a:lstStyle/>
          <a:p>
            <a:pPr>
              <a:buNone/>
            </a:pPr>
            <a:r>
              <a:rPr lang="nl-NL" sz="1550" dirty="0" smtClean="0"/>
              <a:t>	Geachte </a:t>
            </a:r>
            <a:r>
              <a:rPr lang="nl-NL" sz="1550" dirty="0"/>
              <a:t>leden van de Examen </a:t>
            </a:r>
            <a:r>
              <a:rPr lang="nl-NL" sz="1550" dirty="0" smtClean="0"/>
              <a:t>commissie,</a:t>
            </a:r>
            <a:br>
              <a:rPr lang="nl-NL" sz="1550" dirty="0" smtClean="0"/>
            </a:br>
            <a:r>
              <a:rPr lang="nl-NL" sz="1200" dirty="0" smtClean="0"/>
              <a:t> </a:t>
            </a:r>
            <a:br>
              <a:rPr lang="nl-NL" sz="1200" dirty="0" smtClean="0"/>
            </a:br>
            <a:r>
              <a:rPr lang="nl-NL" sz="1550" dirty="0" smtClean="0"/>
              <a:t>Mijn </a:t>
            </a:r>
            <a:r>
              <a:rPr lang="nl-NL" sz="1550" dirty="0"/>
              <a:t>naam is Annelies </a:t>
            </a:r>
            <a:r>
              <a:rPr lang="nl-NL" sz="1550" dirty="0" err="1"/>
              <a:t>Vant</a:t>
            </a:r>
            <a:r>
              <a:rPr lang="nl-NL" sz="1550" dirty="0"/>
              <a:t> en momenteel ben ik bezig met de pre master interculturele communicatie. Naar aanleiding van jullie brief heb ik de stappen gevolgd die jullie mij geadviseerd hebben. Daarom stuur ik alsnog een brief met de reden waarom ik de hertentamen niet heb kunnen maken.</a:t>
            </a:r>
            <a:br>
              <a:rPr lang="nl-NL" sz="1550" dirty="0"/>
            </a:br>
            <a:r>
              <a:rPr lang="nl-NL" sz="1200" dirty="0"/>
              <a:t> </a:t>
            </a:r>
            <a:br>
              <a:rPr lang="nl-NL" sz="1200" dirty="0"/>
            </a:br>
            <a:r>
              <a:rPr lang="nl-NL" sz="1550" dirty="0" smtClean="0"/>
              <a:t>Ik </a:t>
            </a:r>
            <a:r>
              <a:rPr lang="nl-NL" sz="1550" dirty="0"/>
              <a:t>ben in tussentijd bevallen van een dochter. Zoals jullie weten heb ik samen met de studie adviseur een plan opgesteld hoe ik mijn studie goed kan afronden, maar ik heb een probleem. In Maart had ik een tentamen die net </a:t>
            </a:r>
            <a:r>
              <a:rPr lang="nl-NL" sz="1550" dirty="0" err="1"/>
              <a:t>net</a:t>
            </a:r>
            <a:r>
              <a:rPr lang="nl-NL" sz="1550" dirty="0"/>
              <a:t> na mijn bevalling heeft plaats gevonden. Dit is de hertentamen van Statistiek. Door de geboorte van mijn dochter was het mij niet gelukt om deze tentamen te maken.</a:t>
            </a:r>
            <a:br>
              <a:rPr lang="nl-NL" sz="1550" dirty="0"/>
            </a:br>
            <a:r>
              <a:rPr lang="nl-NL" sz="1200" dirty="0"/>
              <a:t> </a:t>
            </a:r>
            <a:br>
              <a:rPr lang="nl-NL" sz="1200" dirty="0"/>
            </a:br>
            <a:r>
              <a:rPr lang="nl-NL" sz="1550" dirty="0"/>
              <a:t>Al ben ik in Maart moeder geworden wil ik toch mijn uiterste best doen om de pre master in een jaar te halen. Ik ben gemotiveerd en een doorzetter. Daarom vraag ik graag van de examen commissie voor toestemming om de hertentamen later te maken, dit zal mij helpen om het studiejaar goed af te ronden.</a:t>
            </a:r>
            <a:br>
              <a:rPr lang="nl-NL" sz="1550" dirty="0"/>
            </a:br>
            <a:r>
              <a:rPr lang="nl-NL" sz="1200" dirty="0"/>
              <a:t> </a:t>
            </a:r>
            <a:br>
              <a:rPr lang="nl-NL" sz="1200" dirty="0"/>
            </a:br>
            <a:r>
              <a:rPr lang="nl-NL" sz="1550" dirty="0"/>
              <a:t>Ik bedank de examencommissie voor hun tijd en hoop graag op een antwoord.</a:t>
            </a:r>
            <a:br>
              <a:rPr lang="nl-NL" sz="1550" dirty="0"/>
            </a:br>
            <a:r>
              <a:rPr lang="nl-NL" sz="900" dirty="0"/>
              <a:t> </a:t>
            </a:r>
            <a:r>
              <a:rPr lang="nl-NL" sz="1050" dirty="0"/>
              <a:t/>
            </a:r>
            <a:br>
              <a:rPr lang="nl-NL" sz="1050" dirty="0"/>
            </a:br>
            <a:r>
              <a:rPr lang="nl-NL" sz="1550" dirty="0"/>
              <a:t>Hoogachtend,</a:t>
            </a:r>
            <a:br>
              <a:rPr lang="nl-NL" sz="1550" dirty="0"/>
            </a:br>
            <a:r>
              <a:rPr lang="nl-NL" sz="1100" dirty="0"/>
              <a:t> </a:t>
            </a:r>
            <a:br>
              <a:rPr lang="nl-NL" sz="1100" dirty="0"/>
            </a:br>
            <a:r>
              <a:rPr lang="nl-NL" sz="1550" dirty="0"/>
              <a:t>Annelies </a:t>
            </a:r>
            <a:r>
              <a:rPr lang="nl-NL" sz="1550" dirty="0" err="1" smtClean="0"/>
              <a:t>Vant</a:t>
            </a:r>
            <a:endParaRPr lang="nl-NL" sz="1550"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7</a:t>
            </a:fld>
            <a:endParaRPr lang="nl-NL"/>
          </a:p>
        </p:txBody>
      </p:sp>
      <p:sp>
        <p:nvSpPr>
          <p:cNvPr id="5" name="Tekstvak 5"/>
          <p:cNvSpPr txBox="1"/>
          <p:nvPr/>
        </p:nvSpPr>
        <p:spPr>
          <a:xfrm>
            <a:off x="6732240" y="5445224"/>
            <a:ext cx="2232248" cy="523220"/>
          </a:xfrm>
          <a:prstGeom prst="rect">
            <a:avLst/>
          </a:prstGeom>
          <a:noFill/>
          <a:ln>
            <a:solidFill>
              <a:schemeClr val="tx1"/>
            </a:solidFill>
          </a:ln>
        </p:spPr>
        <p:txBody>
          <a:bodyPr wrap="square" rtlCol="0">
            <a:spAutoFit/>
          </a:bodyPr>
          <a:lstStyle/>
          <a:p>
            <a:r>
              <a:rPr lang="nl-NL" sz="1400" dirty="0" smtClean="0"/>
              <a:t>Aantal woorden:   198</a:t>
            </a:r>
          </a:p>
          <a:p>
            <a:r>
              <a:rPr lang="nl-NL" sz="1400" dirty="0" smtClean="0"/>
              <a:t>Aantal fouten:       13(/33)</a:t>
            </a:r>
            <a:endParaRPr lang="nl-NL" sz="1400" dirty="0"/>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9132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IJkpunt spelling en interpunctie (15)</a:t>
            </a:r>
            <a:endParaRPr lang="nl-NL" dirty="0"/>
          </a:p>
        </p:txBody>
      </p:sp>
      <p:sp>
        <p:nvSpPr>
          <p:cNvPr id="3" name="Tijdelijke aanduiding voor inhoud 2"/>
          <p:cNvSpPr>
            <a:spLocks noGrp="1"/>
          </p:cNvSpPr>
          <p:nvPr>
            <p:ph idx="1"/>
          </p:nvPr>
        </p:nvSpPr>
        <p:spPr/>
        <p:txBody>
          <a:bodyPr>
            <a:normAutofit/>
          </a:bodyPr>
          <a:lstStyle/>
          <a:p>
            <a:r>
              <a:rPr lang="nl-NL" dirty="0" smtClean="0"/>
              <a:t> Spatiegebruik </a:t>
            </a:r>
            <a:r>
              <a:rPr lang="nl-NL" dirty="0"/>
              <a:t>(</a:t>
            </a:r>
            <a:r>
              <a:rPr lang="nl-NL" dirty="0" smtClean="0"/>
              <a:t>6)</a:t>
            </a:r>
          </a:p>
          <a:p>
            <a:pPr marL="457200" lvl="1" indent="0">
              <a:buNone/>
            </a:pPr>
            <a:r>
              <a:rPr lang="nl-NL" i="1" dirty="0" smtClean="0"/>
              <a:t>pre </a:t>
            </a:r>
            <a:r>
              <a:rPr lang="nl-NL" i="1" dirty="0"/>
              <a:t>master = </a:t>
            </a:r>
            <a:r>
              <a:rPr lang="nl-NL" i="1" dirty="0" err="1" smtClean="0"/>
              <a:t>premaster</a:t>
            </a:r>
            <a:endParaRPr lang="nl-NL" i="1" dirty="0" smtClean="0"/>
          </a:p>
          <a:p>
            <a:pPr marL="457200" lvl="1" indent="0">
              <a:buNone/>
            </a:pPr>
            <a:endParaRPr lang="nl-NL" sz="500" i="1" dirty="0"/>
          </a:p>
          <a:p>
            <a:r>
              <a:rPr lang="nl-NL" dirty="0" smtClean="0"/>
              <a:t> Hoofdlettergebruik </a:t>
            </a:r>
            <a:r>
              <a:rPr lang="nl-NL" dirty="0"/>
              <a:t>(3)</a:t>
            </a:r>
          </a:p>
          <a:p>
            <a:pPr marL="457200" lvl="1" indent="0">
              <a:buNone/>
            </a:pPr>
            <a:r>
              <a:rPr lang="nl-NL" i="1" dirty="0"/>
              <a:t>Maart = </a:t>
            </a:r>
            <a:r>
              <a:rPr lang="nl-NL" i="1" dirty="0" smtClean="0"/>
              <a:t>maart</a:t>
            </a:r>
          </a:p>
          <a:p>
            <a:pPr marL="457200" lvl="1" indent="0">
              <a:buNone/>
            </a:pPr>
            <a:endParaRPr lang="nl-NL" sz="500" i="1" dirty="0"/>
          </a:p>
          <a:p>
            <a:r>
              <a:rPr lang="nl-NL" dirty="0" smtClean="0"/>
              <a:t> Interpunctie </a:t>
            </a:r>
            <a:r>
              <a:rPr lang="nl-NL" dirty="0"/>
              <a:t>(4)</a:t>
            </a:r>
          </a:p>
          <a:p>
            <a:pPr marL="457200" lvl="1" indent="0">
              <a:buNone/>
            </a:pPr>
            <a:r>
              <a:rPr lang="nl-NL" i="1" dirty="0"/>
              <a:t>geworden  wil = geworden, wil</a:t>
            </a:r>
          </a:p>
          <a:p>
            <a:pPr lvl="1"/>
            <a:endParaRPr lang="nl-NL" dirty="0"/>
          </a:p>
          <a:p>
            <a:endParaRPr lang="nl-NL" dirty="0"/>
          </a:p>
          <a:p>
            <a:pPr>
              <a:buNone/>
            </a:pPr>
            <a:endParaRPr lang="nl-NL" dirty="0"/>
          </a:p>
          <a:p>
            <a:pPr>
              <a:buNone/>
            </a:pPr>
            <a:endParaRPr lang="nl-NL" dirty="0"/>
          </a:p>
          <a:p>
            <a:pPr>
              <a:buNone/>
            </a:pPr>
            <a:endParaRPr lang="nl-NL" dirty="0"/>
          </a:p>
          <a:p>
            <a:pPr>
              <a:buNone/>
            </a:pP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8</a:t>
            </a:fld>
            <a:endParaRPr lang="nl-NL"/>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093296"/>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223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Betreft: Hertentamen</a:t>
            </a:r>
            <a:endParaRPr lang="nl-NL" dirty="0"/>
          </a:p>
        </p:txBody>
      </p:sp>
      <p:sp>
        <p:nvSpPr>
          <p:cNvPr id="3" name="Tijdelijke aanduiding voor inhoud 2"/>
          <p:cNvSpPr>
            <a:spLocks noGrp="1"/>
          </p:cNvSpPr>
          <p:nvPr>
            <p:ph idx="1"/>
          </p:nvPr>
        </p:nvSpPr>
        <p:spPr/>
        <p:txBody>
          <a:bodyPr>
            <a:normAutofit fontScale="77500" lnSpcReduction="20000"/>
          </a:bodyPr>
          <a:lstStyle/>
          <a:p>
            <a:pPr>
              <a:buNone/>
            </a:pPr>
            <a:r>
              <a:rPr lang="nl-NL" dirty="0" smtClean="0"/>
              <a:t>	Geachte </a:t>
            </a:r>
            <a:r>
              <a:rPr lang="nl-NL" dirty="0"/>
              <a:t>leden van de </a:t>
            </a:r>
            <a:r>
              <a:rPr lang="nl-NL" dirty="0" smtClean="0">
                <a:solidFill>
                  <a:srgbClr val="FF0000"/>
                </a:solidFill>
              </a:rPr>
              <a:t>Examen commissie</a:t>
            </a:r>
            <a:r>
              <a:rPr lang="nl-NL" dirty="0"/>
              <a:t>,</a:t>
            </a:r>
            <a:br>
              <a:rPr lang="nl-NL" dirty="0"/>
            </a:br>
            <a:r>
              <a:rPr lang="nl-NL" dirty="0"/>
              <a:t> </a:t>
            </a:r>
            <a:br>
              <a:rPr lang="nl-NL" dirty="0"/>
            </a:br>
            <a:r>
              <a:rPr lang="nl-NL" dirty="0"/>
              <a:t>Mijn naam is Annelies </a:t>
            </a:r>
            <a:r>
              <a:rPr lang="nl-NL" dirty="0" err="1"/>
              <a:t>Vant</a:t>
            </a:r>
            <a:r>
              <a:rPr lang="nl-NL" dirty="0"/>
              <a:t> </a:t>
            </a:r>
            <a:r>
              <a:rPr lang="nl-NL" b="1" dirty="0">
                <a:solidFill>
                  <a:srgbClr val="FFC000"/>
                </a:solidFill>
              </a:rPr>
              <a:t>*</a:t>
            </a:r>
            <a:r>
              <a:rPr lang="nl-NL" dirty="0"/>
              <a:t>en momenteel ben ik bezig met de </a:t>
            </a:r>
            <a:r>
              <a:rPr lang="nl-NL" dirty="0" smtClean="0">
                <a:solidFill>
                  <a:srgbClr val="FF0000"/>
                </a:solidFill>
              </a:rPr>
              <a:t>pre master</a:t>
            </a:r>
            <a:r>
              <a:rPr lang="nl-NL" dirty="0" smtClean="0"/>
              <a:t> </a:t>
            </a:r>
            <a:r>
              <a:rPr lang="nl-NL" b="1" dirty="0">
                <a:solidFill>
                  <a:schemeClr val="tx1"/>
                </a:solidFill>
              </a:rPr>
              <a:t>i</a:t>
            </a:r>
            <a:r>
              <a:rPr lang="nl-NL" dirty="0"/>
              <a:t>nterculturele </a:t>
            </a:r>
            <a:r>
              <a:rPr lang="nl-NL" b="1" dirty="0">
                <a:solidFill>
                  <a:schemeClr val="tx1"/>
                </a:solidFill>
              </a:rPr>
              <a:t>c</a:t>
            </a:r>
            <a:r>
              <a:rPr lang="nl-NL" dirty="0"/>
              <a:t>ommunicatie. Naar aanleiding van jullie brief heb ik de stappen gevolgd die jullie mij geadviseerd hebben. Daarom stuur ik alsnog een brief met de reden waarom ik de hertentamen niet heb kunnen maken.</a:t>
            </a:r>
            <a:br>
              <a:rPr lang="nl-NL" dirty="0"/>
            </a:br>
            <a:r>
              <a:rPr lang="nl-NL" dirty="0"/>
              <a:t> </a:t>
            </a:r>
            <a:br>
              <a:rPr lang="nl-NL" dirty="0"/>
            </a:br>
            <a:r>
              <a:rPr lang="nl-NL" dirty="0"/>
              <a:t>Ik ben in tussentijd bevallen van een dochter. Zoals jullie weten heb ik samen met de </a:t>
            </a:r>
            <a:r>
              <a:rPr lang="nl-NL" dirty="0" smtClean="0">
                <a:solidFill>
                  <a:srgbClr val="FF0000"/>
                </a:solidFill>
              </a:rPr>
              <a:t>studie adviseur</a:t>
            </a:r>
            <a:r>
              <a:rPr lang="nl-NL" dirty="0" smtClean="0"/>
              <a:t> </a:t>
            </a:r>
            <a:r>
              <a:rPr lang="nl-NL" dirty="0"/>
              <a:t>een plan opgesteld hoe ik mijn studie goed kan afronden, </a:t>
            </a:r>
            <a:r>
              <a:rPr lang="nl-NL" b="1" dirty="0">
                <a:solidFill>
                  <a:srgbClr val="FFC000"/>
                </a:solidFill>
              </a:rPr>
              <a:t>*</a:t>
            </a:r>
            <a:r>
              <a:rPr lang="nl-NL" dirty="0"/>
              <a:t>maar ik heb een probleem. In </a:t>
            </a:r>
            <a:r>
              <a:rPr lang="nl-NL" b="1" dirty="0">
                <a:solidFill>
                  <a:schemeClr val="tx1"/>
                </a:solidFill>
              </a:rPr>
              <a:t>M</a:t>
            </a:r>
            <a:r>
              <a:rPr lang="nl-NL" dirty="0"/>
              <a:t>aart had ik een tentamen die net </a:t>
            </a:r>
            <a:r>
              <a:rPr lang="nl-NL" dirty="0" err="1"/>
              <a:t>net</a:t>
            </a:r>
            <a:r>
              <a:rPr lang="nl-NL" dirty="0"/>
              <a:t> na mijn bevalling heeft </a:t>
            </a:r>
            <a:r>
              <a:rPr lang="nl-NL" dirty="0" smtClean="0">
                <a:solidFill>
                  <a:srgbClr val="FF0000"/>
                </a:solidFill>
              </a:rPr>
              <a:t>plaats gevonden</a:t>
            </a:r>
            <a:r>
              <a:rPr lang="nl-NL" dirty="0"/>
              <a:t>. Dit is de hertentamen van Statistiek. Door de geboorte van mijn dochter was het mij niet gelukt om deze tentamen te maken.</a:t>
            </a:r>
            <a:br>
              <a:rPr lang="nl-NL" dirty="0"/>
            </a:br>
            <a:r>
              <a:rPr lang="nl-NL" dirty="0"/>
              <a:t> </a:t>
            </a:r>
            <a:br>
              <a:rPr lang="nl-NL" dirty="0"/>
            </a:br>
            <a:r>
              <a:rPr lang="nl-NL" dirty="0"/>
              <a:t>Al ben ik in </a:t>
            </a:r>
            <a:r>
              <a:rPr lang="nl-NL" b="1" dirty="0">
                <a:solidFill>
                  <a:schemeClr val="tx1"/>
                </a:solidFill>
              </a:rPr>
              <a:t>M</a:t>
            </a:r>
            <a:r>
              <a:rPr lang="nl-NL" dirty="0"/>
              <a:t>aart moeder geworden </a:t>
            </a:r>
            <a:r>
              <a:rPr lang="nl-NL" b="1" dirty="0">
                <a:solidFill>
                  <a:srgbClr val="FFC000"/>
                </a:solidFill>
              </a:rPr>
              <a:t>*</a:t>
            </a:r>
            <a:r>
              <a:rPr lang="nl-NL" dirty="0"/>
              <a:t> wil ik toch mijn uiterste best doen om de </a:t>
            </a:r>
            <a:r>
              <a:rPr lang="nl-NL" dirty="0" smtClean="0">
                <a:solidFill>
                  <a:srgbClr val="FF0000"/>
                </a:solidFill>
              </a:rPr>
              <a:t>pre master</a:t>
            </a:r>
            <a:r>
              <a:rPr lang="nl-NL" dirty="0" smtClean="0"/>
              <a:t> </a:t>
            </a:r>
            <a:r>
              <a:rPr lang="nl-NL" dirty="0"/>
              <a:t>in een jaar te halen. Ik ben gemotiveerd en een doorzetter. Daarom vraag ik graag van de </a:t>
            </a:r>
            <a:r>
              <a:rPr lang="nl-NL" b="1" dirty="0" smtClean="0">
                <a:solidFill>
                  <a:schemeClr val="tx1"/>
                </a:solidFill>
              </a:rPr>
              <a:t>e</a:t>
            </a:r>
            <a:r>
              <a:rPr lang="nl-NL" dirty="0" smtClean="0">
                <a:solidFill>
                  <a:srgbClr val="FF0000"/>
                </a:solidFill>
              </a:rPr>
              <a:t>xamen commissie</a:t>
            </a:r>
            <a:r>
              <a:rPr lang="nl-NL" dirty="0" smtClean="0"/>
              <a:t> </a:t>
            </a:r>
            <a:r>
              <a:rPr lang="nl-NL" dirty="0"/>
              <a:t>voor toestemming om de hertentamen later te maken, </a:t>
            </a:r>
            <a:r>
              <a:rPr lang="nl-NL" b="1" dirty="0">
                <a:solidFill>
                  <a:srgbClr val="FFC000"/>
                </a:solidFill>
              </a:rPr>
              <a:t>*</a:t>
            </a:r>
            <a:r>
              <a:rPr lang="nl-NL" dirty="0"/>
              <a:t>dit zal mij helpen om het studiejaar goed af te ronden.</a:t>
            </a:r>
            <a:br>
              <a:rPr lang="nl-NL" dirty="0"/>
            </a:br>
            <a:r>
              <a:rPr lang="nl-NL" dirty="0"/>
              <a:t> </a:t>
            </a:r>
            <a:br>
              <a:rPr lang="nl-NL" dirty="0"/>
            </a:br>
            <a:r>
              <a:rPr lang="nl-NL" dirty="0"/>
              <a:t>Ik bedank de </a:t>
            </a:r>
            <a:r>
              <a:rPr lang="nl-NL" b="1" dirty="0">
                <a:solidFill>
                  <a:schemeClr val="tx1"/>
                </a:solidFill>
              </a:rPr>
              <a:t>e</a:t>
            </a:r>
            <a:r>
              <a:rPr lang="nl-NL" dirty="0"/>
              <a:t>xamencommissie voor hun tijd en hoop graag op een antwoord.</a:t>
            </a:r>
            <a:br>
              <a:rPr lang="nl-NL" dirty="0"/>
            </a:br>
            <a:r>
              <a:rPr lang="nl-NL" dirty="0"/>
              <a:t> </a:t>
            </a:r>
            <a:br>
              <a:rPr lang="nl-NL" dirty="0"/>
            </a:br>
            <a:r>
              <a:rPr lang="nl-NL" dirty="0"/>
              <a:t>Hoogachtend,</a:t>
            </a:r>
            <a:br>
              <a:rPr lang="nl-NL" dirty="0"/>
            </a:br>
            <a:r>
              <a:rPr lang="nl-NL" dirty="0"/>
              <a:t> </a:t>
            </a:r>
            <a:br>
              <a:rPr lang="nl-NL" dirty="0"/>
            </a:br>
            <a:r>
              <a:rPr lang="nl-NL" dirty="0"/>
              <a:t>Annelies </a:t>
            </a:r>
            <a:r>
              <a:rPr lang="nl-NL" dirty="0" err="1" smtClean="0"/>
              <a:t>Vant</a:t>
            </a:r>
            <a:endParaRPr lang="nl-NL" dirty="0"/>
          </a:p>
        </p:txBody>
      </p:sp>
      <p:sp>
        <p:nvSpPr>
          <p:cNvPr id="4" name="Tijdelijke aanduiding voor dianummer 3"/>
          <p:cNvSpPr>
            <a:spLocks noGrp="1"/>
          </p:cNvSpPr>
          <p:nvPr>
            <p:ph type="sldNum" sz="quarter" idx="11"/>
          </p:nvPr>
        </p:nvSpPr>
        <p:spPr/>
        <p:txBody>
          <a:bodyPr/>
          <a:lstStyle/>
          <a:p>
            <a:fld id="{32CE18F7-E41C-44B1-8C41-BF396BD66115}" type="slidenum">
              <a:rPr lang="nl-NL" smtClean="0"/>
              <a:pPr/>
              <a:t>9</a:t>
            </a:fld>
            <a:endParaRPr lang="nl-NL"/>
          </a:p>
        </p:txBody>
      </p:sp>
      <p:sp>
        <p:nvSpPr>
          <p:cNvPr id="5" name="Tekstvak 4"/>
          <p:cNvSpPr txBox="1"/>
          <p:nvPr/>
        </p:nvSpPr>
        <p:spPr>
          <a:xfrm>
            <a:off x="3347864" y="5354632"/>
            <a:ext cx="3024000" cy="738664"/>
          </a:xfrm>
          <a:prstGeom prst="rect">
            <a:avLst/>
          </a:prstGeom>
          <a:noFill/>
          <a:ln>
            <a:solidFill>
              <a:schemeClr val="tx1"/>
            </a:solidFill>
          </a:ln>
        </p:spPr>
        <p:txBody>
          <a:bodyPr wrap="square" rtlCol="0">
            <a:spAutoFit/>
          </a:bodyPr>
          <a:lstStyle/>
          <a:p>
            <a:r>
              <a:rPr lang="nl-NL" sz="1400" b="1" dirty="0" smtClean="0"/>
              <a:t>Foutief gebruik hoofdletters</a:t>
            </a:r>
          </a:p>
          <a:p>
            <a:r>
              <a:rPr lang="nl-NL" sz="1400" dirty="0" smtClean="0">
                <a:solidFill>
                  <a:srgbClr val="FF0000"/>
                </a:solidFill>
              </a:rPr>
              <a:t>Ten onrecht een spatie</a:t>
            </a:r>
          </a:p>
          <a:p>
            <a:r>
              <a:rPr lang="nl-NL" sz="1400" b="1" dirty="0" smtClean="0">
                <a:solidFill>
                  <a:schemeClr val="accent2">
                    <a:lumMod val="75000"/>
                  </a:schemeClr>
                </a:solidFill>
              </a:rPr>
              <a:t>*</a:t>
            </a:r>
            <a:r>
              <a:rPr lang="nl-NL" sz="1400" dirty="0" smtClean="0">
                <a:solidFill>
                  <a:schemeClr val="accent2">
                    <a:lumMod val="75000"/>
                  </a:schemeClr>
                </a:solidFill>
              </a:rPr>
              <a:t>  Onvolkomenheden in interpunctie</a:t>
            </a:r>
            <a:endParaRPr lang="nl-NL" sz="1400" dirty="0">
              <a:solidFill>
                <a:schemeClr val="accent2">
                  <a:lumMod val="75000"/>
                </a:schemeClr>
              </a:solidFill>
            </a:endParaRPr>
          </a:p>
        </p:txBody>
      </p:sp>
      <p:sp>
        <p:nvSpPr>
          <p:cNvPr id="6" name="Tekstvak 5"/>
          <p:cNvSpPr txBox="1"/>
          <p:nvPr/>
        </p:nvSpPr>
        <p:spPr>
          <a:xfrm>
            <a:off x="6516432" y="5354631"/>
            <a:ext cx="1944000" cy="324000"/>
          </a:xfrm>
          <a:prstGeom prst="rect">
            <a:avLst/>
          </a:prstGeom>
          <a:noFill/>
          <a:ln>
            <a:solidFill>
              <a:schemeClr val="tx1"/>
            </a:solidFill>
          </a:ln>
        </p:spPr>
        <p:txBody>
          <a:bodyPr wrap="square" rtlCol="0">
            <a:spAutoFit/>
          </a:bodyPr>
          <a:lstStyle/>
          <a:p>
            <a:r>
              <a:rPr lang="nl-NL" sz="1400" dirty="0" smtClean="0"/>
              <a:t>Aantal fouten:  13(/33)</a:t>
            </a:r>
            <a:endParaRPr lang="nl-NL" sz="1400"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0" t="29281" r="18843" b="58562"/>
          <a:stretch/>
        </p:blipFill>
        <p:spPr bwMode="auto">
          <a:xfrm>
            <a:off x="4068424" y="6114128"/>
            <a:ext cx="4320000" cy="62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240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_TilburgUniversity">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_TilburgUniversity</Template>
  <TotalTime>816</TotalTime>
  <Words>1100</Words>
  <Application>Microsoft Office PowerPoint</Application>
  <PresentationFormat>Předvádění na obrazovce (4:3)</PresentationFormat>
  <Paragraphs>285</Paragraphs>
  <Slides>29</Slides>
  <Notes>0</Notes>
  <HiddenSlides>0</HiddenSlides>
  <MMClips>0</MMClips>
  <ScaleCrop>false</ScaleCrop>
  <HeadingPairs>
    <vt:vector size="4" baseType="variant">
      <vt:variant>
        <vt:lpstr>Motiv</vt:lpstr>
      </vt:variant>
      <vt:variant>
        <vt:i4>1</vt:i4>
      </vt:variant>
      <vt:variant>
        <vt:lpstr>Nadpisy snímků</vt:lpstr>
      </vt:variant>
      <vt:variant>
        <vt:i4>29</vt:i4>
      </vt:variant>
    </vt:vector>
  </HeadingPairs>
  <TitlesOfParts>
    <vt:vector size="30" baseType="lpstr">
      <vt:lpstr>_TilburgUniversity</vt:lpstr>
      <vt:lpstr>Tekstkwaliteit  Gastcollege ONETS </vt:lpstr>
      <vt:lpstr>Van ‘egoland’ naar ‘anderland’</vt:lpstr>
      <vt:lpstr>Het bezinningsbordes</vt:lpstr>
      <vt:lpstr>Het CCC-model als raamwerk</vt:lpstr>
      <vt:lpstr>Tekstkwaliteit</vt:lpstr>
      <vt:lpstr>Kritiek op het CCC-model</vt:lpstr>
      <vt:lpstr>Betreft: Hertentamen</vt:lpstr>
      <vt:lpstr>IJkpunt spelling en interpunctie (15)</vt:lpstr>
      <vt:lpstr>Betreft: Hertentamen</vt:lpstr>
      <vt:lpstr>IJkpunten formulering (12, 11, 10)</vt:lpstr>
      <vt:lpstr>Betreft: Hertentamen</vt:lpstr>
      <vt:lpstr>IJkpunt voldoende informatie (4)</vt:lpstr>
      <vt:lpstr>Betreft: extra herkansing tentamen Statistiek</vt:lpstr>
      <vt:lpstr>Een e-mail</vt:lpstr>
      <vt:lpstr>Een e-mail</vt:lpstr>
      <vt:lpstr>Tekstkwaliteit</vt:lpstr>
      <vt:lpstr>Instituties twee voorbeelden</vt:lpstr>
      <vt:lpstr>Juridisch taalgebruik – forensische linguïstiek</vt:lpstr>
      <vt:lpstr>Juridisch taalgebruik I – een situatie</vt:lpstr>
      <vt:lpstr>Juridisch taalgebruik II – de formulering</vt:lpstr>
      <vt:lpstr>Juridisch taalgebruik – de Grondwet I</vt:lpstr>
      <vt:lpstr>Juridisch taalgebruik – de Grondwet II</vt:lpstr>
      <vt:lpstr>Ambtelijk taalgebruik</vt:lpstr>
      <vt:lpstr>Paspoortbrief 1</vt:lpstr>
      <vt:lpstr>Paspoortbrief 2</vt:lpstr>
      <vt:lpstr>Paspoortbrief 3</vt:lpstr>
      <vt:lpstr>Huisvuil: wijziging ledigingsdag</vt:lpstr>
      <vt:lpstr>Huisvuil: verandering ophaaldag papierbak</vt:lpstr>
      <vt:lpstr>Tekstkwaliteit</vt:lpstr>
    </vt:vector>
  </TitlesOfParts>
  <Company>Tilburg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LUCL Wie is de baas over de taal?</dc:title>
  <dc:creator>Tilburg University</dc:creator>
  <cp:lastModifiedBy>Marta Kostelecká</cp:lastModifiedBy>
  <cp:revision>54</cp:revision>
  <dcterms:created xsi:type="dcterms:W3CDTF">2013-06-06T09:06:56Z</dcterms:created>
  <dcterms:modified xsi:type="dcterms:W3CDTF">2014-03-19T08:06:17Z</dcterms:modified>
</cp:coreProperties>
</file>