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7" r:id="rId2"/>
    <p:sldId id="278" r:id="rId3"/>
    <p:sldId id="276" r:id="rId4"/>
    <p:sldId id="324" r:id="rId5"/>
    <p:sldId id="287" r:id="rId6"/>
    <p:sldId id="285" r:id="rId7"/>
    <p:sldId id="288" r:id="rId8"/>
    <p:sldId id="280" r:id="rId9"/>
    <p:sldId id="279" r:id="rId10"/>
    <p:sldId id="281" r:id="rId11"/>
    <p:sldId id="284" r:id="rId12"/>
    <p:sldId id="289" r:id="rId13"/>
    <p:sldId id="283" r:id="rId14"/>
    <p:sldId id="282" r:id="rId15"/>
    <p:sldId id="293" r:id="rId16"/>
    <p:sldId id="290" r:id="rId17"/>
    <p:sldId id="294" r:id="rId18"/>
    <p:sldId id="295" r:id="rId19"/>
    <p:sldId id="296" r:id="rId20"/>
    <p:sldId id="297" r:id="rId21"/>
    <p:sldId id="299" r:id="rId22"/>
    <p:sldId id="298" r:id="rId23"/>
    <p:sldId id="301" r:id="rId24"/>
    <p:sldId id="307" r:id="rId25"/>
    <p:sldId id="306" r:id="rId26"/>
    <p:sldId id="308" r:id="rId27"/>
    <p:sldId id="322" r:id="rId28"/>
    <p:sldId id="321" r:id="rId29"/>
    <p:sldId id="323" r:id="rId30"/>
    <p:sldId id="309" r:id="rId31"/>
    <p:sldId id="310" r:id="rId32"/>
    <p:sldId id="311" r:id="rId33"/>
    <p:sldId id="320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7" autoAdjust="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0BEBE-08A3-4189-AA10-C31FF912BECF}" type="datetimeFigureOut">
              <a:rPr lang="nl-NL" smtClean="0"/>
              <a:pPr/>
              <a:t>19-3-2014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BE7F6-B95C-43E1-904D-71777BEAEEC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53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28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29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31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BE7F6-B95C-43E1-904D-71777BEAEEC1}" type="slidenum">
              <a:rPr lang="nl-NL" smtClean="0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CE32-B4CA-4AAE-8562-3E578A5BEBE9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7A-A5D7-403C-8BE3-E3E008A05421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5E7E6-3FB9-4AC3-8E04-AE2F8640DA5D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2BB14-53C2-48DB-A4F4-77C5B799A36E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0227-3119-4028-ADF3-4959CD025869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8C71-4041-43D9-A24F-23511376549A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752B-E71C-4DBB-AAF1-3E20299FEC7B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0021-D86B-4D93-9ADE-9A052FB25139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FFF4-9834-432D-8926-0EC8A9CAD891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E465-B0C8-4322-8F00-A674779886AC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A3C-103C-4406-B117-FFE2AFFCFFA4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A1659-86B9-43A4-9B5F-A8759575B585}" type="datetime1">
              <a:rPr lang="nl-NL" smtClean="0"/>
              <a:pPr/>
              <a:t>19-3-2014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Jacques Brel, 1929-1979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98AAF-DFC8-4D68-8427-62F4AEA5D968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40159"/>
          </a:xfrm>
        </p:spPr>
        <p:txBody>
          <a:bodyPr/>
          <a:lstStyle/>
          <a:p>
            <a:r>
              <a:rPr lang="nl-NL" dirty="0" smtClean="0"/>
              <a:t>Nederland Actueel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1640" y="2132856"/>
            <a:ext cx="6400800" cy="3672408"/>
          </a:xfrm>
        </p:spPr>
        <p:txBody>
          <a:bodyPr>
            <a:normAutofit/>
          </a:bodyPr>
          <a:lstStyle/>
          <a:p>
            <a:r>
              <a:rPr lang="nl-NL" sz="2000" dirty="0" smtClean="0">
                <a:solidFill>
                  <a:schemeClr val="tx1"/>
                </a:solidFill>
              </a:rPr>
              <a:t>Negen x Nederland</a:t>
            </a:r>
          </a:p>
          <a:p>
            <a:endParaRPr lang="nl-NL" sz="2000" dirty="0" smtClean="0">
              <a:solidFill>
                <a:schemeClr val="tx1"/>
              </a:solidFill>
            </a:endParaRPr>
          </a:p>
          <a:p>
            <a:r>
              <a:rPr lang="nl-NL" sz="2000" dirty="0" smtClean="0">
                <a:solidFill>
                  <a:schemeClr val="tx1"/>
                </a:solidFill>
              </a:rPr>
              <a:t>Recente ontwikkelingen in Nederland op het gebied van</a:t>
            </a:r>
          </a:p>
          <a:p>
            <a:r>
              <a:rPr lang="nl-NL" sz="2000" dirty="0" smtClean="0">
                <a:solidFill>
                  <a:schemeClr val="tx1"/>
                </a:solidFill>
              </a:rPr>
              <a:t>ruimtelijke ordening, demografie, vergrijzing, </a:t>
            </a:r>
          </a:p>
          <a:p>
            <a:r>
              <a:rPr lang="nl-NL" sz="2000" dirty="0" smtClean="0">
                <a:solidFill>
                  <a:schemeClr val="tx1"/>
                </a:solidFill>
              </a:rPr>
              <a:t>verstedelijking, duurzame ontwikkeling, enz.   </a:t>
            </a:r>
          </a:p>
          <a:p>
            <a:endParaRPr lang="nl-NL" sz="2000" dirty="0" smtClean="0">
              <a:solidFill>
                <a:schemeClr val="tx1"/>
              </a:solidFill>
            </a:endParaRPr>
          </a:p>
          <a:p>
            <a:endParaRPr lang="nl-NL" sz="2000" dirty="0" smtClean="0">
              <a:solidFill>
                <a:schemeClr val="tx1"/>
              </a:solidFill>
            </a:endParaRPr>
          </a:p>
          <a:p>
            <a:r>
              <a:rPr lang="nl-NL" sz="2000" dirty="0" smtClean="0">
                <a:solidFill>
                  <a:schemeClr val="tx1"/>
                </a:solidFill>
              </a:rPr>
              <a:t>Paul van den Heuvel</a:t>
            </a:r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enbosch_haverlij_0-scalex-w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792088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Haverleij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57428"/>
            <a:ext cx="8352928" cy="47431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201132164813_LR006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500" y="571500"/>
            <a:ext cx="5715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620688"/>
            <a:ext cx="5762625" cy="5438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76672"/>
            <a:ext cx="5762625" cy="5448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 	  4</a:t>
            </a:r>
            <a:r>
              <a:rPr lang="nl-NL" baseline="30000" dirty="0" smtClean="0"/>
              <a:t> </a:t>
            </a:r>
            <a:r>
              <a:rPr lang="nl-NL" dirty="0" smtClean="0"/>
              <a:t>  De rijkeren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320480"/>
          </a:xfrm>
        </p:spPr>
        <p:txBody>
          <a:bodyPr>
            <a:normAutofit fontScale="85000" lnSpcReduction="20000"/>
          </a:bodyPr>
          <a:lstStyle/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Welvaartsgroei na WO II 	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eerst wederopbouw, optimisme (babyboom), afhankelijkheid van Amerika (</a:t>
            </a:r>
            <a:r>
              <a:rPr lang="nl-NL" sz="1600" dirty="0" err="1" smtClean="0">
                <a:solidFill>
                  <a:schemeClr val="tx1"/>
                </a:solidFill>
              </a:rPr>
              <a:t>Marshall-hulp</a:t>
            </a:r>
            <a:r>
              <a:rPr lang="nl-NL" sz="1600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infrastructuur herstellen: veel banen; vraag naar huizen, onderwijs, vervoer (auto’s)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economie: + industrialisatie naar </a:t>
            </a:r>
            <a:r>
              <a:rPr lang="nl-NL" sz="1600" dirty="0" err="1" smtClean="0">
                <a:solidFill>
                  <a:schemeClr val="tx1"/>
                </a:solidFill>
              </a:rPr>
              <a:t>vb</a:t>
            </a:r>
            <a:r>
              <a:rPr lang="nl-NL" sz="1600" dirty="0" smtClean="0">
                <a:solidFill>
                  <a:schemeClr val="tx1"/>
                </a:solidFill>
              </a:rPr>
              <a:t> van Amerika; + dienstensector; – agrarische sector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begin jaren ’50: EGKS – EEG – EG – EU: grootschaligheid, mechanisatie, fusies, eigen gasvoorraad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loonontwikkeling: geleide loonpolitiek = lonen laag houden = goede concurrentiepositie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vanaf 1955: stijgende lonen, opbouw verzorgingsstaat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</a:t>
            </a:r>
            <a:r>
              <a:rPr lang="nl-NL" sz="1600" dirty="0" smtClean="0">
                <a:solidFill>
                  <a:schemeClr val="tx1"/>
                </a:solidFill>
              </a:rPr>
              <a:t>1957 AOW, 1963 Bijstandswet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uitgavenpatroon: soberheid, spaarzaamheid als deugd; luxegoederen deden hun intrede </a:t>
            </a:r>
            <a:endParaRPr lang="nl-NL" sz="2000" dirty="0" smtClean="0">
              <a:solidFill>
                <a:schemeClr val="tx1"/>
              </a:solidFill>
            </a:endParaRPr>
          </a:p>
          <a:p>
            <a:pPr algn="l"/>
            <a:endParaRPr lang="nl-NL" sz="2000" dirty="0" smtClean="0">
              <a:solidFill>
                <a:schemeClr val="tx1"/>
              </a:solidFill>
            </a:endParaRPr>
          </a:p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Vanaf jaren ‘60  </a:t>
            </a:r>
          </a:p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* Stabiel salaris, jaarlijks verhoging (inflatiecorrectie); 1 salaris voor heel gezin = vader kostwinner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Voorbeeld 1975 – 2015: 40 jaar gewerkt: sparen, AOW + pensioen, erfenis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Is situatie voor komende generaties ook gunstig:  AOW later &amp; pensioen onzekerder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Dus: veel ouderen hebben veel geld 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 oude dag in luxe doorbrengen,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   * Rustieke delen van NL populair: groene omgeving, rust, cultuur dichtbij, centraal gelegen   	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   * Zeeland ligt niet centraal = niet aantrekkelijk voor oudere rijken:  </a:t>
            </a:r>
            <a:r>
              <a:rPr lang="nl-NL" sz="1600" dirty="0" err="1" smtClean="0">
                <a:solidFill>
                  <a:schemeClr val="tx1"/>
                </a:solidFill>
                <a:sym typeface="Wingdings" pitchFamily="2" charset="2"/>
              </a:rPr>
              <a:t>Euregionaal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denken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       Vlaming worden uitgenodigd om hier te komen wonen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   * Zeeland ontwikkelt zich  eigenlijk een </a:t>
            </a:r>
            <a:r>
              <a:rPr lang="nl-NL" sz="1600" i="1" dirty="0" smtClean="0">
                <a:solidFill>
                  <a:schemeClr val="tx1"/>
                </a:solidFill>
                <a:sym typeface="Wingdings" pitchFamily="2" charset="2"/>
              </a:rPr>
              <a:t>recreatieprovincie &amp; zorgprovincie </a:t>
            </a:r>
          </a:p>
          <a:p>
            <a:pPr algn="l"/>
            <a:r>
              <a:rPr lang="nl-NL" sz="1600" i="1" dirty="0" smtClean="0">
                <a:solidFill>
                  <a:schemeClr val="tx1"/>
                </a:solidFill>
                <a:sym typeface="Wingdings" pitchFamily="2" charset="2"/>
              </a:rPr>
              <a:t>    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*</a:t>
            </a:r>
            <a:r>
              <a:rPr lang="nl-NL" sz="16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Zorgtoerisme =  </a:t>
            </a:r>
            <a:r>
              <a:rPr lang="nl-NL" sz="1600" dirty="0" err="1" smtClean="0">
                <a:solidFill>
                  <a:schemeClr val="tx1"/>
                </a:solidFill>
                <a:sym typeface="Wingdings" pitchFamily="2" charset="2"/>
              </a:rPr>
              <a:t>nwe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ontwikkeling ; combinatie van vakantie en medische zorg (operatie) 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176"/>
          <a:stretch>
            <a:fillRect/>
          </a:stretch>
        </p:blipFill>
        <p:spPr bwMode="auto">
          <a:xfrm>
            <a:off x="2555776" y="332656"/>
            <a:ext cx="424847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116632"/>
            <a:ext cx="7416824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 	  5</a:t>
            </a:r>
            <a:r>
              <a:rPr lang="nl-NL" baseline="30000" dirty="0" smtClean="0"/>
              <a:t> </a:t>
            </a:r>
            <a:r>
              <a:rPr lang="nl-NL" dirty="0" smtClean="0"/>
              <a:t>  Nieuwbouw 2008-2014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320480"/>
          </a:xfrm>
        </p:spPr>
        <p:txBody>
          <a:bodyPr>
            <a:normAutofit fontScale="85000" lnSpcReduction="10000"/>
          </a:bodyPr>
          <a:lstStyle/>
          <a:p>
            <a:pPr algn="l">
              <a:buFontTx/>
              <a:buChar char="-"/>
            </a:pPr>
            <a:endParaRPr lang="nl-NL" sz="2000" dirty="0" smtClean="0">
              <a:solidFill>
                <a:schemeClr val="tx1"/>
              </a:solidFill>
            </a:endParaRP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Minder nieuwbouw  sinds 2008 	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economische crisis: daling huizenprijzen, minder nieuwbouw, prestigieuze plannen gaan niet door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vooral in Limburg, Friesland, Drenthe bevinden zich gemeentes met “krimp”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* dit fenomeen willen gemeentes niet / moeilijk onder ogen zien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* omslag in denken vanaf 2008: maak geen plannen op “groei”, maar op “krimp”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* denken in “krimp”vraagt een andere “</a:t>
            </a:r>
            <a:r>
              <a:rPr lang="nl-NL" sz="1600" dirty="0" err="1" smtClean="0">
                <a:solidFill>
                  <a:schemeClr val="tx1"/>
                </a:solidFill>
              </a:rPr>
              <a:t>mindset</a:t>
            </a:r>
            <a:r>
              <a:rPr lang="nl-NL" sz="1600" dirty="0" smtClean="0">
                <a:solidFill>
                  <a:schemeClr val="tx1"/>
                </a:solidFill>
              </a:rPr>
              <a:t>” (radio, TV, kranten – veel aandacht voor “krimp”)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o contradictio: er worden in krimpgebieden nog steeds teveel huizen gebouwd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“je kunt het krimpprobleem niet oplossen met de denkwijze die op groei is gebaseerd” (</a:t>
            </a:r>
            <a:r>
              <a:rPr lang="nl-NL" sz="1600" dirty="0" err="1" smtClean="0">
                <a:solidFill>
                  <a:schemeClr val="tx1"/>
                </a:solidFill>
              </a:rPr>
              <a:t>Einstein</a:t>
            </a:r>
            <a:r>
              <a:rPr lang="nl-NL" sz="1600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mogelijke oplossing: woningen slopen – oude vertrouwde wijk afbreken - sociale cohesie behouden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investeren leefbaarheid – anders dreigt verloedering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Kruispuntuitzending: </a:t>
            </a:r>
            <a:r>
              <a:rPr lang="nl-NL" sz="1600" dirty="0" err="1" smtClean="0">
                <a:solidFill>
                  <a:schemeClr val="tx1"/>
                </a:solidFill>
              </a:rPr>
              <a:t>Zuid-Limburg</a:t>
            </a:r>
            <a:r>
              <a:rPr lang="nl-NL" sz="1600" dirty="0" smtClean="0">
                <a:solidFill>
                  <a:schemeClr val="tx1"/>
                </a:solidFill>
              </a:rPr>
              <a:t>: Kerkrade – wijk </a:t>
            </a:r>
            <a:r>
              <a:rPr lang="nl-NL" sz="1600" dirty="0" err="1" smtClean="0">
                <a:solidFill>
                  <a:schemeClr val="tx1"/>
                </a:solidFill>
              </a:rPr>
              <a:t>Heilust</a:t>
            </a:r>
            <a:r>
              <a:rPr lang="nl-NL" sz="1600" dirty="0" smtClean="0">
                <a:solidFill>
                  <a:schemeClr val="tx1"/>
                </a:solidFill>
              </a:rPr>
              <a:t> (fragmenten)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endParaRPr lang="nl-NL" sz="20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rgbClr val="FF0000"/>
                </a:solidFill>
                <a:sym typeface="Wingdings" pitchFamily="2" charset="2"/>
              </a:rPr>
              <a:t>	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  <a:sym typeface="Wingdings" pitchFamily="2" charset="2"/>
              </a:rPr>
              <a:t>   </a:t>
            </a:r>
          </a:p>
          <a:p>
            <a:pPr algn="l"/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04664"/>
            <a:ext cx="4248472" cy="577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/>
          <a:lstStyle/>
          <a:p>
            <a:pPr algn="l"/>
            <a:r>
              <a:rPr lang="nl-NL" dirty="0" smtClean="0"/>
              <a:t> 	1 Mannen &amp; vrouwen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104456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- Imago Nederlandse steden: toerist vs. bewoner</a:t>
            </a: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Wat maakt een stad aantrekkelijk? </a:t>
            </a:r>
          </a:p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  </a:t>
            </a:r>
            <a:r>
              <a:rPr lang="nl-NL" sz="1600" dirty="0" smtClean="0">
                <a:solidFill>
                  <a:schemeClr val="tx1"/>
                </a:solidFill>
              </a:rPr>
              <a:t>* werk, onderwijs, winkels, ontspanning, cultuur, vervoer, ligging, mentaliteit</a:t>
            </a: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West &amp; Midden-Nederland vs. Oost &amp; Noord-Nederland</a:t>
            </a: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</a:t>
            </a:r>
            <a:r>
              <a:rPr lang="nl-NL" sz="2000" dirty="0" err="1" smtClean="0">
                <a:solidFill>
                  <a:schemeClr val="tx1"/>
                </a:solidFill>
              </a:rPr>
              <a:t>Vb</a:t>
            </a:r>
            <a:r>
              <a:rPr lang="nl-NL" sz="2000" dirty="0" smtClean="0">
                <a:solidFill>
                  <a:schemeClr val="tx1"/>
                </a:solidFill>
              </a:rPr>
              <a:t>: Enschede (45</a:t>
            </a:r>
            <a:r>
              <a:rPr lang="nl-NL" sz="2000" baseline="30000" dirty="0" smtClean="0">
                <a:solidFill>
                  <a:schemeClr val="tx1"/>
                </a:solidFill>
              </a:rPr>
              <a:t>e</a:t>
            </a:r>
            <a:r>
              <a:rPr lang="nl-NL" sz="2000" dirty="0" smtClean="0">
                <a:solidFill>
                  <a:schemeClr val="tx1"/>
                </a:solidFill>
              </a:rPr>
              <a:t> plaats aantrekkelijkheid): studentenstad / duf imago</a:t>
            </a:r>
          </a:p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* Waar vindt een student zijn partner ?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Leeftijd 20-24 </a:t>
            </a:r>
            <a:r>
              <a:rPr lang="nl-NL" sz="1600" dirty="0" err="1" smtClean="0">
                <a:solidFill>
                  <a:schemeClr val="tx1"/>
                </a:solidFill>
              </a:rPr>
              <a:t>jr</a:t>
            </a:r>
            <a:r>
              <a:rPr lang="nl-NL" sz="1600" dirty="0" smtClean="0">
                <a:solidFill>
                  <a:schemeClr val="tx1"/>
                </a:solidFill>
              </a:rPr>
              <a:t>: op 100 man </a:t>
            </a:r>
            <a:r>
              <a:rPr lang="nl-NL" sz="1600" dirty="0" err="1" smtClean="0">
                <a:solidFill>
                  <a:schemeClr val="tx1"/>
                </a:solidFill>
              </a:rPr>
              <a:t>st</a:t>
            </a:r>
            <a:r>
              <a:rPr lang="nl-NL" sz="1600" dirty="0" smtClean="0">
                <a:solidFill>
                  <a:schemeClr val="tx1"/>
                </a:solidFill>
              </a:rPr>
              <a:t>  tegenover  83 </a:t>
            </a:r>
            <a:r>
              <a:rPr lang="nl-NL" sz="1600" dirty="0" err="1" smtClean="0">
                <a:solidFill>
                  <a:schemeClr val="tx1"/>
                </a:solidFill>
              </a:rPr>
              <a:t>vro</a:t>
            </a:r>
            <a:r>
              <a:rPr lang="nl-NL" sz="1600" dirty="0" smtClean="0">
                <a:solidFill>
                  <a:schemeClr val="tx1"/>
                </a:solidFill>
              </a:rPr>
              <a:t> </a:t>
            </a:r>
            <a:r>
              <a:rPr lang="nl-NL" sz="1600" dirty="0" err="1" smtClean="0">
                <a:solidFill>
                  <a:schemeClr val="tx1"/>
                </a:solidFill>
              </a:rPr>
              <a:t>st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Leeftijd 25-29 </a:t>
            </a:r>
            <a:r>
              <a:rPr lang="nl-NL" sz="1600" dirty="0" err="1" smtClean="0">
                <a:solidFill>
                  <a:schemeClr val="tx1"/>
                </a:solidFill>
              </a:rPr>
              <a:t>jr</a:t>
            </a:r>
            <a:r>
              <a:rPr lang="nl-NL" sz="1600" dirty="0" smtClean="0">
                <a:solidFill>
                  <a:schemeClr val="tx1"/>
                </a:solidFill>
              </a:rPr>
              <a:t>: op 100 man </a:t>
            </a:r>
            <a:r>
              <a:rPr lang="nl-NL" sz="1600" dirty="0" err="1" smtClean="0">
                <a:solidFill>
                  <a:schemeClr val="tx1"/>
                </a:solidFill>
              </a:rPr>
              <a:t>st</a:t>
            </a:r>
            <a:r>
              <a:rPr lang="nl-NL" sz="1600" dirty="0" smtClean="0">
                <a:solidFill>
                  <a:schemeClr val="tx1"/>
                </a:solidFill>
              </a:rPr>
              <a:t>  tegenover  75 </a:t>
            </a:r>
            <a:r>
              <a:rPr lang="nl-NL" sz="1600" dirty="0" err="1" smtClean="0">
                <a:solidFill>
                  <a:schemeClr val="tx1"/>
                </a:solidFill>
              </a:rPr>
              <a:t>vro</a:t>
            </a:r>
            <a:r>
              <a:rPr lang="nl-NL" sz="1600" dirty="0" smtClean="0">
                <a:solidFill>
                  <a:schemeClr val="tx1"/>
                </a:solidFill>
              </a:rPr>
              <a:t> </a:t>
            </a:r>
            <a:r>
              <a:rPr lang="nl-NL" sz="1600" dirty="0" err="1" smtClean="0">
                <a:solidFill>
                  <a:schemeClr val="tx1"/>
                </a:solidFill>
              </a:rPr>
              <a:t>st</a:t>
            </a:r>
            <a:r>
              <a:rPr lang="nl-NL" sz="1600" dirty="0" smtClean="0">
                <a:solidFill>
                  <a:schemeClr val="tx1"/>
                </a:solidFill>
              </a:rPr>
              <a:t>  </a:t>
            </a: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Wat doet Twente om mensen naar de regio te lokken?</a:t>
            </a:r>
          </a:p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* Ook aan partner werk &amp; scholing aanbieden; woonruimte aanbieden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Twentenaren met heimwee naar de eigen regio (hunkertukkers)</a:t>
            </a:r>
          </a:p>
          <a:p>
            <a:pPr algn="l">
              <a:buFont typeface="Arial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6624736" cy="629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 	  6</a:t>
            </a:r>
            <a:r>
              <a:rPr lang="nl-NL" baseline="30000" dirty="0" smtClean="0"/>
              <a:t> </a:t>
            </a:r>
            <a:r>
              <a:rPr lang="nl-NL" dirty="0" smtClean="0"/>
              <a:t>  Leegstand kantoren ….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320480"/>
          </a:xfrm>
        </p:spPr>
        <p:txBody>
          <a:bodyPr>
            <a:normAutofit fontScale="92500" lnSpcReduction="20000"/>
          </a:bodyPr>
          <a:lstStyle/>
          <a:p>
            <a:pPr algn="l">
              <a:buFontTx/>
              <a:buChar char="-"/>
            </a:pPr>
            <a:endParaRPr lang="nl-NL" sz="2000" dirty="0" smtClean="0">
              <a:solidFill>
                <a:schemeClr val="tx1"/>
              </a:solidFill>
            </a:endParaRP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</a:t>
            </a:r>
            <a:r>
              <a:rPr lang="nl-NL" sz="1900" dirty="0" smtClean="0">
                <a:solidFill>
                  <a:schemeClr val="tx1"/>
                </a:solidFill>
              </a:rPr>
              <a:t>Leegstand kantoren, winkels &amp; …. woonhuizen:  verspilling van ruimte </a:t>
            </a:r>
            <a:r>
              <a:rPr lang="nl-NL" sz="2000" dirty="0" smtClean="0">
                <a:solidFill>
                  <a:schemeClr val="tx1"/>
                </a:solidFill>
              </a:rPr>
              <a:t>	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algemeen: 1 op de 6 kantoren is overbodig; dat wordt 2 op de 6 (= 33 % in 2014/2015) 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 * oorzaak: 1 economische crisis 2 inkrimpende overheid 3  van rand naar centrum (mode)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jaren 80: tijd van de auto (snelweg) – aan de rand van de stad werken (kantoor) 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</a:rPr>
              <a:t>    </a:t>
            </a:r>
            <a:r>
              <a:rPr lang="nl-NL" sz="1600" dirty="0" smtClean="0">
                <a:solidFill>
                  <a:schemeClr val="tx1"/>
                </a:solidFill>
              </a:rPr>
              <a:t>* jaren 00:  van de rand van de stad (bedrijventerrein) – trek naar centrum (prestige) -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                        bereikbaarheid met trein is belangrijk  bij </a:t>
            </a:r>
            <a:r>
              <a:rPr lang="nl-NL" sz="1600" dirty="0" err="1" smtClean="0">
                <a:solidFill>
                  <a:schemeClr val="tx1"/>
                </a:solidFill>
                <a:sym typeface="Wingdings" pitchFamily="2" charset="2"/>
              </a:rPr>
              <a:t>NS-station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kantoren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	    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r>
              <a:rPr lang="nl-NL" sz="1900" dirty="0" smtClean="0">
                <a:solidFill>
                  <a:schemeClr val="tx1"/>
                </a:solidFill>
              </a:rPr>
              <a:t>- Voorbeeld: gebouw CBS (Centraal Bureau Statistiek)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1972 gebouwd - staat sinds 2008 leeg – verhuizing naar prestigieuze locatie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gemeente Voorburg (bij Den Haag) wil er van af; eigendom Rijksgebouwendienst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kosten per jaar 1 miljoen euro: onderhoud en afschrijving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oplossing: slopen! veel kantoorgebouwen niet meer nodig (ICT), moderne eisen?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probleem: slopen kost ook geld; alternatieve bestemming: kunstenaars, 1-mansbedrijven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                     </a:t>
            </a:r>
            <a:r>
              <a:rPr lang="nl-NL" sz="1600" dirty="0" smtClean="0">
                <a:solidFill>
                  <a:srgbClr val="FF0000"/>
                </a:solidFill>
                <a:sym typeface="Wingdings" pitchFamily="2" charset="2"/>
              </a:rPr>
              <a:t>	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  <a:sym typeface="Wingdings" pitchFamily="2" charset="2"/>
              </a:rPr>
              <a:t>   </a:t>
            </a:r>
          </a:p>
          <a:p>
            <a:pPr algn="l"/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8640"/>
            <a:ext cx="468052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332655"/>
            <a:ext cx="7704857" cy="633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    </a:t>
            </a:r>
            <a:r>
              <a:rPr lang="cs-CZ" dirty="0"/>
              <a:t>7</a:t>
            </a:r>
            <a:r>
              <a:rPr lang="nl-NL" baseline="30000" dirty="0" smtClean="0"/>
              <a:t> </a:t>
            </a:r>
            <a:r>
              <a:rPr lang="nl-NL" dirty="0" smtClean="0"/>
              <a:t>  Alternatief ruimtegebruik….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320480"/>
          </a:xfrm>
        </p:spPr>
        <p:txBody>
          <a:bodyPr>
            <a:normAutofit fontScale="92500" lnSpcReduction="20000"/>
          </a:bodyPr>
          <a:lstStyle/>
          <a:p>
            <a:pPr algn="l">
              <a:buFontTx/>
              <a:buChar char="-"/>
            </a:pPr>
            <a:endParaRPr lang="nl-NL" sz="2000" dirty="0" smtClean="0">
              <a:solidFill>
                <a:schemeClr val="tx1"/>
              </a:solidFill>
            </a:endParaRP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</a:t>
            </a:r>
            <a:r>
              <a:rPr lang="nl-NL" sz="1900" dirty="0" smtClean="0">
                <a:solidFill>
                  <a:schemeClr val="tx1"/>
                </a:solidFill>
              </a:rPr>
              <a:t>Voedselvoorziening: boeren – grootschalig - internationaal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groente &amp; fruit: uit verre (goedkope) landen; </a:t>
            </a:r>
            <a:r>
              <a:rPr lang="nl-NL" sz="1600" dirty="0" err="1" smtClean="0">
                <a:solidFill>
                  <a:schemeClr val="tx1"/>
                </a:solidFill>
              </a:rPr>
              <a:t>milieu-onvriendelijk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kwaliteit: bespoten groenten, additieven, </a:t>
            </a:r>
            <a:r>
              <a:rPr lang="nl-NL" sz="1600" dirty="0" err="1" smtClean="0">
                <a:solidFill>
                  <a:schemeClr val="tx1"/>
                </a:solidFill>
              </a:rPr>
              <a:t>E-nummers</a:t>
            </a:r>
            <a:r>
              <a:rPr lang="nl-NL" sz="1600" dirty="0" smtClean="0">
                <a:solidFill>
                  <a:schemeClr val="tx1"/>
                </a:solidFill>
              </a:rPr>
              <a:t> vs. kwantiteit 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 * jaren ‘70: aandacht voor kleinschaligheid en gezonde voeding - biodynamische landbouw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breed spectrum aan nieuwe, kleinschalige initiatieven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	    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r>
              <a:rPr lang="nl-NL" sz="1900" dirty="0" smtClean="0">
                <a:solidFill>
                  <a:schemeClr val="tx1"/>
                </a:solidFill>
              </a:rPr>
              <a:t>- Alternatief: nog kleinschaliger, nog dichterbij: stadslandbouw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verbouwen van eigen groente in je eigen (achter)tuin, buurt, stadstuin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doel: gezond voedsel, cohesie in de buurt  vergroten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grondgedachte: iedereen moet toegang hebben tot vers, gezond voedsel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voordeel is de economische  crisis: mensen kijken dan hoe dingen goedkoper/beter kunnen 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eigen voorbeeld: stuk bouwgrond – geen woningen – nu ontwikkeling stadstuin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nieuw: burgers eisen zelf grond op van de gemeente om groente te gaan verbouwen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Transfarmers – </a:t>
            </a:r>
            <a:r>
              <a:rPr lang="nl-NL" sz="1600" dirty="0" err="1" smtClean="0">
                <a:solidFill>
                  <a:schemeClr val="tx1"/>
                </a:solidFill>
              </a:rPr>
              <a:t>Permcultuur</a:t>
            </a:r>
            <a:r>
              <a:rPr lang="nl-NL" sz="1600" dirty="0" smtClean="0">
                <a:solidFill>
                  <a:schemeClr val="tx1"/>
                </a:solidFill>
              </a:rPr>
              <a:t> – Bossche Boeren: op naar een groene / gezonde stad…..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   			d u </a:t>
            </a:r>
            <a:r>
              <a:rPr lang="nl-NL" sz="1600" dirty="0" err="1" smtClean="0">
                <a:solidFill>
                  <a:schemeClr val="tx1"/>
                </a:solidFill>
                <a:sym typeface="Wingdings" pitchFamily="2" charset="2"/>
              </a:rPr>
              <a:t>u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r z a </a:t>
            </a:r>
            <a:r>
              <a:rPr lang="nl-NL" sz="1600" dirty="0" err="1" smtClean="0">
                <a:solidFill>
                  <a:schemeClr val="tx1"/>
                </a:solidFill>
                <a:sym typeface="Wingdings" pitchFamily="2" charset="2"/>
              </a:rPr>
              <a:t>a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m ………                   </a:t>
            </a:r>
            <a:r>
              <a:rPr lang="nl-NL" sz="1600" dirty="0" smtClean="0">
                <a:solidFill>
                  <a:srgbClr val="FF0000"/>
                </a:solidFill>
                <a:sym typeface="Wingdings" pitchFamily="2" charset="2"/>
              </a:rPr>
              <a:t>	</a:t>
            </a:r>
          </a:p>
          <a:p>
            <a:pPr algn="l"/>
            <a:r>
              <a:rPr lang="nl-NL" sz="1600" dirty="0" smtClean="0">
                <a:solidFill>
                  <a:srgbClr val="FF0000"/>
                </a:solidFill>
                <a:sym typeface="Wingdings" pitchFamily="2" charset="2"/>
              </a:rPr>
              <a:t>   </a:t>
            </a:r>
          </a:p>
          <a:p>
            <a:pPr algn="l"/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2656"/>
            <a:ext cx="439248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260647"/>
            <a:ext cx="6840759" cy="633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>    </a:t>
            </a:r>
            <a:r>
              <a:rPr lang="cs-CZ" dirty="0"/>
              <a:t>8</a:t>
            </a:r>
            <a:r>
              <a:rPr lang="nl-NL" dirty="0" smtClean="0"/>
              <a:t>  Alternatieve begraafplaatsen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320480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nl-NL" sz="1600" dirty="0" smtClean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Nieuwe</a:t>
            </a:r>
            <a:r>
              <a:rPr lang="cs-CZ" sz="1600" dirty="0">
                <a:solidFill>
                  <a:schemeClr val="tx1"/>
                </a:solidFill>
              </a:rPr>
              <a:t> trend </a:t>
            </a:r>
            <a:r>
              <a:rPr lang="cs-CZ" sz="1600" dirty="0" smtClean="0">
                <a:solidFill>
                  <a:schemeClr val="tx1"/>
                </a:solidFill>
              </a:rPr>
              <a:t>van </a:t>
            </a:r>
            <a:r>
              <a:rPr lang="cs-CZ" sz="1600" dirty="0" err="1" smtClean="0">
                <a:solidFill>
                  <a:schemeClr val="tx1"/>
                </a:solidFill>
              </a:rPr>
              <a:t>nieuw</a:t>
            </a:r>
            <a:r>
              <a:rPr lang="cs-CZ" sz="1600" dirty="0" smtClean="0">
                <a:solidFill>
                  <a:schemeClr val="tx1"/>
                </a:solidFill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</a:rPr>
              <a:t>gebruik</a:t>
            </a:r>
            <a:r>
              <a:rPr lang="cs-CZ" sz="1600" dirty="0" smtClean="0">
                <a:solidFill>
                  <a:schemeClr val="tx1"/>
                </a:solidFill>
              </a:rPr>
              <a:t> van </a:t>
            </a:r>
            <a:r>
              <a:rPr lang="cs-CZ" sz="1600" dirty="0" err="1" smtClean="0">
                <a:solidFill>
                  <a:schemeClr val="tx1"/>
                </a:solidFill>
              </a:rPr>
              <a:t>ruimte</a:t>
            </a:r>
            <a:r>
              <a:rPr lang="cs-CZ" sz="1600" dirty="0" smtClean="0">
                <a:solidFill>
                  <a:schemeClr val="tx1"/>
                </a:solidFill>
              </a:rPr>
              <a:t>, </a:t>
            </a:r>
            <a:r>
              <a:rPr lang="cs-CZ" sz="1600" dirty="0" err="1" smtClean="0">
                <a:solidFill>
                  <a:schemeClr val="tx1"/>
                </a:solidFill>
              </a:rPr>
              <a:t>natuur</a:t>
            </a:r>
            <a:endParaRPr lang="cs-CZ" sz="1600" dirty="0" smtClean="0">
              <a:solidFill>
                <a:schemeClr val="tx1"/>
              </a:solidFill>
            </a:endParaRPr>
          </a:p>
          <a:p>
            <a:pPr algn="l"/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  *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niet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meer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begraven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op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traditioneel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kerkhof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– maar in de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vrije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natuur</a:t>
            </a:r>
            <a:endParaRPr lang="cs-CZ" sz="1600" dirty="0" smtClean="0">
              <a:solidFill>
                <a:schemeClr val="tx1"/>
              </a:solidFill>
              <a:sym typeface="Wingdings" pitchFamily="2" charset="2"/>
            </a:endParaRPr>
          </a:p>
          <a:p>
            <a:pPr algn="l"/>
            <a:r>
              <a:rPr lang="cs-CZ" sz="1600" dirty="0">
                <a:solidFill>
                  <a:schemeClr val="tx1"/>
                </a:solidFill>
                <a:sym typeface="Wingdings" pitchFamily="2" charset="2"/>
              </a:rPr>
              <a:t>   *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initiatief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van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begrafenisondernemers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en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natuurorganisatie</a:t>
            </a:r>
            <a:endParaRPr lang="cs-CZ" sz="1600" dirty="0" smtClean="0">
              <a:solidFill>
                <a:schemeClr val="tx1"/>
              </a:solidFill>
              <a:sym typeface="Wingdings" pitchFamily="2" charset="2"/>
            </a:endParaRPr>
          </a:p>
          <a:p>
            <a:pPr algn="l"/>
            <a:r>
              <a:rPr lang="cs-CZ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 *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Natuurmonumenten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Nederland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heeft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eigen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natuurgebieden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waar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dat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mogelijk</a:t>
            </a:r>
            <a:r>
              <a:rPr lang="cs-CZ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sym typeface="Wingdings" pitchFamily="2" charset="2"/>
              </a:rPr>
              <a:t>is</a:t>
            </a:r>
            <a:endParaRPr lang="cs-CZ" sz="1600" dirty="0">
              <a:solidFill>
                <a:schemeClr val="tx1"/>
              </a:solidFill>
              <a:sym typeface="Wingdings" pitchFamily="2" charset="2"/>
            </a:endParaRPr>
          </a:p>
          <a:p>
            <a:pPr algn="l"/>
            <a:endParaRPr lang="cs-CZ" sz="1600" dirty="0">
              <a:solidFill>
                <a:schemeClr val="tx1"/>
              </a:solidFill>
              <a:sym typeface="Wingdings" pitchFamily="2" charset="2"/>
            </a:endParaRPr>
          </a:p>
          <a:p>
            <a:pPr algn="l"/>
            <a:r>
              <a:rPr lang="nl-NL" sz="1600" dirty="0" smtClean="0">
                <a:solidFill>
                  <a:srgbClr val="FF0000"/>
                </a:solidFill>
                <a:sym typeface="Wingdings" pitchFamily="2" charset="2"/>
              </a:rPr>
              <a:t>	    </a:t>
            </a:r>
            <a:endParaRPr lang="nl-NL" sz="1600" dirty="0" smtClean="0">
              <a:solidFill>
                <a:srgbClr val="FF0000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			</a:t>
            </a:r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32656"/>
            <a:ext cx="417646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9"/>
            <a:ext cx="7776864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448175" cy="6067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    </a:t>
            </a:r>
            <a:r>
              <a:rPr lang="cs-CZ" dirty="0" smtClean="0"/>
              <a:t>9</a:t>
            </a:r>
            <a:r>
              <a:rPr lang="nl-NL" baseline="30000" dirty="0" smtClean="0"/>
              <a:t> </a:t>
            </a:r>
            <a:r>
              <a:rPr lang="nl-NL" dirty="0" smtClean="0"/>
              <a:t>  Polenhotels …………….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320480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nl-NL" sz="1600" dirty="0" smtClean="0">
                <a:solidFill>
                  <a:schemeClr val="tx1"/>
                </a:solidFill>
              </a:rPr>
              <a:t> Nieuwe migrantenstroom </a:t>
            </a:r>
          </a:p>
          <a:p>
            <a:pPr algn="l"/>
            <a:r>
              <a:rPr lang="nl-NL" sz="1400" dirty="0" smtClean="0">
                <a:solidFill>
                  <a:schemeClr val="tx1"/>
                </a:solidFill>
              </a:rPr>
              <a:t>    * </a:t>
            </a:r>
            <a:r>
              <a:rPr lang="cs-CZ" sz="1400" dirty="0" err="1" smtClean="0">
                <a:solidFill>
                  <a:schemeClr val="tx1"/>
                </a:solidFill>
              </a:rPr>
              <a:t>Binnen</a:t>
            </a:r>
            <a:r>
              <a:rPr lang="cs-CZ" sz="1400" dirty="0" smtClean="0">
                <a:solidFill>
                  <a:schemeClr val="tx1"/>
                </a:solidFill>
              </a:rPr>
              <a:t> EU </a:t>
            </a:r>
            <a:r>
              <a:rPr lang="cs-CZ" sz="1400" dirty="0" err="1" smtClean="0">
                <a:solidFill>
                  <a:schemeClr val="tx1"/>
                </a:solidFill>
              </a:rPr>
              <a:t>verband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werken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veel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nl-NL" sz="1400" dirty="0" smtClean="0">
                <a:solidFill>
                  <a:schemeClr val="tx1"/>
                </a:solidFill>
              </a:rPr>
              <a:t>Polen</a:t>
            </a:r>
            <a:r>
              <a:rPr lang="cs-CZ" sz="1400" dirty="0" smtClean="0">
                <a:solidFill>
                  <a:schemeClr val="tx1"/>
                </a:solidFill>
              </a:rPr>
              <a:t> in NL</a:t>
            </a:r>
            <a:r>
              <a:rPr lang="nl-NL" sz="1400" dirty="0" smtClean="0">
                <a:solidFill>
                  <a:schemeClr val="tx1"/>
                </a:solidFill>
              </a:rPr>
              <a:t>, </a:t>
            </a:r>
            <a:r>
              <a:rPr lang="cs-CZ" sz="1400" dirty="0" err="1" smtClean="0">
                <a:solidFill>
                  <a:schemeClr val="tx1"/>
                </a:solidFill>
              </a:rPr>
              <a:t>vanaf</a:t>
            </a:r>
            <a:r>
              <a:rPr lang="cs-CZ" sz="1400" dirty="0" smtClean="0">
                <a:solidFill>
                  <a:schemeClr val="tx1"/>
                </a:solidFill>
              </a:rPr>
              <a:t> 2014 </a:t>
            </a:r>
            <a:r>
              <a:rPr lang="cs-CZ" sz="1400" dirty="0" err="1" smtClean="0">
                <a:solidFill>
                  <a:schemeClr val="tx1"/>
                </a:solidFill>
              </a:rPr>
              <a:t>ook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nl-NL" sz="1400" dirty="0" smtClean="0">
                <a:solidFill>
                  <a:schemeClr val="tx1"/>
                </a:solidFill>
              </a:rPr>
              <a:t>Bulgaren, Roemenen</a:t>
            </a:r>
          </a:p>
          <a:p>
            <a:pPr algn="l"/>
            <a:r>
              <a:rPr lang="nl-NL" sz="1400" dirty="0" smtClean="0">
                <a:solidFill>
                  <a:schemeClr val="tx1"/>
                </a:solidFill>
              </a:rPr>
              <a:t>    * Huisvesting: vgl. ervaring met Turken, Marokkanen – slechte voorzieningen</a:t>
            </a:r>
          </a:p>
          <a:p>
            <a:pPr algn="l"/>
            <a:r>
              <a:rPr lang="nl-NL" sz="1400" dirty="0" smtClean="0">
                <a:solidFill>
                  <a:srgbClr val="FF0000"/>
                </a:solidFill>
              </a:rPr>
              <a:t>   </a:t>
            </a:r>
            <a:r>
              <a:rPr lang="nl-NL" sz="1400" dirty="0" smtClean="0">
                <a:solidFill>
                  <a:schemeClr val="tx1"/>
                </a:solidFill>
              </a:rPr>
              <a:t> * </a:t>
            </a:r>
            <a:r>
              <a:rPr lang="cs-CZ" sz="1400" dirty="0" err="1" smtClean="0">
                <a:solidFill>
                  <a:schemeClr val="tx1"/>
                </a:solidFill>
              </a:rPr>
              <a:t>Oplossing</a:t>
            </a:r>
            <a:r>
              <a:rPr lang="nl-NL" sz="1400" dirty="0" smtClean="0">
                <a:solidFill>
                  <a:schemeClr val="tx1"/>
                </a:solidFill>
              </a:rPr>
              <a:t>: woonruimte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wordt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aangeboden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door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werkgever</a:t>
            </a:r>
            <a:r>
              <a:rPr lang="nl-NL" sz="1400" dirty="0" smtClean="0">
                <a:solidFill>
                  <a:schemeClr val="tx1"/>
                </a:solidFill>
              </a:rPr>
              <a:t>: economisch eigenbelang, </a:t>
            </a:r>
            <a:endParaRPr lang="cs-CZ" sz="1400" dirty="0" smtClean="0">
              <a:solidFill>
                <a:schemeClr val="tx1"/>
              </a:solidFill>
            </a:endParaRP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smtClean="0">
                <a:solidFill>
                  <a:schemeClr val="tx1"/>
                </a:solidFill>
              </a:rPr>
              <a:t>      </a:t>
            </a:r>
            <a:r>
              <a:rPr lang="cs-CZ" sz="1400" dirty="0" err="1" smtClean="0">
                <a:solidFill>
                  <a:schemeClr val="tx1"/>
                </a:solidFill>
              </a:rPr>
              <a:t>vorm</a:t>
            </a:r>
            <a:r>
              <a:rPr lang="cs-CZ" sz="1400" dirty="0" smtClean="0">
                <a:solidFill>
                  <a:schemeClr val="tx1"/>
                </a:solidFill>
              </a:rPr>
              <a:t> van </a:t>
            </a:r>
            <a:r>
              <a:rPr lang="nl-NL" sz="1400" dirty="0" smtClean="0">
                <a:solidFill>
                  <a:schemeClr val="tx1"/>
                </a:solidFill>
              </a:rPr>
              <a:t>maatschappelijke betrokkenheid</a:t>
            </a:r>
          </a:p>
          <a:p>
            <a:pPr algn="l"/>
            <a:r>
              <a:rPr lang="nl-NL" sz="1400" dirty="0" smtClean="0">
                <a:solidFill>
                  <a:schemeClr val="tx1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	    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r>
              <a:rPr lang="nl-NL" sz="1900" dirty="0" smtClean="0">
                <a:solidFill>
                  <a:schemeClr val="tx1"/>
                </a:solidFill>
              </a:rPr>
              <a:t>- </a:t>
            </a:r>
            <a:r>
              <a:rPr lang="nl-NL" sz="1600" dirty="0" smtClean="0">
                <a:solidFill>
                  <a:schemeClr val="tx1"/>
                </a:solidFill>
              </a:rPr>
              <a:t>Voorbeeld: Swifterband – </a:t>
            </a:r>
            <a:r>
              <a:rPr lang="cs-CZ" sz="1600" dirty="0" err="1" smtClean="0">
                <a:solidFill>
                  <a:schemeClr val="tx1"/>
                </a:solidFill>
              </a:rPr>
              <a:t>ligt</a:t>
            </a:r>
            <a:r>
              <a:rPr lang="cs-CZ" sz="1600" dirty="0" smtClean="0">
                <a:solidFill>
                  <a:schemeClr val="tx1"/>
                </a:solidFill>
              </a:rPr>
              <a:t> in </a:t>
            </a:r>
            <a:r>
              <a:rPr lang="nl-NL" sz="1600" dirty="0" smtClean="0">
                <a:solidFill>
                  <a:schemeClr val="tx1"/>
                </a:solidFill>
              </a:rPr>
              <a:t>Flevoland = nieuw</a:t>
            </a:r>
            <a:r>
              <a:rPr lang="cs-CZ" sz="1600" dirty="0" err="1" smtClean="0">
                <a:solidFill>
                  <a:schemeClr val="tx1"/>
                </a:solidFill>
              </a:rPr>
              <a:t>ste</a:t>
            </a:r>
            <a:r>
              <a:rPr lang="cs-CZ" sz="1600" dirty="0" smtClean="0">
                <a:solidFill>
                  <a:schemeClr val="tx1"/>
                </a:solidFill>
              </a:rPr>
              <a:t> provincie van NL</a:t>
            </a:r>
            <a:endParaRPr lang="nl-NL" sz="1600" dirty="0" smtClean="0">
              <a:solidFill>
                <a:schemeClr val="tx1"/>
              </a:solidFill>
            </a:endParaRP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</a:t>
            </a:r>
            <a:r>
              <a:rPr lang="nl-NL" sz="1400" dirty="0" smtClean="0">
                <a:solidFill>
                  <a:schemeClr val="tx1"/>
                </a:solidFill>
              </a:rPr>
              <a:t>* </a:t>
            </a:r>
            <a:r>
              <a:rPr lang="cs-CZ" sz="1400" dirty="0" err="1" smtClean="0">
                <a:solidFill>
                  <a:schemeClr val="tx1"/>
                </a:solidFill>
              </a:rPr>
              <a:t>int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totaal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nl-NL" sz="1400" dirty="0" smtClean="0">
                <a:solidFill>
                  <a:schemeClr val="tx1"/>
                </a:solidFill>
              </a:rPr>
              <a:t>6000 inwoners – 300 Polen (in heel NL zijn 340.000 arbeidsmigranten) </a:t>
            </a:r>
            <a:endParaRPr lang="nl-NL" sz="1400" dirty="0" smtClean="0">
              <a:solidFill>
                <a:srgbClr val="FF0000"/>
              </a:solidFill>
            </a:endParaRPr>
          </a:p>
          <a:p>
            <a:pPr algn="l"/>
            <a:r>
              <a:rPr lang="nl-NL" sz="1400" dirty="0" smtClean="0">
                <a:solidFill>
                  <a:schemeClr val="tx1"/>
                </a:solidFill>
              </a:rPr>
              <a:t>   * werkzaam in de biologische landbouw, tuinbouw (appels, peren)</a:t>
            </a:r>
          </a:p>
          <a:p>
            <a:pPr algn="l"/>
            <a:r>
              <a:rPr lang="nl-NL" sz="1400" dirty="0" smtClean="0">
                <a:solidFill>
                  <a:schemeClr val="tx1"/>
                </a:solidFill>
              </a:rPr>
              <a:t>   * tot nu toe: camping, stacaravan, vakantiehuis</a:t>
            </a:r>
          </a:p>
          <a:p>
            <a:pPr algn="l"/>
            <a:r>
              <a:rPr lang="nl-NL" sz="1400" dirty="0" smtClean="0">
                <a:solidFill>
                  <a:schemeClr val="tx1"/>
                </a:solidFill>
              </a:rPr>
              <a:t>   * </a:t>
            </a:r>
            <a:r>
              <a:rPr lang="cs-CZ" sz="1400" dirty="0" err="1" smtClean="0">
                <a:solidFill>
                  <a:schemeClr val="tx1"/>
                </a:solidFill>
              </a:rPr>
              <a:t>men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verwacht</a:t>
            </a:r>
            <a:r>
              <a:rPr lang="nl-NL" sz="1400" dirty="0" smtClean="0">
                <a:solidFill>
                  <a:schemeClr val="tx1"/>
                </a:solidFill>
              </a:rPr>
              <a:t>: </a:t>
            </a:r>
            <a:r>
              <a:rPr lang="nl-NL" sz="1400" dirty="0">
                <a:solidFill>
                  <a:schemeClr val="tx1"/>
                </a:solidFill>
              </a:rPr>
              <a:t>nieuwe </a:t>
            </a:r>
            <a:r>
              <a:rPr lang="nl-NL" sz="1400" dirty="0" smtClean="0">
                <a:solidFill>
                  <a:schemeClr val="tx1"/>
                </a:solidFill>
              </a:rPr>
              <a:t>(economische) impuls, remedie tegen de vergrijzing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  <a:sym typeface="Wingdings" pitchFamily="2" charset="2"/>
              </a:rPr>
              <a:t>    			</a:t>
            </a:r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3" y="188640"/>
            <a:ext cx="4608513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32656"/>
            <a:ext cx="705678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15475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7200"/>
            <a:ext cx="6408712" cy="585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00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>
            <a:normAutofit/>
          </a:bodyPr>
          <a:lstStyle/>
          <a:p>
            <a:pPr algn="l"/>
            <a:r>
              <a:rPr lang="nl-NL" dirty="0" smtClean="0"/>
              <a:t> 	2 Jongeren &amp; ouderen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10445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- Tweedeling  </a:t>
            </a:r>
            <a:r>
              <a:rPr lang="nl-NL" sz="2000" dirty="0" err="1" smtClean="0">
                <a:solidFill>
                  <a:schemeClr val="tx1"/>
                </a:solidFill>
              </a:rPr>
              <a:t>Zuid-oost</a:t>
            </a:r>
            <a:r>
              <a:rPr lang="nl-NL" sz="2000" dirty="0" smtClean="0">
                <a:solidFill>
                  <a:schemeClr val="tx1"/>
                </a:solidFill>
              </a:rPr>
              <a:t>, </a:t>
            </a:r>
            <a:r>
              <a:rPr lang="nl-NL" sz="2000" dirty="0" err="1" smtClean="0">
                <a:solidFill>
                  <a:schemeClr val="tx1"/>
                </a:solidFill>
              </a:rPr>
              <a:t>Zuid-NL</a:t>
            </a:r>
            <a:r>
              <a:rPr lang="nl-NL" sz="2000" dirty="0" smtClean="0">
                <a:solidFill>
                  <a:schemeClr val="tx1"/>
                </a:solidFill>
              </a:rPr>
              <a:t>, </a:t>
            </a:r>
            <a:r>
              <a:rPr lang="nl-NL" sz="2000" dirty="0" err="1" smtClean="0">
                <a:solidFill>
                  <a:schemeClr val="tx1"/>
                </a:solidFill>
              </a:rPr>
              <a:t>Nrd</a:t>
            </a:r>
            <a:r>
              <a:rPr lang="nl-NL" sz="2000" dirty="0" smtClean="0">
                <a:solidFill>
                  <a:schemeClr val="tx1"/>
                </a:solidFill>
              </a:rPr>
              <a:t> NL </a:t>
            </a:r>
            <a:r>
              <a:rPr lang="nl-NL" sz="2000" dirty="0" err="1" smtClean="0">
                <a:solidFill>
                  <a:schemeClr val="tx1"/>
                </a:solidFill>
              </a:rPr>
              <a:t>vs</a:t>
            </a:r>
            <a:r>
              <a:rPr lang="nl-NL" sz="2000" dirty="0" smtClean="0">
                <a:solidFill>
                  <a:schemeClr val="tx1"/>
                </a:solidFill>
              </a:rPr>
              <a:t> centrum van Nederland  </a:t>
            </a:r>
          </a:p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  </a:t>
            </a:r>
            <a:r>
              <a:rPr lang="nl-NL" sz="1600" dirty="0" smtClean="0">
                <a:solidFill>
                  <a:schemeClr val="tx1"/>
                </a:solidFill>
              </a:rPr>
              <a:t>* geen jongeren aan de randen van Nederland</a:t>
            </a: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Voorbeeld Achterhoek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slogan: blijf hier! / kom hier!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keuzemomenten: 18 studie – 25/30 kinderen – 45/50 kinderen huis uit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probleem – hoog gekwalificeerd technisch personeel;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extra probleem –  bevolkingskrimp &amp; economische crisis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oplossing: personeel laten pendelen of  bedrijf verhuizen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economische crisis: veel faillissementen  </a:t>
            </a:r>
          </a:p>
          <a:p>
            <a:pPr algn="l">
              <a:buFontTx/>
              <a:buChar char="-"/>
            </a:pPr>
            <a:r>
              <a:rPr lang="nl-NL" sz="1600" dirty="0" smtClean="0">
                <a:solidFill>
                  <a:schemeClr val="tx1"/>
                </a:solidFill>
              </a:rPr>
              <a:t> </a:t>
            </a:r>
            <a:r>
              <a:rPr lang="nl-NL" sz="2000" dirty="0" smtClean="0">
                <a:solidFill>
                  <a:schemeClr val="tx1"/>
                </a:solidFill>
              </a:rPr>
              <a:t>Vraag voor planologen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wat is de functie van de Achterhoek in de toekomst?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minus: een verzorgingsgebied waar vooral ouderen wonen (krimp)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plus: kleinschaligheid in rustige gebieden – kleine bedrijven (bakker) weer populair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krimp is dan niet per se een probleem 	</a:t>
            </a:r>
          </a:p>
          <a:p>
            <a:pPr algn="l"/>
            <a:endParaRPr lang="nl-NL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396044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788" y="238125"/>
            <a:ext cx="644842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836711"/>
            <a:ext cx="7772400" cy="792089"/>
          </a:xfrm>
        </p:spPr>
        <p:txBody>
          <a:bodyPr/>
          <a:lstStyle/>
          <a:p>
            <a:pPr algn="l"/>
            <a:r>
              <a:rPr lang="nl-NL" dirty="0" smtClean="0"/>
              <a:t> 	  3</a:t>
            </a:r>
            <a:r>
              <a:rPr lang="nl-NL" baseline="30000" dirty="0" smtClean="0"/>
              <a:t>  </a:t>
            </a:r>
            <a:r>
              <a:rPr lang="nl-NL" dirty="0" smtClean="0"/>
              <a:t>De aantrekkelijke stad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632848" cy="4104456"/>
          </a:xfrm>
        </p:spPr>
        <p:txBody>
          <a:bodyPr>
            <a:normAutofit fontScale="92500" lnSpcReduction="20000"/>
          </a:bodyPr>
          <a:lstStyle/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Wonen in de oude binnenstad 	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jonge gezinnen:  zonder kinderen / met kinderen  	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1 bij meer kinderen – </a:t>
            </a:r>
            <a:r>
              <a:rPr lang="nl-NL" sz="1600" dirty="0" err="1" smtClean="0">
                <a:solidFill>
                  <a:schemeClr val="tx1"/>
                </a:solidFill>
              </a:rPr>
              <a:t>VINEX-locatie</a:t>
            </a:r>
            <a:r>
              <a:rPr lang="nl-NL" sz="1600" dirty="0" smtClean="0">
                <a:solidFill>
                  <a:schemeClr val="tx1"/>
                </a:solidFill>
              </a:rPr>
              <a:t> = buitenwijk, randgemeente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     nadeel VINEX: dure huizen, ongezellige sfeer, ver van het centrum, culturele leven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* 2 huis binnenstad: weinig ruimte voor ouders + kinderen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     adagium “Groot hoeft je plek niet te zijn, als het maar jouw plek  is”</a:t>
            </a:r>
          </a:p>
          <a:p>
            <a:pPr algn="l"/>
            <a:endParaRPr lang="nl-NL" sz="1600" dirty="0" smtClean="0">
              <a:solidFill>
                <a:schemeClr val="tx1"/>
              </a:solidFill>
            </a:endParaRP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Ranglijst Nederlandse steden </a:t>
            </a:r>
          </a:p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* Amsterdam (</a:t>
            </a:r>
            <a:r>
              <a:rPr lang="nl-NL" sz="1600" dirty="0" err="1" smtClean="0">
                <a:solidFill>
                  <a:schemeClr val="tx1"/>
                </a:solidFill>
              </a:rPr>
              <a:t>no</a:t>
            </a:r>
            <a:r>
              <a:rPr lang="nl-NL" sz="1600" dirty="0" smtClean="0">
                <a:solidFill>
                  <a:schemeClr val="tx1"/>
                </a:solidFill>
              </a:rPr>
              <a:t> 1), Utrecht (</a:t>
            </a:r>
            <a:r>
              <a:rPr lang="nl-NL" sz="1600" dirty="0" err="1" smtClean="0">
                <a:solidFill>
                  <a:schemeClr val="tx1"/>
                </a:solidFill>
              </a:rPr>
              <a:t>no</a:t>
            </a:r>
            <a:r>
              <a:rPr lang="nl-NL" sz="1600" dirty="0" smtClean="0">
                <a:solidFill>
                  <a:schemeClr val="tx1"/>
                </a:solidFill>
              </a:rPr>
              <a:t> 2): veel “stadspecifieke woonattracties”: historische 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   binnenstad met eigen karakter       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* </a:t>
            </a:r>
            <a:r>
              <a:rPr lang="nl-NL" sz="1600" dirty="0" err="1" smtClean="0">
                <a:solidFill>
                  <a:schemeClr val="tx1"/>
                </a:solidFill>
              </a:rPr>
              <a:t>s-Hertogenbosch</a:t>
            </a:r>
            <a:r>
              <a:rPr lang="nl-NL" sz="1600" dirty="0" smtClean="0">
                <a:solidFill>
                  <a:schemeClr val="tx1"/>
                </a:solidFill>
              </a:rPr>
              <a:t>,  Maastricht, Zwolle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    </a:t>
            </a:r>
          </a:p>
          <a:p>
            <a:pPr algn="l"/>
            <a:r>
              <a:rPr lang="nl-NL" sz="1600" dirty="0" smtClean="0">
                <a:solidFill>
                  <a:schemeClr val="tx1"/>
                </a:solidFill>
              </a:rPr>
              <a:t>- </a:t>
            </a:r>
            <a:r>
              <a:rPr lang="nl-NL" sz="2000" dirty="0" smtClean="0">
                <a:solidFill>
                  <a:schemeClr val="tx1"/>
                </a:solidFill>
              </a:rPr>
              <a:t>West &amp; Midden-Nederland vs. Oost &amp; Noord-Nederland</a:t>
            </a:r>
          </a:p>
          <a:p>
            <a:pPr algn="l">
              <a:buFontTx/>
              <a:buChar char="-"/>
            </a:pPr>
            <a:r>
              <a:rPr lang="nl-NL" sz="2000" dirty="0" smtClean="0">
                <a:solidFill>
                  <a:schemeClr val="tx1"/>
                </a:solidFill>
              </a:rPr>
              <a:t> </a:t>
            </a:r>
            <a:r>
              <a:rPr lang="nl-NL" sz="2000" dirty="0" err="1" smtClean="0">
                <a:solidFill>
                  <a:schemeClr val="tx1"/>
                </a:solidFill>
              </a:rPr>
              <a:t>Vb</a:t>
            </a:r>
            <a:r>
              <a:rPr lang="nl-NL" sz="2000" dirty="0" smtClean="0">
                <a:solidFill>
                  <a:schemeClr val="tx1"/>
                </a:solidFill>
              </a:rPr>
              <a:t>: Enschede (45</a:t>
            </a:r>
            <a:r>
              <a:rPr lang="nl-NL" sz="2000" baseline="30000" dirty="0" smtClean="0">
                <a:solidFill>
                  <a:schemeClr val="tx1"/>
                </a:solidFill>
              </a:rPr>
              <a:t>e</a:t>
            </a:r>
            <a:r>
              <a:rPr lang="nl-NL" sz="2000" dirty="0" smtClean="0">
                <a:solidFill>
                  <a:schemeClr val="tx1"/>
                </a:solidFill>
              </a:rPr>
              <a:t> plaats aantrekkelijkheid): studentenstad / duf imago</a:t>
            </a:r>
          </a:p>
          <a:p>
            <a:pPr algn="l"/>
            <a:r>
              <a:rPr lang="nl-NL" sz="2000" dirty="0" smtClean="0">
                <a:solidFill>
                  <a:schemeClr val="tx1"/>
                </a:solidFill>
              </a:rPr>
              <a:t>   </a:t>
            </a:r>
            <a:r>
              <a:rPr lang="nl-NL" sz="1600" dirty="0" smtClean="0">
                <a:solidFill>
                  <a:schemeClr val="tx1"/>
                </a:solidFill>
              </a:rPr>
              <a:t>* Waar vindt een student zijn partner ? </a:t>
            </a:r>
          </a:p>
          <a:p>
            <a:pPr algn="l">
              <a:buFont typeface="Arial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4608512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541</Words>
  <Application>Microsoft Office PowerPoint</Application>
  <PresentationFormat>Předvádění na obrazovce (4:3)</PresentationFormat>
  <Paragraphs>186</Paragraphs>
  <Slides>33</Slides>
  <Notes>18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Office-thema</vt:lpstr>
      <vt:lpstr>Nederland Actueel</vt:lpstr>
      <vt:lpstr>  1 Mannen &amp; vrouwen</vt:lpstr>
      <vt:lpstr>Prezentace aplikace PowerPoint</vt:lpstr>
      <vt:lpstr>Prezentace aplikace PowerPoint</vt:lpstr>
      <vt:lpstr>  2 Jongeren &amp; ouderen</vt:lpstr>
      <vt:lpstr>Prezentace aplikace PowerPoint</vt:lpstr>
      <vt:lpstr>Prezentace aplikace PowerPoint</vt:lpstr>
      <vt:lpstr>    3  De aantrekkelijke stad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4   De rijkeren</vt:lpstr>
      <vt:lpstr>Prezentace aplikace PowerPoint</vt:lpstr>
      <vt:lpstr>Prezentace aplikace PowerPoint</vt:lpstr>
      <vt:lpstr>    5   Nieuwbouw 2008-2014</vt:lpstr>
      <vt:lpstr>Prezentace aplikace PowerPoint</vt:lpstr>
      <vt:lpstr>Prezentace aplikace PowerPoint</vt:lpstr>
      <vt:lpstr>    6   Leegstand kantoren ….</vt:lpstr>
      <vt:lpstr>Prezentace aplikace PowerPoint</vt:lpstr>
      <vt:lpstr>Prezentace aplikace PowerPoint</vt:lpstr>
      <vt:lpstr>    7   Alternatief ruimtegebruik….</vt:lpstr>
      <vt:lpstr>Prezentace aplikace PowerPoint</vt:lpstr>
      <vt:lpstr>Prezentace aplikace PowerPoint</vt:lpstr>
      <vt:lpstr>    8  Alternatieve begraafplaatsen</vt:lpstr>
      <vt:lpstr>Prezentace aplikace PowerPoint</vt:lpstr>
      <vt:lpstr>Prezentace aplikace PowerPoint</vt:lpstr>
      <vt:lpstr>    9   Polenhotels …………….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P van den Heuvel</dc:creator>
  <cp:lastModifiedBy>Marta Kostelecká</cp:lastModifiedBy>
  <cp:revision>124</cp:revision>
  <dcterms:created xsi:type="dcterms:W3CDTF">2012-10-07T06:35:30Z</dcterms:created>
  <dcterms:modified xsi:type="dcterms:W3CDTF">2014-03-19T08:59:54Z</dcterms:modified>
</cp:coreProperties>
</file>