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/Relationships>

</file>

<file path=ppt/charts/_rels/chart1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.xlsx"/></Relationships>

</file>

<file path=ppt/charts/_rels/chart10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0.xlsx"/></Relationships>

</file>

<file path=ppt/charts/_rels/chart11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1.xlsx"/></Relationships>

</file>

<file path=ppt/charts/_rels/chart12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2.xlsx"/></Relationships>

</file>

<file path=ppt/charts/_rels/chart13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3.xlsx"/></Relationships>

</file>

<file path=ppt/charts/_rels/chart14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4.xlsx"/></Relationships>

</file>

<file path=ppt/charts/_rels/chart2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2.xlsx"/></Relationships>

</file>

<file path=ppt/charts/_rels/chart3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3.xlsx"/></Relationships>

</file>

<file path=ppt/charts/_rels/chart4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4.xlsx"/></Relationships>

</file>

<file path=ppt/charts/_rels/chart5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5.xlsx"/></Relationships>

</file>

<file path=ppt/charts/_rels/chart6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6.xlsx"/></Relationships>

</file>

<file path=ppt/charts/_rels/chart7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7.xlsx"/></Relationships>

</file>

<file path=ppt/charts/_rels/chart8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8.xlsx"/></Relationships>

</file>

<file path=ppt/charts/_rels/chart9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9.xlsx"/>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 lvl="0"/>
          </a:p>
        </c:rich>
      </c:tx>
      <c:layout/>
      <c:overlay val="1"/>
    </c:title>
    <c:autoTitleDeleted val="1"/>
    <c:plotArea>
      <c:layout>
        <c:manualLayout>
          <c:layoutTarget val="inner"/>
          <c:xMode val="edge"/>
          <c:yMode val="edge"/>
          <c:x val="0.153297"/>
          <c:y val="0.114264"/>
          <c:w val="0.693407"/>
          <c:h val="0.885736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 idx="0">
                  <c:v>Zahl</c:v>
                </c:pt>
              </c:strCache>
            </c:strRef>
          </c:tx>
          <c:spPr>
            <a:solidFill>
              <a:srgbClr val="D38C07">
                <a:alpha val="80000"/>
              </a:srgbClr>
            </a:solidFill>
            <a:ln w="12700" cap="flat">
              <a:noFill/>
              <a:miter lim="400000"/>
            </a:ln>
            <a:effectLst/>
          </c:spPr>
          <c:explosion val="6"/>
          <c:dPt>
            <c:idx val="0"/>
            <c:explosion val="6"/>
            <c:spPr>
              <a:solidFill>
                <a:srgbClr val="D38C07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explosion val="6"/>
            <c:spPr>
              <a:solidFill>
                <a:srgbClr val="D44906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</c:dPt>
          <c:dPt>
            <c:idx val="2"/>
            <c:explosion val="6"/>
            <c:spPr>
              <a:solidFill>
                <a:srgbClr val="554838">
                  <a:alpha val="62000"/>
                </a:srgbClr>
              </a:solidFill>
              <a:ln w="12700" cap="flat">
                <a:noFill/>
                <a:miter lim="400000"/>
              </a:ln>
              <a:effectLst/>
            </c:spPr>
          </c:dPt>
          <c:dLbls>
            <c:dLbl>
              <c:idx val="0"/>
              <c:numFmt formatCode="# ###/###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"/>
                    </a:rPr>
                    <a:t/>
                  </a: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# ###/###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"/>
                    </a:rPr>
                    <a:t/>
                  </a: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numFmt formatCode="# ###/###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"/>
                    </a:rPr>
                    <a:t/>
                  </a: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 ###/###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"/>
                  </a:defRPr>
                </a:pPr>
                <a:r>
                  <a: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"/>
                  </a:rPr>
                  <a:t/>
                </a: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dafür</c:v>
                </c:pt>
                <c:pt idx="1">
                  <c:v>dagegen</c:v>
                </c:pt>
                <c:pt idx="2">
                  <c:v>unentschieden</c:v>
                </c:pt>
              </c:strCache>
            </c:strRef>
          </c:cat>
          <c:val>
            <c:numRef>
              <c:f>Sheet1!$B$2:$D$2</c:f>
              <c:numCache>
                <c:ptCount val="3"/>
                <c:pt idx="0">
                  <c:v>19.000000</c:v>
                </c:pt>
                <c:pt idx="1">
                  <c:v>21.000000</c:v>
                </c:pt>
                <c:pt idx="2">
                  <c:v>10.000000</c:v>
                </c:pt>
              </c:numCache>
            </c:numRef>
          </c:val>
        </c:ser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005"/>
          <c:y val="0.005"/>
          <c:w val="1"/>
          <c:h val="0.0864826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/>
        <a:lstStyle/>
        <a:p>
          <a:pPr lvl="0">
            <a:defRPr b="0" i="0" strike="noStrike" sz="3000" u="none">
              <a:solidFill>
                <a:srgbClr val="000000"/>
              </a:solidFill>
              <a:effectLst/>
              <a:latin typeface="Helvetica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 lvl="0"/>
          </a:p>
        </c:rich>
      </c:tx>
      <c:layout/>
      <c:overlay val="1"/>
    </c:title>
    <c:autoTitleDeleted val="1"/>
    <c:plotArea>
      <c:layout>
        <c:manualLayout>
          <c:layoutTarget val="inner"/>
          <c:xMode val="edge"/>
          <c:yMode val="edge"/>
          <c:x val="0.266877"/>
          <c:y val="0.266877"/>
          <c:w val="0.466245"/>
          <c:h val="0.466245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 idx="0">
                  <c:v>Zahl</c:v>
                </c:pt>
              </c:strCache>
            </c:strRef>
          </c:tx>
          <c:spPr>
            <a:solidFill>
              <a:srgbClr val="9E7F5F"/>
            </a:solidFill>
            <a:ln w="12700" cap="flat">
              <a:noFill/>
              <a:miter lim="400000"/>
            </a:ln>
            <a:effectLst/>
          </c:spPr>
          <c:explosion val="0"/>
          <c:dPt>
            <c:idx val="0"/>
            <c:explosion val="0"/>
            <c:spPr>
              <a:solidFill>
                <a:srgbClr val="9E7F5F"/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explosion val="0"/>
            <c:spPr>
              <a:solidFill>
                <a:srgbClr val="C7B88B"/>
              </a:solidFill>
              <a:ln w="12700" cap="flat">
                <a:noFill/>
                <a:miter lim="400000"/>
              </a:ln>
              <a:effectLst/>
            </c:spPr>
          </c:dPt>
          <c:dPt>
            <c:idx val="2"/>
            <c:explosion val="0"/>
            <c:spPr>
              <a:solidFill>
                <a:srgbClr val="3A291C"/>
              </a:solidFill>
              <a:ln w="12700" cap="flat">
                <a:noFill/>
                <a:miter lim="400000"/>
              </a:ln>
              <a:effectLst/>
            </c:spPr>
          </c:dPt>
          <c:dPt>
            <c:idx val="3"/>
            <c:explosion val="0"/>
            <c:spPr>
              <a:solidFill>
                <a:srgbClr val="AE8E5A"/>
              </a:solidFill>
              <a:ln w="12700" cap="flat">
                <a:noFill/>
                <a:miter lim="400000"/>
              </a:ln>
              <a:effectLst/>
            </c:spPr>
          </c:dPt>
          <c:dPt>
            <c:idx val="4"/>
            <c:explosion val="0"/>
            <c:spPr>
              <a:solidFill>
                <a:srgbClr val="1B0D00"/>
              </a:solidFill>
              <a:ln w="12700" cap="flat">
                <a:noFill/>
                <a:miter lim="400000"/>
              </a:ln>
              <a:effectLst/>
            </c:spPr>
          </c:dPt>
          <c:dPt>
            <c:idx val="5"/>
            <c:explosion val="0"/>
            <c:spPr>
              <a:solidFill>
                <a:srgbClr val="6F3F21"/>
              </a:solidFill>
              <a:ln w="12700" cap="flat">
                <a:noFill/>
                <a:miter lim="400000"/>
              </a:ln>
              <a:effectLst/>
            </c:spPr>
          </c:dPt>
          <c:dPt>
            <c:idx val="6"/>
            <c:explosion val="0"/>
            <c:spPr>
              <a:solidFill>
                <a:srgbClr val="AB8E70"/>
              </a:solidFill>
              <a:ln w="12700" cap="flat">
                <a:noFill/>
                <a:miter lim="400000"/>
              </a:ln>
              <a:effectLst/>
            </c:spPr>
          </c:dPt>
          <c:dPt>
            <c:idx val="7"/>
            <c:explosion val="0"/>
            <c:spPr>
              <a:solidFill>
                <a:srgbClr val="CFC199"/>
              </a:solidFill>
              <a:ln w="12700" cap="flat">
                <a:noFill/>
                <a:miter lim="400000"/>
              </a:ln>
              <a:effectLst/>
            </c:spPr>
          </c:dPt>
          <c:dPt>
            <c:idx val="8"/>
            <c:explosion val="0"/>
            <c:spPr>
              <a:solidFill>
                <a:srgbClr val="553F2F"/>
              </a:solidFill>
              <a:ln w="12700" cap="flat">
                <a:noFill/>
                <a:miter lim="400000"/>
              </a:ln>
              <a:effectLst/>
            </c:spPr>
          </c:dPt>
          <c:dPt>
            <c:idx val="9"/>
            <c:explosion val="0"/>
            <c:spPr>
              <a:solidFill>
                <a:srgbClr val="B99C6C"/>
              </a:solidFill>
              <a:ln w="12700" cap="flat">
                <a:noFill/>
                <a:miter lim="400000"/>
              </a:ln>
              <a:effectLst/>
            </c:spPr>
          </c:dPt>
          <c:dPt>
            <c:idx val="10"/>
            <c:explosion val="0"/>
            <c:spPr>
              <a:solidFill>
                <a:srgbClr val="3A1F08"/>
              </a:solidFill>
              <a:ln w="12700" cap="flat">
                <a:noFill/>
                <a:miter lim="400000"/>
              </a:ln>
              <a:effectLst/>
            </c:spPr>
          </c:dPt>
          <c:dLbls>
            <c:dLbl>
              <c:idx val="0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5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6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7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8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9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0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numFmt formatCode="#,##0%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000000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2600" u="none">
                    <a:solidFill>
                      <a:srgbClr val="000000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Sheet1!$B$1:$L$1</c:f>
              <c:strCache>
                <c:ptCount val="11"/>
                <c:pt idx="0">
                  <c:v>Essen</c:v>
                </c:pt>
                <c:pt idx="1">
                  <c:v>Alkohol</c:v>
                </c:pt>
                <c:pt idx="2">
                  <c:v>Kleidung</c:v>
                </c:pt>
                <c:pt idx="3">
                  <c:v>Zigaretten</c:v>
                </c:pt>
                <c:pt idx="4">
                  <c:v>Familie &amp; Freunde</c:v>
                </c:pt>
                <c:pt idx="5">
                  <c:v>Wohnung</c:v>
                </c:pt>
                <c:pt idx="6">
                  <c:v>Arzt</c:v>
                </c:pt>
                <c:pt idx="7">
                  <c:v>Hund</c:v>
                </c:pt>
                <c:pt idx="8">
                  <c:v>Hygieneartikel</c:v>
                </c:pt>
                <c:pt idx="9">
                  <c:v>Fahrkarten</c:v>
                </c:pt>
                <c:pt idx="10">
                  <c:v>Fotoausrüstung</c:v>
                </c:pt>
              </c:strCache>
            </c:strRef>
          </c:cat>
          <c:val>
            <c:numRef>
              <c:f>Sheet1!$B$2:$L$2</c:f>
              <c:numCache>
                <c:ptCount val="11"/>
                <c:pt idx="0">
                  <c:v>29.000000</c:v>
                </c:pt>
                <c:pt idx="1">
                  <c:v>9.000000</c:v>
                </c:pt>
                <c:pt idx="2">
                  <c:v>7.000000</c:v>
                </c:pt>
                <c:pt idx="3">
                  <c:v>6.000000</c:v>
                </c:pt>
                <c:pt idx="4">
                  <c:v>6.000000</c:v>
                </c:pt>
                <c:pt idx="5">
                  <c:v>4.000000</c:v>
                </c:pt>
                <c:pt idx="6">
                  <c:v>3.000000</c:v>
                </c:pt>
                <c:pt idx="7">
                  <c:v>3.000000</c:v>
                </c:pt>
                <c:pt idx="8">
                  <c:v>5.000000</c:v>
                </c:pt>
                <c:pt idx="9">
                  <c:v>2.000000</c:v>
                </c:pt>
                <c:pt idx="10">
                  <c:v>2.000000</c:v>
                </c:pt>
              </c:numCache>
            </c:numRef>
          </c:val>
        </c:ser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 lvl="0"/>
          </a:p>
        </c:rich>
      </c:tx>
      <c:layout/>
      <c:overlay val="1"/>
    </c:title>
    <c:autoTitleDeleted val="1"/>
    <c:plotArea>
      <c:layout>
        <c:manualLayout>
          <c:layoutTarget val="inner"/>
          <c:xMode val="edge"/>
          <c:yMode val="edge"/>
          <c:x val="0.261941"/>
          <c:y val="0.261941"/>
          <c:w val="0.476118"/>
          <c:h val="0.476118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 idx="0">
                  <c:v>Zahl</c:v>
                </c:pt>
              </c:strCache>
            </c:strRef>
          </c:tx>
          <c:spPr>
            <a:solidFill>
              <a:srgbClr val="4D8178"/>
            </a:solidFill>
            <a:ln w="12700" cap="flat">
              <a:noFill/>
              <a:miter lim="400000"/>
            </a:ln>
            <a:effectLst/>
          </c:spPr>
          <c:explosion val="0"/>
          <c:dPt>
            <c:idx val="0"/>
            <c:explosion val="0"/>
            <c:spPr>
              <a:solidFill>
                <a:srgbClr val="4D8178"/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explosion val="0"/>
            <c:spPr>
              <a:solidFill>
                <a:srgbClr val="95BC89"/>
              </a:solidFill>
              <a:ln w="12700" cap="flat">
                <a:noFill/>
                <a:miter lim="400000"/>
              </a:ln>
              <a:effectLst/>
            </c:spPr>
          </c:dPt>
          <c:dPt>
            <c:idx val="2"/>
            <c:explosion val="0"/>
            <c:spPr>
              <a:solidFill>
                <a:srgbClr val="2F524F"/>
              </a:solidFill>
              <a:ln w="12700" cap="flat">
                <a:noFill/>
                <a:miter lim="400000"/>
              </a:ln>
              <a:effectLst/>
            </c:spPr>
          </c:dPt>
          <c:dPt>
            <c:idx val="3"/>
            <c:explosion val="0"/>
            <c:spPr>
              <a:solidFill>
                <a:srgbClr val="6A8D56"/>
              </a:solidFill>
              <a:ln w="12700" cap="flat">
                <a:noFill/>
                <a:miter lim="400000"/>
              </a:ln>
              <a:effectLst/>
            </c:spPr>
          </c:dPt>
          <c:dPt>
            <c:idx val="4"/>
            <c:explosion val="0"/>
            <c:spPr>
              <a:solidFill>
                <a:srgbClr val="9BC1AB"/>
              </a:solidFill>
              <a:ln w="12700" cap="flat">
                <a:noFill/>
                <a:miter lim="400000"/>
              </a:ln>
              <a:effectLst/>
            </c:spPr>
          </c:dPt>
          <c:dPt>
            <c:idx val="5"/>
            <c:explosion val="0"/>
            <c:spPr>
              <a:solidFill>
                <a:srgbClr val="4A6241"/>
              </a:solidFill>
              <a:ln w="12700" cap="flat">
                <a:noFill/>
                <a:miter lim="400000"/>
              </a:ln>
              <a:effectLst/>
            </c:spPr>
          </c:dPt>
          <c:dPt>
            <c:idx val="6"/>
            <c:explosion val="0"/>
            <c:spPr>
              <a:solidFill>
                <a:srgbClr val="5F9289"/>
              </a:solidFill>
              <a:ln w="12700" cap="flat">
                <a:noFill/>
                <a:miter lim="400000"/>
              </a:ln>
              <a:effectLst/>
            </c:spPr>
          </c:dPt>
          <c:dPt>
            <c:idx val="7"/>
            <c:explosion val="21"/>
            <c:spPr>
              <a:solidFill>
                <a:srgbClr val="A2C597"/>
              </a:solidFill>
              <a:ln w="12700" cap="flat">
                <a:noFill/>
                <a:miter lim="400000"/>
              </a:ln>
              <a:effectLst/>
            </c:spPr>
          </c:dPt>
          <c:dPt>
            <c:idx val="8"/>
            <c:explosion val="0"/>
            <c:spPr>
              <a:solidFill>
                <a:srgbClr val="436966"/>
              </a:solidFill>
              <a:ln w="12700" cap="flat">
                <a:noFill/>
                <a:miter lim="400000"/>
              </a:ln>
              <a:effectLst/>
            </c:spPr>
          </c:dPt>
          <c:dLbls>
            <c:dLbl>
              <c:idx val="0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5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6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7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8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numFmt formatCode="#,##0%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000000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2600" u="none">
                    <a:solidFill>
                      <a:srgbClr val="000000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Sheet1!$B$1:$J$1</c:f>
              <c:strCache>
                <c:ptCount val="9"/>
                <c:pt idx="0">
                  <c:v>Sozialleben</c:v>
                </c:pt>
                <c:pt idx="1">
                  <c:v>Kleidung</c:v>
                </c:pt>
                <c:pt idx="2">
                  <c:v>Kultur</c:v>
                </c:pt>
                <c:pt idx="3">
                  <c:v>Reisen</c:v>
                </c:pt>
                <c:pt idx="4">
                  <c:v>Sport</c:v>
                </c:pt>
                <c:pt idx="5">
                  <c:v>Bildung</c:v>
                </c:pt>
                <c:pt idx="6">
                  <c:v>Bücher</c:v>
                </c:pt>
                <c:pt idx="7">
                  <c:v>Sparen</c:v>
                </c:pt>
                <c:pt idx="8">
                  <c:v>Exklusive Hobbies</c:v>
                </c:pt>
              </c:strCache>
            </c:strRef>
          </c:cat>
          <c:val>
            <c:numRef>
              <c:f>Sheet1!$B$2:$J$2</c:f>
              <c:numCache>
                <c:ptCount val="9"/>
                <c:pt idx="0">
                  <c:v>24.000000</c:v>
                </c:pt>
                <c:pt idx="1">
                  <c:v>18.000000</c:v>
                </c:pt>
                <c:pt idx="2">
                  <c:v>17.000000</c:v>
                </c:pt>
                <c:pt idx="3">
                  <c:v>13.000000</c:v>
                </c:pt>
                <c:pt idx="4">
                  <c:v>10.000000</c:v>
                </c:pt>
                <c:pt idx="5">
                  <c:v>8.000000</c:v>
                </c:pt>
                <c:pt idx="6">
                  <c:v>7.000000</c:v>
                </c:pt>
                <c:pt idx="7">
                  <c:v>3.000000</c:v>
                </c:pt>
                <c:pt idx="8">
                  <c:v>2.000000</c:v>
                </c:pt>
              </c:numCache>
            </c:numRef>
          </c:val>
        </c:ser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 lvl="0"/>
          </a:p>
        </c:rich>
      </c:tx>
      <c:layout/>
      <c:overlay val="1"/>
    </c:title>
    <c:autoTitleDeleted val="1"/>
    <c:plotArea>
      <c:layout>
        <c:manualLayout>
          <c:layoutTarget val="inner"/>
          <c:xMode val="edge"/>
          <c:yMode val="edge"/>
          <c:x val="0.149976"/>
          <c:y val="0.149976"/>
          <c:w val="0.700049"/>
          <c:h val="0.700049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 idx="0">
                  <c:v>Zahl</c:v>
                </c:pt>
              </c:strCache>
            </c:strRef>
          </c:tx>
          <c:spPr>
            <a:solidFill>
              <a:srgbClr val="9E7F5F"/>
            </a:solidFill>
            <a:ln w="12700" cap="flat">
              <a:noFill/>
              <a:miter lim="400000"/>
            </a:ln>
            <a:effectLst/>
          </c:spPr>
          <c:explosion val="0"/>
          <c:dPt>
            <c:idx val="0"/>
            <c:explosion val="0"/>
            <c:spPr>
              <a:solidFill>
                <a:srgbClr val="9E7F5F"/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explosion val="0"/>
            <c:spPr>
              <a:solidFill>
                <a:srgbClr val="C7B88B"/>
              </a:solidFill>
              <a:ln w="12700" cap="flat">
                <a:noFill/>
                <a:miter lim="400000"/>
              </a:ln>
              <a:effectLst/>
            </c:spPr>
          </c:dPt>
          <c:dPt>
            <c:idx val="2"/>
            <c:explosion val="0"/>
            <c:spPr>
              <a:solidFill>
                <a:srgbClr val="3A291C"/>
              </a:solidFill>
              <a:ln w="12700" cap="flat">
                <a:noFill/>
                <a:miter lim="400000"/>
              </a:ln>
              <a:effectLst/>
            </c:spPr>
          </c:dPt>
          <c:dPt>
            <c:idx val="3"/>
            <c:explosion val="0"/>
            <c:spPr>
              <a:solidFill>
                <a:srgbClr val="AE8E5A"/>
              </a:solidFill>
              <a:ln w="12700" cap="flat">
                <a:noFill/>
                <a:miter lim="400000"/>
              </a:ln>
              <a:effectLst/>
            </c:spPr>
          </c:dPt>
          <c:dPt>
            <c:idx val="4"/>
            <c:explosion val="0"/>
            <c:spPr>
              <a:solidFill>
                <a:srgbClr val="1B0D00"/>
              </a:solidFill>
              <a:ln w="12700" cap="flat">
                <a:noFill/>
                <a:miter lim="400000"/>
              </a:ln>
              <a:effectLst/>
            </c:spPr>
          </c:dPt>
          <c:dPt>
            <c:idx val="5"/>
            <c:explosion val="0"/>
            <c:spPr>
              <a:solidFill>
                <a:srgbClr val="6F3F21"/>
              </a:solidFill>
              <a:ln w="12700" cap="flat">
                <a:noFill/>
                <a:miter lim="400000"/>
              </a:ln>
              <a:effectLst/>
            </c:spPr>
          </c:dPt>
          <c:dPt>
            <c:idx val="6"/>
            <c:explosion val="0"/>
            <c:spPr>
              <a:solidFill>
                <a:srgbClr val="AB8E70"/>
              </a:solidFill>
              <a:ln w="12700" cap="flat">
                <a:noFill/>
                <a:miter lim="400000"/>
              </a:ln>
              <a:effectLst/>
            </c:spPr>
          </c:dPt>
          <c:dPt>
            <c:idx val="7"/>
            <c:explosion val="0"/>
            <c:spPr>
              <a:solidFill>
                <a:srgbClr val="CFC199"/>
              </a:solidFill>
              <a:ln w="12700" cap="flat">
                <a:noFill/>
                <a:miter lim="400000"/>
              </a:ln>
              <a:effectLst/>
            </c:spPr>
          </c:dPt>
          <c:dPt>
            <c:idx val="8"/>
            <c:explosion val="0"/>
            <c:spPr>
              <a:solidFill>
                <a:srgbClr val="553F2F"/>
              </a:solidFill>
              <a:ln w="12700" cap="flat">
                <a:noFill/>
                <a:miter lim="400000"/>
              </a:ln>
              <a:effectLst/>
            </c:spPr>
          </c:dPt>
          <c:dLbls>
            <c:dLbl>
              <c:idx val="0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5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6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7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8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numFmt formatCode="#,##0%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ctr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Sheet1!$B$1:$J$1</c:f>
              <c:strCache>
                <c:ptCount val="9"/>
                <c:pt idx="0">
                  <c:v>Alkohol</c:v>
                </c:pt>
                <c:pt idx="1">
                  <c:v>Kleidung</c:v>
                </c:pt>
                <c:pt idx="2">
                  <c:v>Zigaretten</c:v>
                </c:pt>
                <c:pt idx="3">
                  <c:v>Familie &amp; Freunde</c:v>
                </c:pt>
                <c:pt idx="4">
                  <c:v>Arzt</c:v>
                </c:pt>
                <c:pt idx="5">
                  <c:v>Hund</c:v>
                </c:pt>
                <c:pt idx="6">
                  <c:v>Hygieneartikel</c:v>
                </c:pt>
                <c:pt idx="7">
                  <c:v>Fahrkarten</c:v>
                </c:pt>
                <c:pt idx="8">
                  <c:v>Exklusive Hobbies</c:v>
                </c:pt>
              </c:strCache>
            </c:strRef>
          </c:cat>
          <c:val>
            <c:numRef>
              <c:f>Sheet1!$B$2:$J$2</c:f>
              <c:numCache>
                <c:ptCount val="9"/>
                <c:pt idx="0">
                  <c:v>9.000000</c:v>
                </c:pt>
                <c:pt idx="1">
                  <c:v>7.000000</c:v>
                </c:pt>
                <c:pt idx="2">
                  <c:v>6.000000</c:v>
                </c:pt>
                <c:pt idx="3">
                  <c:v>6.000000</c:v>
                </c:pt>
                <c:pt idx="4">
                  <c:v>3.000000</c:v>
                </c:pt>
                <c:pt idx="5">
                  <c:v>3.000000</c:v>
                </c:pt>
                <c:pt idx="6">
                  <c:v>5.000000</c:v>
                </c:pt>
                <c:pt idx="7">
                  <c:v>2.000000</c:v>
                </c:pt>
                <c:pt idx="8">
                  <c:v>2.000000</c:v>
                </c:pt>
              </c:numCache>
            </c:numRef>
          </c:val>
        </c:ser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 lvl="0"/>
          </a:p>
        </c:rich>
      </c:tx>
      <c:layout/>
      <c:overlay val="1"/>
    </c:title>
    <c:autoTitleDeleted val="1"/>
    <c:plotArea>
      <c:layout>
        <c:manualLayout>
          <c:layoutTarget val="inner"/>
          <c:xMode val="edge"/>
          <c:yMode val="edge"/>
          <c:x val="0.21167"/>
          <c:y val="0.21167"/>
          <c:w val="0.57666"/>
          <c:h val="0.57666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 idx="0">
                  <c:v>Zahl</c:v>
                </c:pt>
              </c:strCache>
            </c:strRef>
          </c:tx>
          <c:spPr>
            <a:solidFill>
              <a:srgbClr val="4D8178"/>
            </a:solidFill>
            <a:ln w="12700" cap="flat">
              <a:noFill/>
              <a:miter lim="400000"/>
            </a:ln>
            <a:effectLst/>
          </c:spPr>
          <c:explosion val="0"/>
          <c:dPt>
            <c:idx val="0"/>
            <c:explosion val="0"/>
            <c:spPr>
              <a:solidFill>
                <a:srgbClr val="4D8178"/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explosion val="0"/>
            <c:spPr>
              <a:solidFill>
                <a:srgbClr val="95BC89"/>
              </a:solidFill>
              <a:ln w="12700" cap="flat">
                <a:noFill/>
                <a:miter lim="400000"/>
              </a:ln>
              <a:effectLst/>
            </c:spPr>
          </c:dPt>
          <c:dPt>
            <c:idx val="2"/>
            <c:explosion val="0"/>
            <c:spPr>
              <a:solidFill>
                <a:srgbClr val="2F524F"/>
              </a:solidFill>
              <a:ln w="12700" cap="flat">
                <a:noFill/>
                <a:miter lim="400000"/>
              </a:ln>
              <a:effectLst/>
            </c:spPr>
          </c:dPt>
          <c:dPt>
            <c:idx val="3"/>
            <c:explosion val="0"/>
            <c:spPr>
              <a:solidFill>
                <a:srgbClr val="6A8D56"/>
              </a:solidFill>
              <a:ln w="12700" cap="flat">
                <a:noFill/>
                <a:miter lim="400000"/>
              </a:ln>
              <a:effectLst/>
            </c:spPr>
          </c:dPt>
          <c:dPt>
            <c:idx val="4"/>
            <c:explosion val="0"/>
            <c:spPr>
              <a:solidFill>
                <a:srgbClr val="9BC1AB"/>
              </a:solidFill>
              <a:ln w="12700" cap="flat">
                <a:noFill/>
                <a:miter lim="400000"/>
              </a:ln>
              <a:effectLst/>
            </c:spPr>
          </c:dPt>
          <c:dPt>
            <c:idx val="5"/>
            <c:explosion val="0"/>
            <c:spPr>
              <a:solidFill>
                <a:srgbClr val="4A6241"/>
              </a:solidFill>
              <a:ln w="12700" cap="flat">
                <a:noFill/>
                <a:miter lim="400000"/>
              </a:ln>
              <a:effectLst/>
            </c:spPr>
          </c:dPt>
          <c:dPt>
            <c:idx val="6"/>
            <c:explosion val="0"/>
            <c:spPr>
              <a:solidFill>
                <a:srgbClr val="5F9289"/>
              </a:solidFill>
              <a:ln w="12700" cap="flat">
                <a:noFill/>
                <a:miter lim="400000"/>
              </a:ln>
              <a:effectLst/>
            </c:spPr>
          </c:dPt>
          <c:dPt>
            <c:idx val="7"/>
            <c:explosion val="0"/>
            <c:spPr>
              <a:solidFill>
                <a:srgbClr val="A2C597"/>
              </a:solidFill>
              <a:ln w="12700" cap="flat">
                <a:noFill/>
                <a:miter lim="400000"/>
              </a:ln>
              <a:effectLst/>
            </c:spPr>
          </c:dPt>
          <c:dLbls>
            <c:dLbl>
              <c:idx val="0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5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6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7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000000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numFmt formatCode="#,##0%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Sheet1!$B$1:$I$1</c:f>
              <c:strCache>
                <c:ptCount val="8"/>
                <c:pt idx="0">
                  <c:v>Sozialleben</c:v>
                </c:pt>
                <c:pt idx="1">
                  <c:v>Kleidung</c:v>
                </c:pt>
                <c:pt idx="2">
                  <c:v>Kultur</c:v>
                </c:pt>
                <c:pt idx="3">
                  <c:v>Reisen</c:v>
                </c:pt>
                <c:pt idx="4">
                  <c:v>Sport</c:v>
                </c:pt>
                <c:pt idx="5">
                  <c:v>Bildung</c:v>
                </c:pt>
                <c:pt idx="6">
                  <c:v>Bücher</c:v>
                </c:pt>
                <c:pt idx="7">
                  <c:v>Exklusive Hobbies</c:v>
                </c:pt>
              </c:strCache>
            </c:strRef>
          </c:cat>
          <c:val>
            <c:numRef>
              <c:f>Sheet1!$B$2:$I$2</c:f>
              <c:numCache>
                <c:ptCount val="8"/>
                <c:pt idx="0">
                  <c:v>24.000000</c:v>
                </c:pt>
                <c:pt idx="1">
                  <c:v>18.000000</c:v>
                </c:pt>
                <c:pt idx="2">
                  <c:v>17.000000</c:v>
                </c:pt>
                <c:pt idx="3">
                  <c:v>13.000000</c:v>
                </c:pt>
                <c:pt idx="4">
                  <c:v>10.000000</c:v>
                </c:pt>
                <c:pt idx="5">
                  <c:v>8.000000</c:v>
                </c:pt>
                <c:pt idx="6">
                  <c:v>7.000000</c:v>
                </c:pt>
                <c:pt idx="7">
                  <c:v>2.000000</c:v>
                </c:pt>
              </c:numCache>
            </c:numRef>
          </c:val>
        </c:ser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 lvl="0"/>
          </a:p>
        </c:rich>
      </c:tx>
      <c:layout/>
      <c:overlay val="1"/>
    </c:title>
    <c:autoTitleDeleted val="1"/>
    <c:plotArea>
      <c:layout>
        <c:manualLayout>
          <c:layoutTarget val="inner"/>
          <c:xMode val="edge"/>
          <c:yMode val="edge"/>
          <c:x val="0.0662038"/>
          <c:y val="0.0456959"/>
          <c:w val="0.933796"/>
          <c:h val="0.7482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 idx="0">
                  <c:v>Männer</c:v>
                </c:pt>
              </c:strCache>
            </c:strRef>
          </c:tx>
          <c:spPr>
            <a:solidFill>
              <a:srgbClr val="4CAAE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ja</c:v>
                </c:pt>
                <c:pt idx="1">
                  <c:v>nein</c:v>
                </c:pt>
              </c:strCache>
            </c:strRef>
          </c:cat>
          <c:val>
            <c:numRef>
              <c:f>Sheet1!$B$2:$C$2</c:f>
              <c:numCache>
                <c:ptCount val="2"/>
                <c:pt idx="0">
                  <c:v>17.000000</c:v>
                </c:pt>
                <c:pt idx="1">
                  <c:v>14.000000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 idx="0">
                  <c:v>Frauen</c:v>
                </c:pt>
              </c:strCache>
            </c:strRef>
          </c:tx>
          <c:spPr>
            <a:solidFill>
              <a:srgbClr val="6C61B0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ja</c:v>
                </c:pt>
                <c:pt idx="1">
                  <c:v>nein</c:v>
                </c:pt>
              </c:strCache>
            </c:strRef>
          </c:cat>
          <c:val>
            <c:numRef>
              <c:f>Sheet1!$B$3:$C$3</c:f>
              <c:numCache>
                <c:ptCount val="2"/>
                <c:pt idx="0">
                  <c:v>45.000000</c:v>
                </c:pt>
                <c:pt idx="1">
                  <c:v>11.000000</c:v>
                </c:pt>
              </c:numCache>
            </c:numRef>
          </c:val>
        </c:ser>
        <c:gapWidth val="180"/>
        <c:overlap val="-70"/>
        <c:axId val="0"/>
        <c:axId val="1"/>
      </c:barChart>
      <c:catAx>
        <c:axId val="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b="0" i="0" strike="noStrike" sz="2000" u="none">
                <a:solidFill>
                  <a:srgbClr val="000000"/>
                </a:solidFill>
                <a:effectLst/>
                <a:latin typeface="Helvetica Light"/>
              </a:defRPr>
            </a:pPr>
          </a:p>
        </c:txPr>
        <c:crossAx val="1"/>
        <c:crosses val="autoZero"/>
        <c:auto val="1"/>
        <c:lblAlgn val="ctr"/>
        <c:noMultiLvlLbl val="1"/>
      </c:catAx>
      <c:valAx>
        <c:axId val="1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b="0" i="0" strike="noStrike" sz="2000" u="none">
                <a:solidFill>
                  <a:srgbClr val="000000"/>
                </a:solidFill>
                <a:effectLst/>
                <a:latin typeface="Helvetica Light"/>
              </a:defRPr>
            </a:pPr>
          </a:p>
        </c:txPr>
        <c:crossAx val="0"/>
        <c:crosses val="autoZero"/>
        <c:crossBetween val="between"/>
        <c:majorUnit val="12.5"/>
        <c:minorUnit val="6.2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0368134"/>
          <c:y val="0.931456"/>
          <c:w val="0.898066"/>
          <c:h val="0.0810438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/>
        <a:lstStyle/>
        <a:p>
          <a:pPr lvl="0">
            <a:defRPr b="0" i="0" strike="noStrike" sz="3000" u="none">
              <a:solidFill>
                <a:srgbClr val="000000"/>
              </a:solidFill>
              <a:effectLst/>
              <a:latin typeface="Helvetica Light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 lvl="0"/>
          </a:p>
        </c:rich>
      </c:tx>
      <c:layout/>
      <c:overlay val="1"/>
    </c:title>
    <c:autoTitleDeleted val="1"/>
    <c:plotArea>
      <c:layout>
        <c:manualLayout>
          <c:layoutTarget val="inner"/>
          <c:xMode val="edge"/>
          <c:yMode val="edge"/>
          <c:x val="0.0307841"/>
          <c:y val="0.16461"/>
          <c:w val="0.969216"/>
          <c:h val="0.7489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 idx="0">
                  <c:v>für</c:v>
                </c:pt>
              </c:strCache>
            </c:strRef>
          </c:tx>
          <c:spPr>
            <a:solidFill>
              <a:srgbClr val="D38C07">
                <a:alpha val="80000"/>
              </a:srgbClr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gute</c:v>
                </c:pt>
                <c:pt idx="1">
                  <c:v>neutrale</c:v>
                </c:pt>
                <c:pt idx="2">
                  <c:v>schlechte</c:v>
                </c:pt>
                <c:pt idx="3">
                  <c:v>keine</c:v>
                </c:pt>
              </c:strCache>
            </c:strRef>
          </c:cat>
          <c:val>
            <c:numRef>
              <c:f>Sheet1!$B$2:$E$2</c:f>
              <c:numCache>
                <c:ptCount val="4"/>
                <c:pt idx="0">
                  <c:v>7.000000</c:v>
                </c:pt>
                <c:pt idx="1">
                  <c:v>3.000000</c:v>
                </c:pt>
                <c:pt idx="2">
                  <c:v>1.000000</c:v>
                </c:pt>
                <c:pt idx="3">
                  <c:v>8.000000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 idx="0">
                  <c:v>gegen</c:v>
                </c:pt>
              </c:strCache>
            </c:strRef>
          </c:tx>
          <c:spPr>
            <a:solidFill>
              <a:srgbClr val="D44906">
                <a:alpha val="80000"/>
              </a:srgbClr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gute</c:v>
                </c:pt>
                <c:pt idx="1">
                  <c:v>neutrale</c:v>
                </c:pt>
                <c:pt idx="2">
                  <c:v>schlechte</c:v>
                </c:pt>
                <c:pt idx="3">
                  <c:v>keine</c:v>
                </c:pt>
              </c:strCache>
            </c:strRef>
          </c:cat>
          <c:val>
            <c:numRef>
              <c:f>Sheet1!$B$3:$E$3</c:f>
              <c:numCache>
                <c:ptCount val="4"/>
                <c:pt idx="0">
                  <c:v>4.000000</c:v>
                </c:pt>
                <c:pt idx="1">
                  <c:v>4.000000</c:v>
                </c:pt>
                <c:pt idx="2">
                  <c:v>5.000000</c:v>
                </c:pt>
                <c:pt idx="3">
                  <c:v>8.000000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 idx="0">
                  <c:v>unentschieden</c:v>
                </c:pt>
              </c:strCache>
            </c:strRef>
          </c:tx>
          <c:spPr>
            <a:solidFill>
              <a:srgbClr val="554838">
                <a:alpha val="62000"/>
              </a:srgbClr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gute</c:v>
                </c:pt>
                <c:pt idx="1">
                  <c:v>neutrale</c:v>
                </c:pt>
                <c:pt idx="2">
                  <c:v>schlechte</c:v>
                </c:pt>
                <c:pt idx="3">
                  <c:v>keine</c:v>
                </c:pt>
              </c:strCache>
            </c:strRef>
          </c:cat>
          <c:val>
            <c:numRef>
              <c:f>Sheet1!$B$4:$E$4</c:f>
              <c:numCache>
                <c:ptCount val="4"/>
                <c:pt idx="0">
                  <c:v>4.000000</c:v>
                </c:pt>
                <c:pt idx="1">
                  <c:v>1.000000</c:v>
                </c:pt>
                <c:pt idx="2">
                  <c:v>1.000000</c:v>
                </c:pt>
                <c:pt idx="3">
                  <c:v>4.000000</c:v>
                </c:pt>
              </c:numCache>
            </c:numRef>
          </c:val>
        </c:ser>
        <c:gapWidth val="160"/>
        <c:overlap val="-40"/>
        <c:axId val="0"/>
        <c:axId val="1"/>
      </c:barChart>
      <c:catAx>
        <c:axId val="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b="0" i="0" strike="noStrike" sz="2000" u="none">
                <a:solidFill>
                  <a:srgbClr val="000000"/>
                </a:solidFill>
                <a:effectLst/>
                <a:latin typeface="Helvetica Light"/>
              </a:defRPr>
            </a:pPr>
          </a:p>
        </c:txPr>
        <c:crossAx val="1"/>
        <c:crosses val="autoZero"/>
        <c:auto val="1"/>
        <c:lblAlgn val="ctr"/>
        <c:noMultiLvlLbl val="1"/>
      </c:catAx>
      <c:valAx>
        <c:axId val="1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b="0" i="0" strike="noStrike" sz="2000" u="none">
                <a:solidFill>
                  <a:srgbClr val="000000"/>
                </a:solidFill>
                <a:effectLst/>
                <a:latin typeface="Helvetica Light"/>
              </a:defRPr>
            </a:pPr>
          </a:p>
        </c:txPr>
        <c:crossAx val="0"/>
        <c:crosses val="autoZero"/>
        <c:crossBetween val="between"/>
        <c:majorUnit val="2"/>
        <c:minorUnit val="1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0222623"/>
          <c:y val="0.005"/>
          <c:w val="0.927597"/>
          <c:h val="0.0920828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/>
        <a:lstStyle/>
        <a:p>
          <a:pPr lvl="0">
            <a:defRPr b="0" i="0" strike="noStrike" sz="2900" u="none">
              <a:solidFill>
                <a:srgbClr val="000000"/>
              </a:solidFill>
              <a:effectLst/>
              <a:latin typeface="Helvetica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 lvl="0"/>
          </a:p>
        </c:rich>
      </c:tx>
      <c:layout/>
      <c:overlay val="1"/>
    </c:title>
    <c:autoTitleDeleted val="1"/>
    <c:plotArea>
      <c:layout>
        <c:manualLayout>
          <c:layoutTarget val="inner"/>
          <c:xMode val="edge"/>
          <c:yMode val="edge"/>
          <c:x val="0.0339952"/>
          <c:y val="0.156371"/>
          <c:w val="0.966005"/>
          <c:h val="0.7683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 idx="0">
                  <c:v>ja</c:v>
                </c:pt>
              </c:strCache>
            </c:strRef>
          </c:tx>
          <c:spPr>
            <a:solidFill>
              <a:srgbClr val="D38C07">
                <a:alpha val="80000"/>
              </a:srgbClr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0–13</c:v>
                </c:pt>
                <c:pt idx="1">
                  <c:v>15–20</c:v>
                </c:pt>
                <c:pt idx="2">
                  <c:v>21-29</c:v>
                </c:pt>
                <c:pt idx="3">
                  <c:v>30+</c:v>
                </c:pt>
              </c:strCache>
            </c:strRef>
          </c:cat>
          <c:val>
            <c:numRef>
              <c:f>Sheet1!$B$2:$E$2</c:f>
              <c:numCache>
                <c:ptCount val="4"/>
                <c:pt idx="0">
                  <c:v>8.000000</c:v>
                </c:pt>
                <c:pt idx="1">
                  <c:v>3.000000</c:v>
                </c:pt>
                <c:pt idx="2">
                  <c:v>6.000000</c:v>
                </c:pt>
                <c:pt idx="3">
                  <c:v>7.000000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 idx="0">
                  <c:v>nein</c:v>
                </c:pt>
              </c:strCache>
            </c:strRef>
          </c:tx>
          <c:spPr>
            <a:solidFill>
              <a:srgbClr val="D44906">
                <a:alpha val="80000"/>
              </a:srgbClr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0–13</c:v>
                </c:pt>
                <c:pt idx="1">
                  <c:v>15–20</c:v>
                </c:pt>
                <c:pt idx="2">
                  <c:v>21-29</c:v>
                </c:pt>
                <c:pt idx="3">
                  <c:v>30+</c:v>
                </c:pt>
              </c:strCache>
            </c:strRef>
          </c:cat>
          <c:val>
            <c:numRef>
              <c:f>Sheet1!$B$3:$E$3</c:f>
              <c:numCache>
                <c:ptCount val="4"/>
                <c:pt idx="0">
                  <c:v>0.000000</c:v>
                </c:pt>
                <c:pt idx="1">
                  <c:v>1.000000</c:v>
                </c:pt>
                <c:pt idx="2">
                  <c:v>3.000000</c:v>
                </c:pt>
                <c:pt idx="3">
                  <c:v>2.000000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 idx="0">
                  <c:v>unentschieden</c:v>
                </c:pt>
              </c:strCache>
            </c:strRef>
          </c:tx>
          <c:spPr>
            <a:solidFill>
              <a:srgbClr val="554838">
                <a:alpha val="62000"/>
              </a:srgbClr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0–13</c:v>
                </c:pt>
                <c:pt idx="1">
                  <c:v>15–20</c:v>
                </c:pt>
                <c:pt idx="2">
                  <c:v>21-29</c:v>
                </c:pt>
                <c:pt idx="3">
                  <c:v>30+</c:v>
                </c:pt>
              </c:strCache>
            </c:strRef>
          </c:cat>
          <c:val>
            <c:numRef>
              <c:f>Sheet1!$B$4:$E$4</c:f>
              <c:numCache>
                <c:ptCount val="4"/>
                <c:pt idx="0">
                  <c:v>0.000000</c:v>
                </c:pt>
                <c:pt idx="1">
                  <c:v>4.000000</c:v>
                </c:pt>
                <c:pt idx="2">
                  <c:v>4.000000</c:v>
                </c:pt>
                <c:pt idx="3">
                  <c:v>2.000000</c:v>
                </c:pt>
              </c:numCache>
            </c:numRef>
          </c:val>
        </c:ser>
        <c:gapWidth val="160"/>
        <c:overlap val="-40"/>
        <c:axId val="0"/>
        <c:axId val="1"/>
      </c:barChart>
      <c:catAx>
        <c:axId val="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b="0" i="0" strike="noStrike" sz="2000" u="none">
                <a:solidFill>
                  <a:srgbClr val="000000"/>
                </a:solidFill>
                <a:effectLst/>
                <a:latin typeface="Helvetica Light"/>
              </a:defRPr>
            </a:pPr>
          </a:p>
        </c:txPr>
        <c:crossAx val="1"/>
        <c:crosses val="autoZero"/>
        <c:auto val="1"/>
        <c:lblAlgn val="ctr"/>
        <c:noMultiLvlLbl val="1"/>
      </c:catAx>
      <c:valAx>
        <c:axId val="1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b="0" i="0" strike="noStrike" sz="2000" u="none">
                <a:solidFill>
                  <a:srgbClr val="000000"/>
                </a:solidFill>
                <a:effectLst/>
                <a:latin typeface="Helvetica Light"/>
              </a:defRPr>
            </a:pPr>
          </a:p>
        </c:txPr>
        <c:crossAx val="0"/>
        <c:crosses val="autoZero"/>
        <c:crossBetween val="between"/>
        <c:majorUnit val="2"/>
        <c:minorUnit val="1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0222624"/>
          <c:y val="0.005"/>
          <c:w val="0.927597"/>
          <c:h val="0.062693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/>
        <a:lstStyle/>
        <a:p>
          <a:pPr lvl="0">
            <a:defRPr b="0" i="0" strike="noStrike" sz="2200" u="none">
              <a:solidFill>
                <a:srgbClr val="000000"/>
              </a:solidFill>
              <a:effectLst/>
              <a:latin typeface="Helvetica Light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 lvl="0"/>
          </a:p>
        </c:rich>
      </c:tx>
      <c:layout/>
      <c:overlay val="1"/>
    </c:title>
    <c:autoTitleDeleted val="1"/>
    <c:plotArea>
      <c:layout>
        <c:manualLayout>
          <c:layoutTarget val="inner"/>
          <c:xMode val="edge"/>
          <c:yMode val="edge"/>
          <c:x val="0.167084"/>
          <c:y val="0.184285"/>
          <c:w val="0.630465"/>
          <c:h val="0.815715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 idx="0">
                  <c:v>Zahl</c:v>
                </c:pt>
              </c:strCache>
            </c:strRef>
          </c:tx>
          <c:spPr>
            <a:solidFill>
              <a:srgbClr val="32642C"/>
            </a:solidFill>
            <a:ln w="12700" cap="flat">
              <a:noFill/>
              <a:miter lim="400000"/>
            </a:ln>
            <a:effectLst/>
          </c:spPr>
          <c:explosion val="1"/>
          <c:dPt>
            <c:idx val="0"/>
            <c:explosion val="1"/>
            <c:spPr>
              <a:solidFill>
                <a:srgbClr val="32642C"/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explosion val="1"/>
            <c:spPr>
              <a:solidFill>
                <a:srgbClr val="92B976"/>
              </a:solidFill>
              <a:ln w="12700" cap="flat">
                <a:noFill/>
                <a:miter lim="400000"/>
              </a:ln>
              <a:effectLst/>
            </c:spPr>
          </c:dPt>
          <c:dPt>
            <c:idx val="2"/>
            <c:explosion val="1"/>
            <c:spPr>
              <a:solidFill>
                <a:srgbClr val="112D16"/>
              </a:solidFill>
              <a:ln w="12700" cap="flat">
                <a:noFill/>
                <a:miter lim="400000"/>
              </a:ln>
              <a:effectLst/>
            </c:spPr>
          </c:dPt>
          <c:dPt>
            <c:idx val="3"/>
            <c:explosion val="1"/>
            <c:spPr>
              <a:solidFill>
                <a:srgbClr val="5D9B44"/>
              </a:solidFill>
              <a:ln w="12700" cap="flat">
                <a:noFill/>
                <a:miter lim="400000"/>
              </a:ln>
              <a:effectLst/>
            </c:spPr>
          </c:dPt>
          <c:dPt>
            <c:idx val="4"/>
            <c:explosion val="1"/>
            <c:spPr>
              <a:solidFill>
                <a:srgbClr val="000B04"/>
              </a:solidFill>
              <a:ln w="12700" cap="flat">
                <a:noFill/>
                <a:miter lim="400000"/>
              </a:ln>
              <a:effectLst/>
            </c:spPr>
          </c:dPt>
          <c:dLbls>
            <c:dLbl>
              <c:idx val="0"/>
              <c:numFmt formatCode="#,##0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#,##0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numFmt formatCode="#,##0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numFmt formatCode="#,##0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numFmt formatCode="#,##0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Arbeit</c:v>
                </c:pt>
                <c:pt idx="1">
                  <c:v>Freunde &amp; Familie</c:v>
                </c:pt>
                <c:pt idx="2">
                  <c:v>Soziale Sicherheit</c:v>
                </c:pt>
                <c:pt idx="3">
                  <c:v>Politische Stabilität</c:v>
                </c:pt>
                <c:pt idx="4">
                  <c:v>Ausbildung</c:v>
                </c:pt>
              </c:strCache>
            </c:strRef>
          </c:cat>
          <c:val>
            <c:numRef>
              <c:f>Sheet1!$B$2:$F$2</c:f>
              <c:numCache>
                <c:ptCount val="5"/>
                <c:pt idx="0">
                  <c:v>13.000000</c:v>
                </c:pt>
                <c:pt idx="1">
                  <c:v>8.000000</c:v>
                </c:pt>
                <c:pt idx="2">
                  <c:v>4.000000</c:v>
                </c:pt>
                <c:pt idx="3">
                  <c:v>3.000000</c:v>
                </c:pt>
                <c:pt idx="4">
                  <c:v>2.000000</c:v>
                </c:pt>
              </c:numCache>
            </c:numRef>
          </c:val>
        </c:ser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005"/>
          <c:y val="0.005"/>
          <c:w val="1"/>
          <c:h val="0.16256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/>
        <a:lstStyle/>
        <a:p>
          <a:pPr lvl="0">
            <a:defRPr b="0" i="0" strike="noStrike" sz="2200" u="none">
              <a:solidFill>
                <a:srgbClr val="000000"/>
              </a:solidFill>
              <a:effectLst/>
              <a:latin typeface="Helvetica Light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 lvl="0"/>
          </a:p>
        </c:rich>
      </c:tx>
      <c:layout/>
      <c:overlay val="1"/>
    </c:title>
    <c:autoTitleDeleted val="1"/>
    <c:plotArea>
      <c:layout>
        <c:manualLayout>
          <c:layoutTarget val="inner"/>
          <c:xMode val="edge"/>
          <c:yMode val="edge"/>
          <c:x val="0.122226"/>
          <c:y val="0.005"/>
          <c:w val="0.654027"/>
          <c:h val="0.667558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 idx="0">
                  <c:v>Zahl</c:v>
                </c:pt>
              </c:strCache>
            </c:strRef>
          </c:tx>
          <c:spPr>
            <a:solidFill>
              <a:srgbClr val="9E7F5F"/>
            </a:solidFill>
            <a:ln w="12700" cap="flat">
              <a:noFill/>
              <a:miter lim="400000"/>
            </a:ln>
            <a:effectLst/>
          </c:spPr>
          <c:explosion val="2"/>
          <c:dPt>
            <c:idx val="0"/>
            <c:explosion val="2"/>
            <c:spPr>
              <a:solidFill>
                <a:srgbClr val="9E7F5F"/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explosion val="2"/>
            <c:spPr>
              <a:solidFill>
                <a:srgbClr val="C7B88B"/>
              </a:solidFill>
              <a:ln w="12700" cap="flat">
                <a:noFill/>
                <a:miter lim="400000"/>
              </a:ln>
              <a:effectLst/>
            </c:spPr>
          </c:dPt>
          <c:dPt>
            <c:idx val="2"/>
            <c:explosion val="2"/>
            <c:spPr>
              <a:solidFill>
                <a:srgbClr val="3A291C"/>
              </a:solidFill>
              <a:ln w="12700" cap="flat">
                <a:noFill/>
                <a:miter lim="400000"/>
              </a:ln>
              <a:effectLst/>
            </c:spPr>
          </c:dPt>
          <c:dLbls>
            <c:dLbl>
              <c:idx val="0"/>
              <c:numFmt formatCode="#,##0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#,##0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numFmt formatCode="#,##0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Sprachschwierigkeiten</c:v>
                </c:pt>
                <c:pt idx="1">
                  <c:v>Wetter</c:v>
                </c:pt>
                <c:pt idx="2">
                  <c:v>Arbeitslosigkeit</c:v>
                </c:pt>
              </c:strCache>
            </c:strRef>
          </c:cat>
          <c:val>
            <c:numRef>
              <c:f>Sheet1!$B$2:$D$2</c:f>
              <c:numCache>
                <c:ptCount val="3"/>
                <c:pt idx="0">
                  <c:v>3.000000</c:v>
                </c:pt>
                <c:pt idx="1">
                  <c:v>2.000000</c:v>
                </c:pt>
                <c:pt idx="2">
                  <c:v>2.000000</c:v>
                </c:pt>
              </c:numCache>
            </c:numRef>
          </c:val>
        </c:ser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005"/>
          <c:y val="0.76195"/>
          <c:w val="1"/>
          <c:h val="0.25055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/>
        <a:lstStyle/>
        <a:p>
          <a:pPr lvl="0">
            <a:defRPr b="0" i="0" strike="noStrike" sz="2200" u="none">
              <a:solidFill>
                <a:srgbClr val="000000"/>
              </a:solidFill>
              <a:effectLst/>
              <a:latin typeface="Helvetica Light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 lvl="0"/>
          </a:p>
        </c:rich>
      </c:tx>
      <c:layout/>
      <c:overlay val="1"/>
    </c:title>
    <c:autoTitleDeleted val="1"/>
    <c:plotArea>
      <c:layout>
        <c:manualLayout>
          <c:layoutTarget val="inner"/>
          <c:xMode val="edge"/>
          <c:yMode val="edge"/>
          <c:x val="0.005"/>
          <c:y val="0.005"/>
          <c:w val="1"/>
          <c:h val="0.813149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 idx="0">
                  <c:v>Männer</c:v>
                </c:pt>
              </c:strCache>
            </c:strRef>
          </c:tx>
          <c:spPr>
            <a:solidFill>
              <a:srgbClr val="D6B243">
                <a:alpha val="75000"/>
              </a:srgbClr>
            </a:solidFill>
            <a:ln w="12700" cap="flat">
              <a:noFill/>
              <a:miter lim="400000"/>
            </a:ln>
            <a:effectLst/>
          </c:spPr>
          <c:explosion val="24"/>
          <c:dPt>
            <c:idx val="0"/>
            <c:explosion val="24"/>
            <c:spPr>
              <a:solidFill>
                <a:srgbClr val="D6B243">
                  <a:alpha val="75000"/>
                </a:srgbClr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explosion val="2"/>
            <c:spPr>
              <a:solidFill>
                <a:srgbClr val="AF7319">
                  <a:alpha val="75000"/>
                </a:srgbClr>
              </a:solidFill>
              <a:ln w="12700" cap="flat">
                <a:noFill/>
                <a:miter lim="400000"/>
              </a:ln>
              <a:effectLst/>
            </c:spPr>
          </c:dPt>
          <c:dPt>
            <c:idx val="2"/>
            <c:explosion val="2"/>
            <c:spPr>
              <a:solidFill>
                <a:srgbClr val="6F4910">
                  <a:alpha val="80000"/>
                </a:srgbClr>
              </a:solidFill>
              <a:ln w="12700" cap="flat">
                <a:noFill/>
                <a:miter lim="400000"/>
              </a:ln>
              <a:effectLst/>
            </c:spPr>
          </c:dPt>
          <c:dLbls>
            <c:dLbl>
              <c:idx val="0"/>
              <c:numFmt formatCode="#,##0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#,##0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numFmt formatCode="#,##0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für Verbot</c:v>
                </c:pt>
                <c:pt idx="1">
                  <c:v>gegen Verbot</c:v>
                </c:pt>
                <c:pt idx="2">
                  <c:v>Inanspruchnahme</c:v>
                </c:pt>
              </c:strCache>
            </c:strRef>
          </c:cat>
          <c:val>
            <c:numRef>
              <c:f>Sheet1!$B$2:$D$2</c:f>
              <c:numCache>
                <c:ptCount val="3"/>
                <c:pt idx="0">
                  <c:v>6.000000</c:v>
                </c:pt>
                <c:pt idx="1">
                  <c:v>28.000000</c:v>
                </c:pt>
                <c:pt idx="2">
                  <c:v>16.000000</c:v>
                </c:pt>
              </c:numCache>
            </c:numRef>
          </c:val>
        </c:ser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0604006"/>
          <c:y val="0.848264"/>
          <c:w val="0.887348"/>
          <c:h val="0.164236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/>
        <a:lstStyle/>
        <a:p>
          <a:pPr lvl="0">
            <a:defRPr b="0" i="0" strike="noStrike" sz="2200" u="none">
              <a:solidFill>
                <a:srgbClr val="000000"/>
              </a:solidFill>
              <a:effectLst/>
              <a:latin typeface="Helvetica Light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 lvl="0"/>
          </a:p>
        </c:rich>
      </c:tx>
      <c:layout/>
      <c:overlay val="1"/>
    </c:title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17949"/>
          <c:h val="0.779158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 idx="0">
                  <c:v>Frauen</c:v>
                </c:pt>
              </c:strCache>
            </c:strRef>
          </c:tx>
          <c:spPr>
            <a:solidFill>
              <a:srgbClr val="4D8178"/>
            </a:solidFill>
            <a:ln w="12700" cap="flat">
              <a:noFill/>
              <a:miter lim="400000"/>
            </a:ln>
            <a:effectLst/>
          </c:spPr>
          <c:explosion val="13"/>
          <c:dPt>
            <c:idx val="0"/>
            <c:explosion val="13"/>
            <c:spPr>
              <a:solidFill>
                <a:srgbClr val="4D8178"/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explosion val="1"/>
            <c:spPr>
              <a:solidFill>
                <a:srgbClr val="95BC89"/>
              </a:solidFill>
              <a:ln w="12700" cap="flat">
                <a:noFill/>
                <a:miter lim="400000"/>
              </a:ln>
              <a:effectLst/>
            </c:spPr>
          </c:dPt>
          <c:dPt>
            <c:idx val="2"/>
            <c:explosion val="1"/>
            <c:spPr>
              <a:solidFill>
                <a:srgbClr val="2F524F"/>
              </a:solidFill>
              <a:ln w="12700" cap="flat">
                <a:noFill/>
                <a:miter lim="400000"/>
              </a:ln>
              <a:effectLst/>
            </c:spPr>
          </c:dPt>
          <c:dLbls>
            <c:dLbl>
              <c:idx val="0"/>
              <c:numFmt formatCode="#,##0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#,##0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numFmt formatCode="#,##0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für Verbot</c:v>
                </c:pt>
                <c:pt idx="1">
                  <c:v>gegen Verbot</c:v>
                </c:pt>
                <c:pt idx="2">
                  <c:v>Eigenprostitution in Notlage</c:v>
                </c:pt>
              </c:strCache>
            </c:strRef>
          </c:cat>
          <c:val>
            <c:numRef>
              <c:f>Sheet1!$B$2:$D$2</c:f>
              <c:numCache>
                <c:ptCount val="3"/>
                <c:pt idx="0">
                  <c:v>17.000000</c:v>
                </c:pt>
                <c:pt idx="1">
                  <c:v>18.000000</c:v>
                </c:pt>
                <c:pt idx="2">
                  <c:v>15.000000</c:v>
                </c:pt>
              </c:numCache>
            </c:numRef>
          </c:val>
        </c:ser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005"/>
          <c:y val="0.84132"/>
          <c:w val="0.999788"/>
          <c:h val="0.17118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/>
        <a:lstStyle/>
        <a:p>
          <a:pPr lvl="0">
            <a:defRPr b="0" i="0" strike="noStrike" sz="2200" u="none">
              <a:solidFill>
                <a:srgbClr val="000000"/>
              </a:solidFill>
              <a:effectLst/>
              <a:latin typeface="Helvetica Light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 lvl="0"/>
          </a:p>
        </c:rich>
      </c:tx>
      <c:layout/>
      <c:overlay val="1"/>
    </c:title>
    <c:autoTitleDeleted val="1"/>
    <c:plotArea>
      <c:layout>
        <c:manualLayout>
          <c:layoutTarget val="inner"/>
          <c:xMode val="edge"/>
          <c:yMode val="edge"/>
          <c:x val="0.0671443"/>
          <c:y val="0.103729"/>
          <c:w val="0.932856"/>
          <c:h val="0.8160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 idx="0">
                  <c:v>Hinz &amp; Kunzt</c:v>
                </c:pt>
              </c:strCache>
            </c:strRef>
          </c:tx>
          <c:spPr>
            <a:solidFill>
              <a:srgbClr val="2E578C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€ 80-199</c:v>
                </c:pt>
                <c:pt idx="1">
                  <c:v>€ 200-399</c:v>
                </c:pt>
                <c:pt idx="2">
                  <c:v>€ 400-650</c:v>
                </c:pt>
                <c:pt idx="3">
                  <c:v>€ 690-750</c:v>
                </c:pt>
                <c:pt idx="4">
                  <c:v>€ 780-900</c:v>
                </c:pt>
                <c:pt idx="5">
                  <c:v>€ 950+</c:v>
                </c:pt>
              </c:strCache>
            </c:strRef>
          </c:cat>
          <c:val>
            <c:numRef>
              <c:f>Sheet1!$B$2:$G$2</c:f>
              <c:numCache>
                <c:ptCount val="5"/>
                <c:pt idx="0">
                  <c:v>8.000000</c:v>
                </c:pt>
                <c:pt idx="1">
                  <c:v>20.000000</c:v>
                </c:pt>
                <c:pt idx="2">
                  <c:v>13.000000</c:v>
                </c:pt>
                <c:pt idx="3">
                  <c:v>0.000000</c:v>
                </c:pt>
                <c:pt idx="4">
                  <c:v>0.000000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 idx="0">
                  <c:v>Studierende</c:v>
                </c:pt>
              </c:strCache>
            </c:strRef>
          </c:tx>
          <c:spPr>
            <a:solidFill>
              <a:srgbClr val="5D964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€ 80-199</c:v>
                </c:pt>
                <c:pt idx="1">
                  <c:v>€ 200-399</c:v>
                </c:pt>
                <c:pt idx="2">
                  <c:v>€ 400-650</c:v>
                </c:pt>
                <c:pt idx="3">
                  <c:v>€ 690-750</c:v>
                </c:pt>
                <c:pt idx="4">
                  <c:v>€ 780-900</c:v>
                </c:pt>
                <c:pt idx="5">
                  <c:v>€ 950+</c:v>
                </c:pt>
              </c:strCache>
            </c:strRef>
          </c:cat>
          <c:val>
            <c:numRef>
              <c:f>Sheet1!$B$3:$G$3</c:f>
              <c:numCache>
                <c:ptCount val="6"/>
                <c:pt idx="0">
                  <c:v>0.000000</c:v>
                </c:pt>
                <c:pt idx="1">
                  <c:v>0.000000</c:v>
                </c:pt>
                <c:pt idx="2">
                  <c:v>24.000000</c:v>
                </c:pt>
                <c:pt idx="3">
                  <c:v>14.000000</c:v>
                </c:pt>
                <c:pt idx="4">
                  <c:v>12.000000</c:v>
                </c:pt>
                <c:pt idx="5">
                  <c:v>6.000000</c:v>
                </c:pt>
              </c:numCache>
            </c:numRef>
          </c:val>
        </c:ser>
        <c:gapWidth val="140"/>
        <c:overlap val="-10"/>
        <c:axId val="0"/>
        <c:axId val="1"/>
      </c:barChart>
      <c:catAx>
        <c:axId val="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b="0" i="0" strike="noStrike" sz="2000" u="none">
                <a:solidFill>
                  <a:srgbClr val="000000"/>
                </a:solidFill>
                <a:effectLst/>
                <a:latin typeface="Helvetica Light"/>
              </a:defRPr>
            </a:pPr>
          </a:p>
        </c:txPr>
        <c:crossAx val="1"/>
        <c:crosses val="autoZero"/>
        <c:auto val="1"/>
        <c:lblAlgn val="ctr"/>
        <c:noMultiLvlLbl val="1"/>
      </c:catAx>
      <c:valAx>
        <c:axId val="1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b="0" i="0" strike="noStrike" sz="2000" u="none">
                <a:solidFill>
                  <a:srgbClr val="000000"/>
                </a:solidFill>
                <a:effectLst/>
                <a:latin typeface="Helvetica Light"/>
              </a:defRPr>
            </a:pPr>
          </a:p>
        </c:txPr>
        <c:crossAx val="0"/>
        <c:crosses val="autoZero"/>
        <c:crossBetween val="between"/>
        <c:majorUnit val="7.5"/>
        <c:minorUnit val="3.7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0551962"/>
          <c:y val="0.005"/>
          <c:w val="0.8966"/>
          <c:h val="0.066693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/>
        <a:lstStyle/>
        <a:p>
          <a:pPr lvl="0">
            <a:defRPr b="0" i="0" strike="noStrike" sz="2200" u="none">
              <a:solidFill>
                <a:srgbClr val="000000"/>
              </a:solidFill>
              <a:effectLst/>
              <a:latin typeface="Helvetica Light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 lvl="0"/>
          </a:p>
        </c:rich>
      </c:tx>
      <c:layout/>
      <c:overlay val="1"/>
    </c:title>
    <c:autoTitleDeleted val="1"/>
    <c:plotArea>
      <c:layout>
        <c:manualLayout>
          <c:layoutTarget val="inner"/>
          <c:xMode val="edge"/>
          <c:yMode val="edge"/>
          <c:x val="0.0564203"/>
          <c:y val="0.0564203"/>
          <c:w val="0.887159"/>
          <c:h val="0.887159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 idx="0">
                  <c:v>Zahl</c:v>
                </c:pt>
              </c:strCache>
            </c:strRef>
          </c:tx>
          <c:spPr>
            <a:solidFill>
              <a:srgbClr val="4D8178"/>
            </a:solidFill>
            <a:ln w="12700" cap="flat">
              <a:noFill/>
              <a:miter lim="400000"/>
            </a:ln>
            <a:effectLst/>
          </c:spPr>
          <c:explosion val="0"/>
          <c:dPt>
            <c:idx val="0"/>
            <c:explosion val="0"/>
            <c:spPr>
              <a:solidFill>
                <a:srgbClr val="4D8178"/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explosion val="0"/>
            <c:spPr>
              <a:solidFill>
                <a:srgbClr val="95BC89"/>
              </a:solidFill>
              <a:ln w="12700" cap="flat">
                <a:noFill/>
                <a:miter lim="400000"/>
              </a:ln>
              <a:effectLst/>
            </c:spPr>
          </c:dPt>
          <c:dPt>
            <c:idx val="2"/>
            <c:explosion val="0"/>
            <c:spPr>
              <a:solidFill>
                <a:srgbClr val="2F524F"/>
              </a:solidFill>
              <a:ln w="12700" cap="flat">
                <a:noFill/>
                <a:miter lim="400000"/>
              </a:ln>
              <a:effectLst/>
            </c:spPr>
          </c:dPt>
          <c:dPt>
            <c:idx val="3"/>
            <c:explosion val="0"/>
            <c:spPr>
              <a:solidFill>
                <a:srgbClr val="6A8D56"/>
              </a:solidFill>
              <a:ln w="12700" cap="flat">
                <a:noFill/>
                <a:miter lim="400000"/>
              </a:ln>
              <a:effectLst/>
            </c:spPr>
          </c:dPt>
          <c:dPt>
            <c:idx val="4"/>
            <c:explosion val="0"/>
            <c:spPr>
              <a:solidFill>
                <a:srgbClr val="9BC1AB"/>
              </a:solidFill>
              <a:ln w="12700" cap="flat">
                <a:noFill/>
                <a:miter lim="400000"/>
              </a:ln>
              <a:effectLst/>
            </c:spPr>
          </c:dPt>
          <c:dLbls>
            <c:dLbl>
              <c:idx val="0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numFmt formatCode="#,##0%" sourceLinked="0"/>
              <c:txPr>
                <a:bodyPr/>
                <a:lstStyle/>
                <a:p>
                  <a:pPr lvl="0">
                    <a:def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defRPr>
                  </a:pPr>
                  <a:r>
                    <a:rPr b="0" i="0" strike="noStrike" sz="2600" u="none">
                      <a:solidFill>
                        <a:srgbClr val="FFFFFF"/>
                      </a:solidFill>
                      <a:effectLst>
                        <a:outerShdw sx="100000" sy="100000" kx="0" ky="0" algn="b" rotWithShape="0" blurRad="0" dist="38100" dir="2700000">
                          <a:srgbClr val="000000"/>
                        </a:outerShdw>
                      </a:effectLst>
                      <a:latin typeface="Helvetica Light"/>
                    </a:rPr>
                    <a:t/>
                  </a:r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#,##0%" sourceLinked="0"/>
            <c:txPr>
              <a:bodyPr/>
              <a:lstStyle/>
              <a:p>
                <a:pPr lvl="0">
                  <a:def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defRPr>
                </a:pPr>
                <a:r>
                  <a:rPr b="0" i="0" strike="noStrike" sz="2600" u="none">
                    <a:solidFill>
                      <a:srgbClr val="FFFFFF"/>
                    </a:solidFill>
                    <a:effectLst>
                      <a:outerShdw sx="100000" sy="100000" kx="0" ky="0" algn="b" rotWithShape="0" blurRad="0" dist="38100" dir="2700000">
                        <a:srgbClr val="000000"/>
                      </a:outerShdw>
                    </a:effectLst>
                    <a:latin typeface="Helvetica Light"/>
                  </a:rPr>
                  <a:t/>
                </a:r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Eltern</c:v>
                </c:pt>
                <c:pt idx="1">
                  <c:v>Arbeit</c:v>
                </c:pt>
                <c:pt idx="2">
                  <c:v>Sozialstaat</c:v>
                </c:pt>
                <c:pt idx="3">
                  <c:v>Stipendien</c:v>
                </c:pt>
                <c:pt idx="4">
                  <c:v>Partner</c:v>
                </c:pt>
              </c:strCache>
            </c:strRef>
          </c:cat>
          <c:val>
            <c:numRef>
              <c:f>Sheet1!$B$2:$F$2</c:f>
              <c:numCache>
                <c:ptCount val="5"/>
                <c:pt idx="0">
                  <c:v>38.700000</c:v>
                </c:pt>
                <c:pt idx="1">
                  <c:v>37.000000</c:v>
                </c:pt>
                <c:pt idx="2">
                  <c:v>12.300000</c:v>
                </c:pt>
                <c:pt idx="3">
                  <c:v>9.500000</c:v>
                </c:pt>
                <c:pt idx="4">
                  <c:v>2.500000</c:v>
                </c:pt>
              </c:numCache>
            </c:numRef>
          </c:val>
        </c:ser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xfrm>
            <a:off x="952500" y="393700"/>
            <a:ext cx="11099800" cy="2159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3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4.xml"/><Relationship Id="rId3" Type="http://schemas.openxmlformats.org/officeDocument/2006/relationships/chart" Target="../charts/chart5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6.xml"/><Relationship Id="rId3" Type="http://schemas.openxmlformats.org/officeDocument/2006/relationships/chart" Target="../charts/chart7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8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9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0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2.xml"/><Relationship Id="rId3" Type="http://schemas.openxmlformats.org/officeDocument/2006/relationships/chart" Target="../charts/chart13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4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Relationship Id="rId3" Type="http://schemas.openxmlformats.org/officeDocument/2006/relationships/image" Target="../media/image2.tif"/><Relationship Id="rId4" Type="http://schemas.openxmlformats.org/officeDocument/2006/relationships/image" Target="../media/image8.png"/><Relationship Id="rId5" Type="http://schemas.openxmlformats.org/officeDocument/2006/relationships/image" Target="../media/image1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xfrm>
            <a:off x="1270000" y="1898809"/>
            <a:ext cx="10464800" cy="1983749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b="1" sz="4000"/>
              <a:t>Feldforschung in Hamburg:</a:t>
            </a:r>
            <a:endParaRPr b="1" sz="4000"/>
          </a:p>
          <a:p>
            <a:pPr lvl="0">
              <a:defRPr sz="1800"/>
            </a:pPr>
            <a:r>
              <a:rPr b="1" sz="4000"/>
              <a:t>Stichproben zu sozialer Ungleichheit</a:t>
            </a:r>
            <a:endParaRPr b="1" sz="4000"/>
          </a:p>
          <a:p>
            <a:pPr lvl="0">
              <a:defRPr sz="1800"/>
            </a:pPr>
            <a:r>
              <a:rPr b="1" sz="4000"/>
              <a:t>und Randgruppen in Deutschland</a:t>
            </a:r>
          </a:p>
        </p:txBody>
      </p:sp>
      <p:sp>
        <p:nvSpPr>
          <p:cNvPr id="33" name="Shape 33"/>
          <p:cNvSpPr/>
          <p:nvPr/>
        </p:nvSpPr>
        <p:spPr>
          <a:xfrm>
            <a:off x="3865956" y="8270470"/>
            <a:ext cx="52728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Lüneburg, 14. März 2014</a:t>
            </a:r>
          </a:p>
        </p:txBody>
      </p:sp>
      <p:sp>
        <p:nvSpPr>
          <p:cNvPr id="34" name="Shape 34"/>
          <p:cNvSpPr/>
          <p:nvPr/>
        </p:nvSpPr>
        <p:spPr>
          <a:xfrm>
            <a:off x="2054758" y="880726"/>
            <a:ext cx="889528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Germanistik der Masaryk-Universität Brünn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type="title"/>
          </p:nvPr>
        </p:nvSpPr>
        <p:spPr>
          <a:xfrm>
            <a:off x="1270000" y="-135675"/>
            <a:ext cx="10464800" cy="1405790"/>
          </a:xfrm>
          <a:prstGeom prst="rect">
            <a:avLst/>
          </a:prstGeom>
        </p:spPr>
        <p:txBody>
          <a:bodyPr/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Fühlen Sie sich in Deutschland zuhause?</a:t>
            </a:r>
          </a:p>
        </p:txBody>
      </p:sp>
      <p:graphicFrame>
        <p:nvGraphicFramePr>
          <p:cNvPr id="93" name="Chart 93"/>
          <p:cNvGraphicFramePr/>
          <p:nvPr/>
        </p:nvGraphicFramePr>
        <p:xfrm>
          <a:off x="1574673" y="1587500"/>
          <a:ext cx="10131553" cy="65786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94" name="Shape 94"/>
          <p:cNvSpPr/>
          <p:nvPr/>
        </p:nvSpPr>
        <p:spPr>
          <a:xfrm>
            <a:off x="2956102" y="8416545"/>
            <a:ext cx="7092596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Alter zum Zeitpunkt der Einwanderung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type="title"/>
          </p:nvPr>
        </p:nvSpPr>
        <p:spPr>
          <a:xfrm>
            <a:off x="1270000" y="386082"/>
            <a:ext cx="10464800" cy="1405790"/>
          </a:xfrm>
          <a:prstGeom prst="rect">
            <a:avLst/>
          </a:prstGeom>
        </p:spPr>
        <p:txBody>
          <a:bodyPr/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Warum fühlen Sie sich in Deutschland zuhause?</a:t>
            </a:r>
          </a:p>
        </p:txBody>
      </p:sp>
      <p:graphicFrame>
        <p:nvGraphicFramePr>
          <p:cNvPr id="97" name="Chart 97"/>
          <p:cNvGraphicFramePr/>
          <p:nvPr/>
        </p:nvGraphicFramePr>
        <p:xfrm>
          <a:off x="-116005" y="2131585"/>
          <a:ext cx="8540995" cy="6601328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98" name="Chart 98"/>
          <p:cNvGraphicFramePr/>
          <p:nvPr/>
        </p:nvGraphicFramePr>
        <p:xfrm>
          <a:off x="8120546" y="4320541"/>
          <a:ext cx="4247408" cy="4161314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99" name="Shape 99"/>
          <p:cNvSpPr/>
          <p:nvPr/>
        </p:nvSpPr>
        <p:spPr>
          <a:xfrm>
            <a:off x="8272451" y="2586405"/>
            <a:ext cx="3491648" cy="1405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Warum nicht?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title"/>
          </p:nvPr>
        </p:nvSpPr>
        <p:spPr>
          <a:xfrm>
            <a:off x="1270000" y="437888"/>
            <a:ext cx="10464800" cy="1405791"/>
          </a:xfrm>
          <a:prstGeom prst="rect">
            <a:avLst/>
          </a:prstGeom>
        </p:spPr>
        <p:txBody>
          <a:bodyPr/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Feldforschung zum Thema Prostitution</a:t>
            </a:r>
            <a:endParaRPr b="1" sz="4000"/>
          </a:p>
        </p:txBody>
      </p:sp>
      <p:sp>
        <p:nvSpPr>
          <p:cNvPr id="102" name="Shape 102"/>
          <p:cNvSpPr/>
          <p:nvPr/>
        </p:nvSpPr>
        <p:spPr>
          <a:xfrm>
            <a:off x="745809" y="1732513"/>
            <a:ext cx="11513182" cy="72146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Zielgruppe: je 50 Männer und Frauen</a:t>
            </a:r>
            <a:endParaRPr sz="3600"/>
          </a:p>
          <a:p>
            <a:pPr lvl="0">
              <a:defRPr sz="1800"/>
            </a:pPr>
            <a:r>
              <a:rPr sz="3600"/>
              <a:t>im Alter von 20 bis 40</a:t>
            </a: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1. Sind Sie für oder gegen ein Verbot von Prostitution?</a:t>
            </a: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2. Warum?</a:t>
            </a: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3. Können Sie sich vorstellen, …</a:t>
            </a: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– die Dienste von Prostituierten</a:t>
            </a:r>
            <a:endParaRPr sz="3600"/>
          </a:p>
          <a:p>
            <a:pPr lvl="0">
              <a:defRPr sz="1800"/>
            </a:pPr>
            <a:r>
              <a:rPr sz="3600"/>
              <a:t>in Anspruch zu nehmen? (</a:t>
            </a:r>
            <a:r>
              <a:rPr sz="3600">
                <a:latin typeface="Verdana"/>
                <a:ea typeface="Verdana"/>
                <a:cs typeface="Verdana"/>
                <a:sym typeface="Verdana"/>
              </a:rPr>
              <a:t>♂</a:t>
            </a:r>
            <a:r>
              <a:rPr sz="3600"/>
              <a:t>)</a:t>
            </a: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– sich selbst in einer Notlage zu prostituieren? (</a:t>
            </a:r>
            <a:r>
              <a:rPr sz="3600">
                <a:latin typeface="Verdana"/>
                <a:ea typeface="Verdana"/>
                <a:cs typeface="Verdana"/>
                <a:sym typeface="Verdana"/>
              </a:rPr>
              <a:t>♀</a:t>
            </a:r>
            <a:r>
              <a:rPr sz="3600"/>
              <a:t>)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type="title"/>
          </p:nvPr>
        </p:nvSpPr>
        <p:spPr>
          <a:xfrm>
            <a:off x="1270000" y="594416"/>
            <a:ext cx="10464800" cy="1405790"/>
          </a:xfrm>
          <a:prstGeom prst="rect">
            <a:avLst/>
          </a:prstGeom>
        </p:spPr>
        <p:txBody>
          <a:bodyPr/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Ergebnisse zum Thema Prostitution</a:t>
            </a:r>
            <a:endParaRPr b="1" sz="4000"/>
          </a:p>
        </p:txBody>
      </p:sp>
      <p:graphicFrame>
        <p:nvGraphicFramePr>
          <p:cNvPr id="105" name="Chart 105"/>
          <p:cNvGraphicFramePr/>
          <p:nvPr/>
        </p:nvGraphicFramePr>
        <p:xfrm>
          <a:off x="959633" y="1980301"/>
          <a:ext cx="5308601" cy="6528452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106" name="Chart 106"/>
          <p:cNvGraphicFramePr/>
          <p:nvPr/>
        </p:nvGraphicFramePr>
        <p:xfrm>
          <a:off x="6966510" y="2202551"/>
          <a:ext cx="5298879" cy="6242765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107" name="Shape 107"/>
          <p:cNvSpPr/>
          <p:nvPr/>
        </p:nvSpPr>
        <p:spPr>
          <a:xfrm>
            <a:off x="2577089" y="6937581"/>
            <a:ext cx="1198217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2400"/>
            </a:lvl1pPr>
          </a:lstStyle>
          <a:p>
            <a:pPr lvl="0">
              <a:defRPr b="0" sz="1800"/>
            </a:pPr>
            <a:r>
              <a:rPr b="1" sz="2400"/>
              <a:t>Männer</a:t>
            </a:r>
          </a:p>
        </p:txBody>
      </p:sp>
      <p:sp>
        <p:nvSpPr>
          <p:cNvPr id="108" name="Shape 108"/>
          <p:cNvSpPr/>
          <p:nvPr/>
        </p:nvSpPr>
        <p:spPr>
          <a:xfrm>
            <a:off x="8030345" y="6937581"/>
            <a:ext cx="1130499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2400"/>
            </a:lvl1pPr>
          </a:lstStyle>
          <a:p>
            <a:pPr lvl="0">
              <a:defRPr b="0" sz="1800"/>
            </a:pPr>
            <a:r>
              <a:rPr b="1" sz="2400"/>
              <a:t>Frauen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title"/>
          </p:nvPr>
        </p:nvSpPr>
        <p:spPr>
          <a:xfrm>
            <a:off x="1270000" y="594416"/>
            <a:ext cx="10464800" cy="140579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b="1" sz="4000"/>
              <a:t>Feldforschung zum Thema</a:t>
            </a:r>
            <a:endParaRPr b="1" sz="4000"/>
          </a:p>
          <a:p>
            <a:pPr lvl="0">
              <a:defRPr sz="1800"/>
            </a:pPr>
            <a:r>
              <a:rPr b="1" sz="4000"/>
              <a:t>Einkommen und Ausgaben</a:t>
            </a:r>
          </a:p>
        </p:txBody>
      </p:sp>
      <p:sp>
        <p:nvSpPr>
          <p:cNvPr id="111" name="Shape 111"/>
          <p:cNvSpPr/>
          <p:nvPr/>
        </p:nvSpPr>
        <p:spPr>
          <a:xfrm>
            <a:off x="1587728" y="2962010"/>
            <a:ext cx="9829344" cy="501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Zielgruppe 1:</a:t>
            </a:r>
            <a:endParaRPr sz="3600"/>
          </a:p>
          <a:p>
            <a:pPr lvl="0">
              <a:defRPr sz="1800"/>
            </a:pPr>
            <a:r>
              <a:rPr sz="3600"/>
              <a:t>41 Verkäufer der Straßenzeitung</a:t>
            </a:r>
            <a:endParaRPr sz="3600"/>
          </a:p>
          <a:p>
            <a:pPr lvl="0">
              <a:defRPr sz="1800"/>
            </a:pPr>
            <a:r>
              <a:rPr sz="3600"/>
              <a:t>„Hinz &amp; Kunzt“</a:t>
            </a: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1. Wie viele Tage im Monat verkaufen Sie?</a:t>
            </a: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2. Wieviel Geld verdienen Sie durchschnittlich?</a:t>
            </a: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3. Wofür geben Sie es hauptsächlich aus?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type="title"/>
          </p:nvPr>
        </p:nvSpPr>
        <p:spPr>
          <a:xfrm>
            <a:off x="1270000" y="594416"/>
            <a:ext cx="10464800" cy="140579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b="1" sz="4000"/>
              <a:t>Feldforschung zum Thema</a:t>
            </a:r>
            <a:endParaRPr b="1" sz="4000"/>
          </a:p>
          <a:p>
            <a:pPr lvl="0">
              <a:defRPr sz="1800"/>
            </a:pPr>
            <a:r>
              <a:rPr b="1" sz="4000"/>
              <a:t>Einkommen und Ausgaben</a:t>
            </a:r>
          </a:p>
        </p:txBody>
      </p:sp>
      <p:sp>
        <p:nvSpPr>
          <p:cNvPr id="114" name="Shape 114"/>
          <p:cNvSpPr/>
          <p:nvPr/>
        </p:nvSpPr>
        <p:spPr>
          <a:xfrm>
            <a:off x="1706371" y="2962010"/>
            <a:ext cx="9592057" cy="501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Zielgruppe 2:</a:t>
            </a:r>
            <a:endParaRPr sz="3600"/>
          </a:p>
          <a:p>
            <a:pPr lvl="0">
              <a:defRPr sz="1800"/>
            </a:pPr>
            <a:r>
              <a:rPr sz="3600"/>
              <a:t>56 Studierende der Universität Hamburg</a:t>
            </a: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1. Wie hoch ist dein monatliches Einkommen?</a:t>
            </a: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2. Aus welchen Quellen kommt dein Geld?</a:t>
            </a: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3. Wofür gibst du es hauptsächlich aus</a:t>
            </a:r>
            <a:endParaRPr sz="3600"/>
          </a:p>
          <a:p>
            <a:pPr lvl="0">
              <a:defRPr sz="1800"/>
            </a:pPr>
            <a:r>
              <a:rPr sz="3600"/>
              <a:t>(abgesehen von Essen und Miete)?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title"/>
          </p:nvPr>
        </p:nvSpPr>
        <p:spPr>
          <a:xfrm>
            <a:off x="1270000" y="594416"/>
            <a:ext cx="10464800" cy="1405790"/>
          </a:xfrm>
          <a:prstGeom prst="rect">
            <a:avLst/>
          </a:prstGeom>
        </p:spPr>
        <p:txBody>
          <a:bodyPr/>
          <a:lstStyle>
            <a:lvl1pPr defTabSz="578358">
              <a:defRPr b="1" sz="3959"/>
            </a:lvl1pPr>
          </a:lstStyle>
          <a:p>
            <a:pPr lvl="0">
              <a:defRPr b="0" sz="1800"/>
            </a:pPr>
            <a:r>
              <a:rPr b="1" sz="3959"/>
              <a:t>Monatliches Einkommen von Hinz &amp; Kunzt-Verkäufern und Studierenden im Vergleich</a:t>
            </a:r>
          </a:p>
        </p:txBody>
      </p:sp>
      <p:graphicFrame>
        <p:nvGraphicFramePr>
          <p:cNvPr id="117" name="Chart 117"/>
          <p:cNvGraphicFramePr/>
          <p:nvPr/>
        </p:nvGraphicFramePr>
        <p:xfrm>
          <a:off x="1202563" y="2554186"/>
          <a:ext cx="10387839" cy="6093028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18" name="Shape 118"/>
          <p:cNvSpPr/>
          <p:nvPr/>
        </p:nvSpPr>
        <p:spPr>
          <a:xfrm>
            <a:off x="3504744" y="3060279"/>
            <a:ext cx="2186485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Ø: € 295</a:t>
            </a:r>
          </a:p>
        </p:txBody>
      </p:sp>
      <p:sp>
        <p:nvSpPr>
          <p:cNvPr id="119" name="Shape 119"/>
          <p:cNvSpPr/>
          <p:nvPr/>
        </p:nvSpPr>
        <p:spPr>
          <a:xfrm>
            <a:off x="7228430" y="3060279"/>
            <a:ext cx="2186484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Ø: € 705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title"/>
          </p:nvPr>
        </p:nvSpPr>
        <p:spPr>
          <a:xfrm>
            <a:off x="1270000" y="698767"/>
            <a:ext cx="10464800" cy="1405790"/>
          </a:xfrm>
          <a:prstGeom prst="rect">
            <a:avLst/>
          </a:prstGeom>
        </p:spPr>
        <p:txBody>
          <a:bodyPr/>
          <a:lstStyle/>
          <a:p>
            <a:pPr lvl="0" defTabSz="531622">
              <a:defRPr sz="1800"/>
            </a:pPr>
            <a:r>
              <a:rPr b="1" sz="3640"/>
              <a:t>Einkommensquellen von Studierenden</a:t>
            </a:r>
            <a:endParaRPr b="1" sz="3640"/>
          </a:p>
          <a:p>
            <a:pPr lvl="0" defTabSz="531622">
              <a:defRPr sz="1800"/>
            </a:pPr>
            <a:r>
              <a:rPr b="1" sz="3640"/>
              <a:t>BAFöG (Bundesausbildungsförderungsgesetz)</a:t>
            </a:r>
          </a:p>
        </p:txBody>
      </p:sp>
      <p:graphicFrame>
        <p:nvGraphicFramePr>
          <p:cNvPr id="122" name="Chart 122"/>
          <p:cNvGraphicFramePr/>
          <p:nvPr/>
        </p:nvGraphicFramePr>
        <p:xfrm>
          <a:off x="2615096" y="1975242"/>
          <a:ext cx="6885686" cy="688568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title"/>
          </p:nvPr>
        </p:nvSpPr>
        <p:spPr>
          <a:xfrm>
            <a:off x="1270000" y="594416"/>
            <a:ext cx="10464800" cy="1405790"/>
          </a:xfrm>
          <a:prstGeom prst="rect">
            <a:avLst/>
          </a:prstGeom>
        </p:spPr>
        <p:txBody>
          <a:bodyPr/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Ausgaben von Hinz &amp; Kunzt-Verkäufern</a:t>
            </a:r>
            <a:endParaRPr b="1" sz="4000"/>
          </a:p>
        </p:txBody>
      </p:sp>
      <p:graphicFrame>
        <p:nvGraphicFramePr>
          <p:cNvPr id="125" name="Chart 125"/>
          <p:cNvGraphicFramePr/>
          <p:nvPr/>
        </p:nvGraphicFramePr>
        <p:xfrm>
          <a:off x="662029" y="22175"/>
          <a:ext cx="10791820" cy="1079182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title"/>
          </p:nvPr>
        </p:nvSpPr>
        <p:spPr>
          <a:xfrm>
            <a:off x="1270000" y="698767"/>
            <a:ext cx="10464800" cy="1405790"/>
          </a:xfrm>
          <a:prstGeom prst="rect">
            <a:avLst/>
          </a:prstGeom>
        </p:spPr>
        <p:txBody>
          <a:bodyPr/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Ausgaben von Studierenden</a:t>
            </a:r>
            <a:endParaRPr b="1" sz="4000"/>
          </a:p>
        </p:txBody>
      </p:sp>
      <p:graphicFrame>
        <p:nvGraphicFramePr>
          <p:cNvPr id="128" name="Chart 128"/>
          <p:cNvGraphicFramePr/>
          <p:nvPr/>
        </p:nvGraphicFramePr>
        <p:xfrm>
          <a:off x="771665" y="131811"/>
          <a:ext cx="10572548" cy="10572548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title"/>
          </p:nvPr>
        </p:nvSpPr>
        <p:spPr>
          <a:xfrm>
            <a:off x="1270000" y="659635"/>
            <a:ext cx="10464800" cy="812597"/>
          </a:xfrm>
          <a:prstGeom prst="rect">
            <a:avLst/>
          </a:prstGeom>
        </p:spPr>
        <p:txBody>
          <a:bodyPr/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Was sind soziale Ungleichheit?</a:t>
            </a:r>
          </a:p>
        </p:txBody>
      </p:sp>
      <p:sp>
        <p:nvSpPr>
          <p:cNvPr id="37" name="Shape 37"/>
          <p:cNvSpPr/>
          <p:nvPr/>
        </p:nvSpPr>
        <p:spPr>
          <a:xfrm>
            <a:off x="1235608" y="1943342"/>
            <a:ext cx="10533584" cy="203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200"/>
              <a:t>„Soziale Ungleichheit liegt dann vor, wenn Menschen</a:t>
            </a:r>
            <a:endParaRPr sz="3200"/>
          </a:p>
          <a:p>
            <a:pPr lvl="0">
              <a:defRPr sz="1800"/>
            </a:pPr>
            <a:r>
              <a:rPr sz="3200"/>
              <a:t>aufgrund ihrer Stellung in sozialen Bindungsgefügen</a:t>
            </a:r>
            <a:endParaRPr sz="3200"/>
          </a:p>
          <a:p>
            <a:pPr lvl="0">
              <a:defRPr sz="1800"/>
            </a:pPr>
            <a:r>
              <a:rPr sz="3200"/>
              <a:t>von den wertvollen Gütern einer Gesellschaft regelmäßig</a:t>
            </a:r>
            <a:endParaRPr sz="3200"/>
          </a:p>
          <a:p>
            <a:pPr lvl="0">
              <a:defRPr sz="1800"/>
            </a:pPr>
            <a:r>
              <a:rPr sz="3200"/>
              <a:t>mehr als andere erhalten.“ (Hradil 2001)</a:t>
            </a:r>
          </a:p>
        </p:txBody>
      </p:sp>
      <p:sp>
        <p:nvSpPr>
          <p:cNvPr id="38" name="Shape 38"/>
          <p:cNvSpPr/>
          <p:nvPr/>
        </p:nvSpPr>
        <p:spPr>
          <a:xfrm>
            <a:off x="1270000" y="4785594"/>
            <a:ext cx="10464800" cy="812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Formen sozialer Ungleichheit</a:t>
            </a:r>
          </a:p>
        </p:txBody>
      </p:sp>
      <p:sp>
        <p:nvSpPr>
          <p:cNvPr id="39" name="Shape 39"/>
          <p:cNvSpPr/>
          <p:nvPr/>
        </p:nvSpPr>
        <p:spPr>
          <a:xfrm>
            <a:off x="1181450" y="6111871"/>
            <a:ext cx="10641900" cy="251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marL="444500" indent="-444500" algn="l">
              <a:buSzPct val="75000"/>
              <a:buChar char="•"/>
              <a:defRPr sz="1800"/>
            </a:pPr>
            <a:r>
              <a:rPr sz="3200"/>
              <a:t>Bedingungsungleichheit (z.B. Elternhaus)</a:t>
            </a:r>
            <a:endParaRPr sz="3200"/>
          </a:p>
          <a:p>
            <a:pPr lvl="0" marL="444500" indent="-444500" algn="l">
              <a:buSzPct val="75000"/>
              <a:buChar char="•"/>
              <a:defRPr sz="1800"/>
            </a:pPr>
            <a:endParaRPr sz="32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3200"/>
              <a:t>Chancenungleichheit (z.B. Förderung in der Schule)</a:t>
            </a:r>
            <a:endParaRPr sz="3200"/>
          </a:p>
          <a:p>
            <a:pPr lvl="0" marL="444500" indent="-444500" algn="l">
              <a:buSzPct val="75000"/>
              <a:buChar char="•"/>
              <a:defRPr sz="1800"/>
            </a:pPr>
            <a:endParaRPr sz="3200"/>
          </a:p>
          <a:p>
            <a:pPr lvl="0" marL="444500" indent="-444500" algn="l">
              <a:buSzPct val="75000"/>
              <a:buChar char="•"/>
              <a:defRPr sz="1800"/>
            </a:pPr>
            <a:r>
              <a:rPr sz="3200"/>
              <a:t>Verteilungsungleichheit (z.B. Arbeits-/Gehaltsangebot)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title"/>
          </p:nvPr>
        </p:nvSpPr>
        <p:spPr>
          <a:xfrm>
            <a:off x="1270000" y="698767"/>
            <a:ext cx="10464800" cy="140579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b="1" sz="4000"/>
              <a:t>Kulturelle Teilhabe:</a:t>
            </a:r>
            <a:endParaRPr b="1" sz="4000"/>
          </a:p>
          <a:p>
            <a:pPr lvl="0">
              <a:defRPr sz="1800"/>
            </a:pPr>
            <a:r>
              <a:rPr b="1" sz="4000"/>
              <a:t>Ausgabenposten im Vergleich</a:t>
            </a:r>
          </a:p>
        </p:txBody>
      </p:sp>
      <p:graphicFrame>
        <p:nvGraphicFramePr>
          <p:cNvPr id="131" name="Chart 131"/>
          <p:cNvGraphicFramePr/>
          <p:nvPr/>
        </p:nvGraphicFramePr>
        <p:xfrm>
          <a:off x="264989" y="2293129"/>
          <a:ext cx="6615142" cy="6615142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132" name="Chart 132"/>
          <p:cNvGraphicFramePr/>
          <p:nvPr/>
        </p:nvGraphicFramePr>
        <p:xfrm>
          <a:off x="5402741" y="1598512"/>
          <a:ext cx="8004377" cy="8004376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133" name="Shape 133"/>
          <p:cNvSpPr/>
          <p:nvPr/>
        </p:nvSpPr>
        <p:spPr>
          <a:xfrm>
            <a:off x="8244810" y="8223956"/>
            <a:ext cx="232024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Studierende</a:t>
            </a:r>
          </a:p>
        </p:txBody>
      </p:sp>
      <p:sp>
        <p:nvSpPr>
          <p:cNvPr id="134" name="Shape 134"/>
          <p:cNvSpPr/>
          <p:nvPr/>
        </p:nvSpPr>
        <p:spPr>
          <a:xfrm>
            <a:off x="2117961" y="8223956"/>
            <a:ext cx="3185872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Straßenverkäufer</a:t>
            </a: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title"/>
          </p:nvPr>
        </p:nvSpPr>
        <p:spPr>
          <a:xfrm>
            <a:off x="1270000" y="395343"/>
            <a:ext cx="10464800" cy="1721749"/>
          </a:xfrm>
          <a:prstGeom prst="rect">
            <a:avLst/>
          </a:prstGeom>
        </p:spPr>
        <p:txBody>
          <a:bodyPr/>
          <a:lstStyle/>
          <a:p>
            <a:pPr lvl="0" defTabSz="519937">
              <a:defRPr sz="1800"/>
            </a:pPr>
            <a:r>
              <a:rPr b="1" sz="3559"/>
              <a:t>Meinungsumfrage:</a:t>
            </a:r>
            <a:endParaRPr b="1" sz="3559"/>
          </a:p>
          <a:p>
            <a:pPr lvl="0" defTabSz="519937">
              <a:defRPr sz="1800"/>
            </a:pPr>
            <a:r>
              <a:rPr b="1" sz="3559"/>
              <a:t>Halten Sie Obdachlosigkeit für ein drängendes Problem?</a:t>
            </a:r>
          </a:p>
        </p:txBody>
      </p:sp>
      <p:graphicFrame>
        <p:nvGraphicFramePr>
          <p:cNvPr id="137" name="Chart 137"/>
          <p:cNvGraphicFramePr/>
          <p:nvPr/>
        </p:nvGraphicFramePr>
        <p:xfrm>
          <a:off x="1234693" y="2143867"/>
          <a:ext cx="10535414" cy="667019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xfrm>
            <a:off x="1270000" y="659635"/>
            <a:ext cx="10464800" cy="812597"/>
          </a:xfrm>
          <a:prstGeom prst="rect">
            <a:avLst/>
          </a:prstGeom>
        </p:spPr>
        <p:txBody>
          <a:bodyPr/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Was sind soziale Randgruppen?</a:t>
            </a:r>
          </a:p>
        </p:txBody>
      </p:sp>
      <p:sp>
        <p:nvSpPr>
          <p:cNvPr id="42" name="Shape 42"/>
          <p:cNvSpPr/>
          <p:nvPr/>
        </p:nvSpPr>
        <p:spPr>
          <a:xfrm>
            <a:off x="1516611" y="2243454"/>
            <a:ext cx="9971578" cy="589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200"/>
              <a:t>Variable nach Fürstenberg (1965):</a:t>
            </a:r>
            <a:endParaRPr sz="3200"/>
          </a:p>
          <a:p>
            <a:pPr lvl="0" algn="l">
              <a:defRPr sz="1800"/>
            </a:pPr>
            <a:endParaRPr sz="3200"/>
          </a:p>
          <a:p>
            <a:pPr lvl="0" marL="395111" indent="-395111" algn="l">
              <a:buSzPct val="75000"/>
              <a:buChar char="•"/>
              <a:defRPr sz="1800"/>
            </a:pPr>
            <a:r>
              <a:rPr sz="3200"/>
              <a:t>Teilhabe am Sozialleben der Gesellschaft</a:t>
            </a:r>
            <a:endParaRPr sz="3200"/>
          </a:p>
          <a:p>
            <a:pPr lvl="0" algn="l">
              <a:defRPr sz="1800"/>
            </a:pPr>
            <a:endParaRPr sz="3200"/>
          </a:p>
          <a:p>
            <a:pPr lvl="0" algn="l">
              <a:defRPr sz="1800"/>
            </a:pPr>
            <a:r>
              <a:rPr sz="3200"/>
              <a:t>Variable nach Newman (1973):</a:t>
            </a:r>
            <a:endParaRPr sz="3200"/>
          </a:p>
          <a:p>
            <a:pPr lvl="0" algn="l">
              <a:defRPr sz="1800"/>
            </a:pPr>
            <a:endParaRPr sz="3200"/>
          </a:p>
          <a:p>
            <a:pPr lvl="0" marL="395111" indent="-395111" algn="l">
              <a:buSzPct val="75000"/>
              <a:buChar char="•"/>
              <a:defRPr sz="1800"/>
            </a:pPr>
            <a:r>
              <a:rPr sz="3200"/>
              <a:t>Größe und/oder Macht einer Gruppe</a:t>
            </a:r>
            <a:endParaRPr sz="3200"/>
          </a:p>
          <a:p>
            <a:pPr lvl="0" algn="l">
              <a:defRPr sz="1800"/>
            </a:pPr>
            <a:endParaRPr sz="3200"/>
          </a:p>
          <a:p>
            <a:pPr lvl="0" algn="l">
              <a:defRPr sz="1800"/>
            </a:pPr>
            <a:r>
              <a:rPr sz="3200"/>
              <a:t>Variable nach beiden:</a:t>
            </a:r>
            <a:endParaRPr sz="3200"/>
          </a:p>
          <a:p>
            <a:pPr lvl="0" algn="l">
              <a:defRPr sz="1800"/>
            </a:pPr>
            <a:endParaRPr sz="3200"/>
          </a:p>
          <a:p>
            <a:pPr lvl="0" marL="395111" indent="-395111" algn="l">
              <a:buSzPct val="75000"/>
              <a:buChar char="•"/>
              <a:defRPr sz="1800"/>
            </a:pPr>
            <a:r>
              <a:rPr sz="3200"/>
              <a:t>Grad der Abweichung/Anerkennung von sozialen Werten und Normen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xfrm>
            <a:off x="1270000" y="437888"/>
            <a:ext cx="10464800" cy="1405791"/>
          </a:xfrm>
          <a:prstGeom prst="rect">
            <a:avLst/>
          </a:prstGeom>
        </p:spPr>
        <p:txBody>
          <a:bodyPr/>
          <a:lstStyle/>
          <a:p>
            <a:pPr lvl="0" defTabSz="566674">
              <a:defRPr sz="1800"/>
            </a:pPr>
            <a:r>
              <a:rPr b="1" sz="3880"/>
              <a:t>Feldforschung zum Thema Migration, Teil 1:</a:t>
            </a:r>
            <a:endParaRPr b="1" sz="3880"/>
          </a:p>
          <a:p>
            <a:pPr lvl="0" defTabSz="566674">
              <a:defRPr sz="1800"/>
            </a:pPr>
            <a:r>
              <a:rPr b="1" sz="3880"/>
              <a:t>Interviews mit Deutschen</a:t>
            </a:r>
          </a:p>
        </p:txBody>
      </p:sp>
      <p:sp>
        <p:nvSpPr>
          <p:cNvPr id="45" name="Shape 45"/>
          <p:cNvSpPr/>
          <p:nvPr/>
        </p:nvSpPr>
        <p:spPr>
          <a:xfrm>
            <a:off x="1033145" y="2546350"/>
            <a:ext cx="10938511" cy="6108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Zielgruppe: 50 Menschen ohne erkennbaren Migrationshintergrund (Altona &amp; Innenstadt):</a:t>
            </a: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1. Haben Sie Arbeitskollegen aus fremden Ländern?</a:t>
            </a:r>
            <a:endParaRPr sz="3600"/>
          </a:p>
          <a:p>
            <a:pPr lvl="0">
              <a:defRPr sz="1800"/>
            </a:pPr>
            <a:endParaRPr i="1" sz="3600"/>
          </a:p>
          <a:p>
            <a:pPr lvl="0">
              <a:defRPr sz="1800"/>
            </a:pPr>
            <a:r>
              <a:rPr sz="3600"/>
              <a:t>2. Haben Sie gute oder schlechte Erfahrungen</a:t>
            </a:r>
            <a:endParaRPr sz="3600"/>
          </a:p>
          <a:p>
            <a:pPr lvl="0">
              <a:defRPr sz="1800"/>
            </a:pPr>
            <a:r>
              <a:rPr sz="3600"/>
              <a:t>mit diesen Kollegen gemacht?</a:t>
            </a: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3. Sind Sie für oder gegen Zuwanderung</a:t>
            </a:r>
            <a:endParaRPr sz="3600"/>
          </a:p>
          <a:p>
            <a:pPr lvl="0">
              <a:defRPr sz="1800"/>
            </a:pPr>
            <a:r>
              <a:rPr sz="3600"/>
              <a:t>von Bulgaren und Rumänen auf den</a:t>
            </a:r>
            <a:endParaRPr sz="3600"/>
          </a:p>
          <a:p>
            <a:pPr lvl="0">
              <a:defRPr sz="1800"/>
            </a:pPr>
            <a:r>
              <a:rPr sz="3600"/>
              <a:t>deutschen Arbeitsmarkt?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A6AAA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Flag_of_Germany.svg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8855" y="1948476"/>
            <a:ext cx="4453484" cy="267209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" name="Flag_of_Poland.svg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755304" y="1884689"/>
            <a:ext cx="2186388" cy="1366492"/>
          </a:xfrm>
          <a:prstGeom prst="rect">
            <a:avLst/>
          </a:prstGeom>
          <a:ln w="12700">
            <a:miter lim="400000"/>
          </a:ln>
        </p:spPr>
      </p:pic>
      <p:pic>
        <p:nvPicPr>
          <p:cNvPr id="49" name="Flag_of_Switzerland.svg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850484" y="5571313"/>
            <a:ext cx="1167585" cy="1167585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Flag_of_Greece.svg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331761" y="8257161"/>
            <a:ext cx="893816" cy="595877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Flag_of_the_Soviet_Union.svg.pn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55095" y="5217042"/>
            <a:ext cx="2787174" cy="13935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2" name="Flag_of_Italy.svg.png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905590" y="8257347"/>
            <a:ext cx="893816" cy="595505"/>
          </a:xfrm>
          <a:prstGeom prst="rect">
            <a:avLst/>
          </a:prstGeom>
          <a:ln w="12700">
            <a:miter lim="400000"/>
          </a:ln>
        </p:spPr>
      </p:pic>
      <p:pic>
        <p:nvPicPr>
          <p:cNvPr id="53" name="800px-Flag_of_Turkey.svg.png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808219" y="3872789"/>
            <a:ext cx="1688120" cy="112471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" name="800px-Flag_of_Austria.svg.png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331761" y="6098708"/>
            <a:ext cx="893816" cy="595505"/>
          </a:xfrm>
          <a:prstGeom prst="rect">
            <a:avLst/>
          </a:prstGeom>
          <a:ln w="12700">
            <a:miter lim="400000"/>
          </a:ln>
        </p:spPr>
      </p:pic>
      <p:pic>
        <p:nvPicPr>
          <p:cNvPr id="55" name="600px-Flag_of_Romania.svg.png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331761" y="7287849"/>
            <a:ext cx="893816" cy="595878"/>
          </a:xfrm>
          <a:prstGeom prst="rect">
            <a:avLst/>
          </a:prstGeom>
          <a:ln w="12700">
            <a:miter lim="400000"/>
          </a:ln>
        </p:spPr>
      </p:pic>
      <p:pic>
        <p:nvPicPr>
          <p:cNvPr id="56" name="600px-Flag_of_SFR_Yugoslavia.svg.png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55095" y="7154023"/>
            <a:ext cx="2787174" cy="13935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Flag_of_France.svg.png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6905590" y="7288035"/>
            <a:ext cx="893816" cy="595505"/>
          </a:xfrm>
          <a:prstGeom prst="rect">
            <a:avLst/>
          </a:prstGeom>
          <a:ln w="12700">
            <a:miter lim="400000"/>
          </a:ln>
        </p:spPr>
      </p:pic>
      <p:sp>
        <p:nvSpPr>
          <p:cNvPr id="58" name="Shape 58"/>
          <p:cNvSpPr/>
          <p:nvPr/>
        </p:nvSpPr>
        <p:spPr>
          <a:xfrm>
            <a:off x="30826" y="-142709"/>
            <a:ext cx="13156998" cy="1405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Woher stammen Ihre Arbeitskollegen?</a:t>
            </a:r>
          </a:p>
        </p:txBody>
      </p:sp>
      <p:sp>
        <p:nvSpPr>
          <p:cNvPr id="59" name="Shape 59"/>
          <p:cNvSpPr/>
          <p:nvPr/>
        </p:nvSpPr>
        <p:spPr>
          <a:xfrm>
            <a:off x="8064956" y="7230188"/>
            <a:ext cx="396749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1</a:t>
            </a:r>
          </a:p>
        </p:txBody>
      </p:sp>
      <p:sp>
        <p:nvSpPr>
          <p:cNvPr id="60" name="Shape 60"/>
          <p:cNvSpPr/>
          <p:nvPr/>
        </p:nvSpPr>
        <p:spPr>
          <a:xfrm>
            <a:off x="8064956" y="8199499"/>
            <a:ext cx="396749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1</a:t>
            </a:r>
          </a:p>
        </p:txBody>
      </p:sp>
      <p:sp>
        <p:nvSpPr>
          <p:cNvPr id="61" name="Shape 61"/>
          <p:cNvSpPr/>
          <p:nvPr/>
        </p:nvSpPr>
        <p:spPr>
          <a:xfrm>
            <a:off x="10392941" y="8199499"/>
            <a:ext cx="396749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1</a:t>
            </a:r>
          </a:p>
        </p:txBody>
      </p:sp>
      <p:sp>
        <p:nvSpPr>
          <p:cNvPr id="62" name="Shape 62"/>
          <p:cNvSpPr/>
          <p:nvPr/>
        </p:nvSpPr>
        <p:spPr>
          <a:xfrm>
            <a:off x="10392941" y="7230188"/>
            <a:ext cx="396749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1</a:t>
            </a:r>
          </a:p>
        </p:txBody>
      </p:sp>
      <p:sp>
        <p:nvSpPr>
          <p:cNvPr id="63" name="Shape 63"/>
          <p:cNvSpPr/>
          <p:nvPr/>
        </p:nvSpPr>
        <p:spPr>
          <a:xfrm>
            <a:off x="10392941" y="6040860"/>
            <a:ext cx="396749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1</a:t>
            </a:r>
          </a:p>
        </p:txBody>
      </p:sp>
      <p:sp>
        <p:nvSpPr>
          <p:cNvPr id="64" name="Shape 64"/>
          <p:cNvSpPr/>
          <p:nvPr/>
        </p:nvSpPr>
        <p:spPr>
          <a:xfrm>
            <a:off x="8182352" y="5799505"/>
            <a:ext cx="396749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2</a:t>
            </a:r>
          </a:p>
        </p:txBody>
      </p:sp>
      <p:sp>
        <p:nvSpPr>
          <p:cNvPr id="65" name="Shape 65"/>
          <p:cNvSpPr/>
          <p:nvPr/>
        </p:nvSpPr>
        <p:spPr>
          <a:xfrm>
            <a:off x="8736362" y="4079544"/>
            <a:ext cx="396749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3</a:t>
            </a:r>
          </a:p>
        </p:txBody>
      </p:sp>
      <p:sp>
        <p:nvSpPr>
          <p:cNvPr id="66" name="Shape 66"/>
          <p:cNvSpPr/>
          <p:nvPr/>
        </p:nvSpPr>
        <p:spPr>
          <a:xfrm>
            <a:off x="9199064" y="2212334"/>
            <a:ext cx="396749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6</a:t>
            </a:r>
          </a:p>
        </p:txBody>
      </p:sp>
      <p:sp>
        <p:nvSpPr>
          <p:cNvPr id="67" name="Shape 67"/>
          <p:cNvSpPr/>
          <p:nvPr/>
        </p:nvSpPr>
        <p:spPr>
          <a:xfrm>
            <a:off x="3915305" y="7495216"/>
            <a:ext cx="396749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7</a:t>
            </a:r>
          </a:p>
        </p:txBody>
      </p:sp>
      <p:sp>
        <p:nvSpPr>
          <p:cNvPr id="68" name="Shape 68"/>
          <p:cNvSpPr/>
          <p:nvPr/>
        </p:nvSpPr>
        <p:spPr>
          <a:xfrm>
            <a:off x="3915305" y="5702291"/>
            <a:ext cx="396749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7</a:t>
            </a:r>
          </a:p>
        </p:txBody>
      </p:sp>
      <p:sp>
        <p:nvSpPr>
          <p:cNvPr id="69" name="Shape 69"/>
          <p:cNvSpPr/>
          <p:nvPr/>
        </p:nvSpPr>
        <p:spPr>
          <a:xfrm>
            <a:off x="5423781" y="2928921"/>
            <a:ext cx="679197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20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" name="Chart 71"/>
          <p:cNvGraphicFramePr/>
          <p:nvPr/>
        </p:nvGraphicFramePr>
        <p:xfrm>
          <a:off x="2299757" y="2490652"/>
          <a:ext cx="7893924" cy="6179832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72" name="Shape 72"/>
          <p:cNvSpPr/>
          <p:nvPr>
            <p:ph type="title"/>
          </p:nvPr>
        </p:nvSpPr>
        <p:spPr>
          <a:xfrm>
            <a:off x="1270000" y="451302"/>
            <a:ext cx="10464800" cy="1405790"/>
          </a:xfrm>
          <a:prstGeom prst="rect">
            <a:avLst/>
          </a:prstGeom>
        </p:spPr>
        <p:txBody>
          <a:bodyPr/>
          <a:lstStyle/>
          <a:p>
            <a:pPr lvl="0" defTabSz="560831">
              <a:defRPr sz="1800"/>
            </a:pPr>
            <a:r>
              <a:rPr b="1" sz="3839"/>
              <a:t>Für oder gegen Zuwanderung aus Rumänien</a:t>
            </a:r>
            <a:endParaRPr b="1" sz="3839"/>
          </a:p>
          <a:p>
            <a:pPr lvl="0" defTabSz="560831">
              <a:defRPr sz="1800"/>
            </a:pPr>
            <a:r>
              <a:rPr b="1" sz="3839"/>
              <a:t>und Bulgarien?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" name="Chart 74"/>
          <p:cNvGraphicFramePr/>
          <p:nvPr/>
        </p:nvGraphicFramePr>
        <p:xfrm>
          <a:off x="752905" y="2515504"/>
          <a:ext cx="11188366" cy="5585377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75" name="Shape 75"/>
          <p:cNvSpPr/>
          <p:nvPr/>
        </p:nvSpPr>
        <p:spPr>
          <a:xfrm>
            <a:off x="1879549" y="8416545"/>
            <a:ext cx="9245702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Erfahrungen mit Arbeitskollegen aus dem Ausland</a:t>
            </a:r>
          </a:p>
        </p:txBody>
      </p:sp>
      <p:sp>
        <p:nvSpPr>
          <p:cNvPr id="76" name="Shape 76"/>
          <p:cNvSpPr/>
          <p:nvPr/>
        </p:nvSpPr>
        <p:spPr>
          <a:xfrm>
            <a:off x="1270000" y="451302"/>
            <a:ext cx="10464800" cy="1405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 lvl="0" defTabSz="560831">
              <a:defRPr sz="1800"/>
            </a:pPr>
            <a:r>
              <a:rPr b="1" sz="3839"/>
              <a:t>Für oder gegen Zuwanderung aus Rumänien</a:t>
            </a:r>
            <a:endParaRPr b="1" sz="3839"/>
          </a:p>
          <a:p>
            <a:pPr lvl="0" defTabSz="560831">
              <a:defRPr sz="1800"/>
            </a:pPr>
            <a:r>
              <a:rPr b="1" sz="3839"/>
              <a:t>und Bulgarien?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title"/>
          </p:nvPr>
        </p:nvSpPr>
        <p:spPr>
          <a:xfrm>
            <a:off x="1270000" y="437888"/>
            <a:ext cx="10464800" cy="1405791"/>
          </a:xfrm>
          <a:prstGeom prst="rect">
            <a:avLst/>
          </a:prstGeom>
        </p:spPr>
        <p:txBody>
          <a:bodyPr/>
          <a:lstStyle/>
          <a:p>
            <a:pPr lvl="0" defTabSz="566674">
              <a:defRPr sz="1800"/>
            </a:pPr>
            <a:r>
              <a:rPr b="1" sz="3880"/>
              <a:t>Feldforschung zum Thema Migration, Teil 2:</a:t>
            </a:r>
            <a:endParaRPr b="1" sz="3880"/>
          </a:p>
          <a:p>
            <a:pPr lvl="0" defTabSz="566674">
              <a:defRPr sz="1800"/>
            </a:pPr>
            <a:r>
              <a:rPr b="1" sz="3880"/>
              <a:t>Interviews mit Migranten</a:t>
            </a:r>
          </a:p>
        </p:txBody>
      </p:sp>
      <p:sp>
        <p:nvSpPr>
          <p:cNvPr id="79" name="Shape 79"/>
          <p:cNvSpPr/>
          <p:nvPr/>
        </p:nvSpPr>
        <p:spPr>
          <a:xfrm>
            <a:off x="1422450" y="2264586"/>
            <a:ext cx="10159900" cy="66722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Zielgruppe: 50 Menschen mit erkennbarem Migrationshintergrund (St. Georg)</a:t>
            </a:r>
            <a:endParaRPr sz="3600"/>
          </a:p>
          <a:p>
            <a:pPr lvl="0">
              <a:defRPr sz="1800"/>
            </a:pPr>
            <a:r>
              <a:rPr i="1" sz="3600"/>
              <a:t>→ davon 10 in Deutschland geboren</a:t>
            </a:r>
            <a:endParaRPr i="1" sz="3600"/>
          </a:p>
          <a:p>
            <a:pPr lvl="0">
              <a:defRPr sz="1800"/>
            </a:pPr>
            <a:r>
              <a:rPr i="1" sz="3600"/>
              <a:t>und deshalb nicht weiter befragt:</a:t>
            </a:r>
            <a:endParaRPr i="1"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1. Wann sind Sie nach Deutschland gekommen?</a:t>
            </a:r>
            <a:endParaRPr sz="3600"/>
          </a:p>
          <a:p>
            <a:pPr lvl="0">
              <a:defRPr sz="1800"/>
            </a:pPr>
            <a:r>
              <a:rPr sz="3600"/>
              <a:t>2. Wie alt sind Sie jetzt?</a:t>
            </a:r>
            <a:endParaRPr sz="3600"/>
          </a:p>
          <a:p>
            <a:pPr lvl="0">
              <a:defRPr sz="1800"/>
            </a:pPr>
            <a:r>
              <a:rPr i="1" sz="3600"/>
              <a:t>→ Berechnung des Einwanderungszeitpunkts</a:t>
            </a:r>
            <a:endParaRPr i="1" sz="3600"/>
          </a:p>
          <a:p>
            <a:pPr lvl="0">
              <a:defRPr sz="1800"/>
            </a:pPr>
            <a:r>
              <a:rPr i="1" sz="3600"/>
              <a:t>und der Lebenszeit in Deutschland</a:t>
            </a:r>
            <a:endParaRPr i="1"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3. Fühlen Sie sich in Deutschland zuhause?</a:t>
            </a:r>
            <a:endParaRPr sz="3600"/>
          </a:p>
          <a:p>
            <a:pPr lvl="0">
              <a:defRPr sz="1800"/>
            </a:pPr>
            <a:r>
              <a:rPr sz="3600"/>
              <a:t>4. Warum oder warum nicht?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title"/>
          </p:nvPr>
        </p:nvSpPr>
        <p:spPr>
          <a:xfrm>
            <a:off x="1270000" y="437888"/>
            <a:ext cx="10464800" cy="140579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b="1" sz="4000"/>
              <a:t>Wie lange sind Sie in Deutschland?</a:t>
            </a:r>
            <a:endParaRPr b="1" sz="4000"/>
          </a:p>
          <a:p>
            <a:pPr lvl="0">
              <a:defRPr sz="1800"/>
            </a:pPr>
            <a:r>
              <a:rPr sz="4000"/>
              <a:t>Lebenszeit nach Ländern</a:t>
            </a:r>
          </a:p>
        </p:txBody>
      </p:sp>
      <p:pic>
        <p:nvPicPr>
          <p:cNvPr id="82" name="pasted-image.t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53236" y="2294579"/>
            <a:ext cx="2079515" cy="1386343"/>
          </a:xfrm>
          <a:prstGeom prst="rect">
            <a:avLst/>
          </a:prstGeom>
          <a:ln w="12700">
            <a:miter lim="400000"/>
          </a:ln>
        </p:spPr>
      </p:pic>
      <p:pic>
        <p:nvPicPr>
          <p:cNvPr id="83" name="pasted-image.ti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53236" y="3935794"/>
            <a:ext cx="2079515" cy="1386343"/>
          </a:xfrm>
          <a:prstGeom prst="rect">
            <a:avLst/>
          </a:prstGeom>
          <a:ln w="12700">
            <a:miter lim="400000"/>
          </a:ln>
        </p:spPr>
      </p:pic>
      <p:pic>
        <p:nvPicPr>
          <p:cNvPr id="84" name="800px-Flag_of_Turkey.svg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752586" y="5577009"/>
            <a:ext cx="2080815" cy="1386343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Shape 85"/>
          <p:cNvSpPr/>
          <p:nvPr/>
        </p:nvSpPr>
        <p:spPr>
          <a:xfrm>
            <a:off x="4517988" y="2663900"/>
            <a:ext cx="496016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Afghanistan: 11,4 Jahre</a:t>
            </a:r>
          </a:p>
        </p:txBody>
      </p:sp>
      <p:sp>
        <p:nvSpPr>
          <p:cNvPr id="86" name="Shape 86"/>
          <p:cNvSpPr/>
          <p:nvPr/>
        </p:nvSpPr>
        <p:spPr>
          <a:xfrm>
            <a:off x="4651547" y="4032065"/>
            <a:ext cx="4392321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Ghana und übriges</a:t>
            </a:r>
            <a:endParaRPr sz="3600"/>
          </a:p>
          <a:p>
            <a:pPr lvl="0">
              <a:defRPr sz="1800"/>
            </a:pPr>
            <a:r>
              <a:rPr sz="3600"/>
              <a:t>Westafrika: 3,8 Jahre</a:t>
            </a:r>
          </a:p>
        </p:txBody>
      </p:sp>
      <p:sp>
        <p:nvSpPr>
          <p:cNvPr id="87" name="Shape 87"/>
          <p:cNvSpPr/>
          <p:nvPr/>
        </p:nvSpPr>
        <p:spPr>
          <a:xfrm>
            <a:off x="5125835" y="5946330"/>
            <a:ext cx="374446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Türkei: 24,8 Jahre</a:t>
            </a:r>
          </a:p>
        </p:txBody>
      </p:sp>
      <p:pic>
        <p:nvPicPr>
          <p:cNvPr id="88" name="600px-Flag_of_SFR_Yugoslavia.svg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753236" y="7218223"/>
            <a:ext cx="2079515" cy="1039758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hape 89"/>
          <p:cNvSpPr/>
          <p:nvPr/>
        </p:nvSpPr>
        <p:spPr>
          <a:xfrm>
            <a:off x="5166069" y="7414252"/>
            <a:ext cx="366400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Balkan: 6,7 Jahre</a:t>
            </a:r>
          </a:p>
        </p:txBody>
      </p:sp>
      <p:sp>
        <p:nvSpPr>
          <p:cNvPr id="90" name="Shape 90"/>
          <p:cNvSpPr/>
          <p:nvPr/>
        </p:nvSpPr>
        <p:spPr>
          <a:xfrm>
            <a:off x="844608" y="8512853"/>
            <a:ext cx="1055903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7 weitere Länder – Gesamtdurchschnitt: 12,1 Jahre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