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4" r:id="rId12"/>
    <p:sldId id="263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83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2DBB5-00CE-4513-89EC-E91E12ED625F}" type="datetimeFigureOut">
              <a:rPr lang="nb-NO" smtClean="0"/>
              <a:t>22.03.2014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CBC5-D383-491C-832C-5B14B24FD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52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F4AF-B1FE-4E3E-B726-032EF57E172F}" type="datetime1">
              <a:rPr lang="nb-NO" smtClean="0"/>
              <a:t>22.03.2014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663-C3C4-4E1B-BD9F-0222A6624CD6}" type="datetime1">
              <a:rPr lang="nb-NO" smtClean="0"/>
              <a:t>22.03.2014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F2AC-D32D-437D-8BFA-25A9C0075750}" type="datetime1">
              <a:rPr lang="nb-NO" smtClean="0"/>
              <a:t>22.03.2014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A09A-677A-47C4-AB81-D27B516B02BF}" type="datetime1">
              <a:rPr lang="nb-NO" smtClean="0"/>
              <a:t>22.03.2014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5214-A1B2-4B20-8A63-494CFAC66EEF}" type="datetime1">
              <a:rPr lang="nb-NO" smtClean="0"/>
              <a:t>22.03.2014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319-5D65-40F2-AE97-6F3AE67E0736}" type="datetime1">
              <a:rPr lang="nb-NO" smtClean="0"/>
              <a:t>22.03.2014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9CE-50EB-4F30-BF0D-A0015A709383}" type="datetime1">
              <a:rPr lang="nb-NO" smtClean="0"/>
              <a:t>22.03.2014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886B-38B8-45CF-B0B9-4C6646460AC2}" type="datetime1">
              <a:rPr lang="nb-NO" smtClean="0"/>
              <a:t>22.03.2014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782C-070C-4EE5-85A5-0047D67B9D7A}" type="datetime1">
              <a:rPr lang="nb-NO" smtClean="0"/>
              <a:t>22.03.2014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2932-1E32-4F63-A281-F7F698D07FFF}" type="datetime1">
              <a:rPr lang="nb-NO" smtClean="0"/>
              <a:t>22.03.2014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BEC9-A0B9-4C2E-8C9F-F544DBFA7F3C}" type="datetime1">
              <a:rPr lang="nb-NO" smtClean="0"/>
              <a:t>22.03.2014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CE976E-73CA-47DF-9BF0-34B46266C668}" type="datetime1">
              <a:rPr lang="nb-NO" smtClean="0"/>
              <a:t>22.03.2014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C9ED2D-DF44-45C4-9D72-1B857473836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LB3yXRjOa4" TargetMode="External"/><Relationship Id="rId2" Type="http://schemas.openxmlformats.org/officeDocument/2006/relationships/hyperlink" Target="http://www.youtube.com/watch?v=cARjYCI-X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h6WvVbyvVA" TargetMode="External"/><Relationship Id="rId2" Type="http://schemas.openxmlformats.org/officeDocument/2006/relationships/hyperlink" Target="http://www.dokpro.uio.no/ballader/lister/arkiv_gml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orske-eventyr.com/category/norske-eventyr" TargetMode="External"/><Relationship Id="rId2" Type="http://schemas.openxmlformats.org/officeDocument/2006/relationships/hyperlink" Target="http://www.surlalunefairytales.com/authors/asbjornsen_mo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runeberg.org/folkeven/" TargetMode="External"/><Relationship Id="rId4" Type="http://schemas.openxmlformats.org/officeDocument/2006/relationships/hyperlink" Target="http://folkeeventyr.n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91046" y="1340768"/>
            <a:ext cx="7772400" cy="2520280"/>
          </a:xfrm>
        </p:spPr>
        <p:txBody>
          <a:bodyPr>
            <a:normAutofit/>
          </a:bodyPr>
          <a:lstStyle/>
          <a:p>
            <a:r>
              <a:rPr lang="nb-NO" altLang="nb-NO" dirty="0" smtClean="0"/>
              <a:t>Muntlig tradisjon i Norge - </a:t>
            </a:r>
            <a:br>
              <a:rPr lang="nb-NO" altLang="nb-NO" dirty="0" smtClean="0"/>
            </a:br>
            <a:r>
              <a:rPr lang="nb-NO" altLang="nb-NO" dirty="0" smtClean="0"/>
              <a:t>eventyr, sagn og ballader</a:t>
            </a:r>
            <a:br>
              <a:rPr lang="nb-NO" alt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296144"/>
          </a:xfrm>
        </p:spPr>
        <p:txBody>
          <a:bodyPr>
            <a:normAutofit fontScale="92500" lnSpcReduction="10000"/>
          </a:bodyPr>
          <a:lstStyle/>
          <a:p>
            <a:r>
              <a:rPr lang="nb-NO" altLang="nb-NO" dirty="0" smtClean="0"/>
              <a:t/>
            </a:r>
            <a:br>
              <a:rPr lang="nb-NO" altLang="nb-NO" dirty="0" smtClean="0"/>
            </a:br>
            <a:endParaRPr lang="nb-NO" altLang="nb-NO" dirty="0" smtClean="0"/>
          </a:p>
          <a:p>
            <a:r>
              <a:rPr lang="nb-NO" altLang="nb-NO" dirty="0" smtClean="0"/>
              <a:t>Sigrid Aksnes Stykket</a:t>
            </a:r>
            <a:br>
              <a:rPr lang="nb-NO" altLang="nb-NO" dirty="0" smtClean="0"/>
            </a:br>
            <a:endParaRPr lang="nb-NO" dirty="0"/>
          </a:p>
        </p:txBody>
      </p:sp>
      <p:pic>
        <p:nvPicPr>
          <p:cNvPr id="1026" name="Picture 2" descr="C:\Users\Sigrid\Downloads\hit logo far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6013201" cy="11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0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nb-NO" dirty="0" smtClean="0"/>
              <a:t>De syv søstre i Nordland</a:t>
            </a:r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10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Opphavssagn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15511"/>
            <a:ext cx="7200800" cy="386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4170776"/>
          </a:xfrm>
        </p:spPr>
        <p:txBody>
          <a:bodyPr/>
          <a:lstStyle/>
          <a:p>
            <a:r>
              <a:rPr lang="nb-NO" dirty="0" smtClean="0"/>
              <a:t>I alle de nordiske land som har felles språklig utgangspunkt</a:t>
            </a:r>
          </a:p>
          <a:p>
            <a:r>
              <a:rPr lang="nb-NO" dirty="0" smtClean="0"/>
              <a:t>837 alt i alt, 17 felles i alle land</a:t>
            </a:r>
          </a:p>
          <a:p>
            <a:r>
              <a:rPr lang="nb-NO" dirty="0" smtClean="0"/>
              <a:t>Flest og tidligst nedskrevne i Danmark</a:t>
            </a:r>
          </a:p>
          <a:p>
            <a:r>
              <a:rPr lang="nb-NO" dirty="0" smtClean="0"/>
              <a:t>Trolig norsk opprinnelse, fra slutten av 1200-tallet</a:t>
            </a:r>
          </a:p>
          <a:p>
            <a:r>
              <a:rPr lang="nb-NO" dirty="0" smtClean="0"/>
              <a:t>De eldste bygger på motiver fra franske ridderromaner</a:t>
            </a:r>
          </a:p>
          <a:p>
            <a:r>
              <a:rPr lang="nb-NO" dirty="0" smtClean="0"/>
              <a:t>Nedskrevet 1500-1900, samme ballade i alle land, men med signifikante forskjeller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11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Skandinaviske middelalderballader</a:t>
            </a:r>
            <a:br>
              <a:rPr lang="nb-NO" dirty="0" smtClean="0"/>
            </a:br>
            <a:r>
              <a:rPr lang="nb-NO" dirty="0" smtClean="0"/>
              <a:t>(«folkeviser»)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37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/>
          <a:lstStyle/>
          <a:p>
            <a:r>
              <a:rPr lang="nb-NO" dirty="0" err="1" smtClean="0"/>
              <a:t>Ballad</a:t>
            </a:r>
            <a:r>
              <a:rPr lang="nb-NO" dirty="0" smtClean="0"/>
              <a:t> &lt; </a:t>
            </a:r>
            <a:r>
              <a:rPr lang="nb-NO" dirty="0" err="1" smtClean="0"/>
              <a:t>ballare</a:t>
            </a:r>
            <a:r>
              <a:rPr lang="nb-NO" dirty="0" smtClean="0"/>
              <a:t> = dans</a:t>
            </a:r>
          </a:p>
          <a:p>
            <a:r>
              <a:rPr lang="nb-NO" dirty="0" smtClean="0">
                <a:hlinkClick r:id="rId2"/>
              </a:rPr>
              <a:t>Danses ennå på Færøyene</a:t>
            </a:r>
            <a:endParaRPr lang="nb-NO" dirty="0">
              <a:hlinkClick r:id="rId2"/>
            </a:endParaRPr>
          </a:p>
          <a:p>
            <a:r>
              <a:rPr lang="nb-NO" dirty="0" smtClean="0"/>
              <a:t>Og er fortsatt på vandring </a:t>
            </a:r>
          </a:p>
          <a:p>
            <a:r>
              <a:rPr lang="nb-NO" dirty="0" err="1" smtClean="0"/>
              <a:t>Týr</a:t>
            </a:r>
            <a:r>
              <a:rPr lang="nb-NO" dirty="0" smtClean="0"/>
              <a:t> har vært over hele Europa med sine gamle balladetekster i ny innpakning </a:t>
            </a:r>
            <a:r>
              <a:rPr lang="en-US" u="sng" dirty="0">
                <a:hlinkClick r:id="rId3"/>
              </a:rPr>
              <a:t>http://www.youtube.com/watch?v=cLB3yXRjOa4</a:t>
            </a:r>
            <a:r>
              <a:rPr lang="nb-NO" dirty="0"/>
              <a:t>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12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Skandinaviske middelalderballader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44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Eventyr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Varianter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samme</a:t>
            </a:r>
            <a:r>
              <a:rPr lang="en-US" dirty="0" smtClean="0"/>
              <a:t> type over “</a:t>
            </a:r>
            <a:r>
              <a:rPr lang="en-US" dirty="0" err="1" smtClean="0"/>
              <a:t>hele</a:t>
            </a:r>
            <a:r>
              <a:rPr lang="en-US" dirty="0" smtClean="0"/>
              <a:t>” </a:t>
            </a:r>
            <a:r>
              <a:rPr lang="en-US" dirty="0" err="1" smtClean="0"/>
              <a:t>Norge</a:t>
            </a:r>
            <a:r>
              <a:rPr lang="en-US" dirty="0" smtClean="0"/>
              <a:t>, men </a:t>
            </a:r>
            <a:r>
              <a:rPr lang="en-US" dirty="0" err="1" smtClean="0"/>
              <a:t>noen</a:t>
            </a:r>
            <a:r>
              <a:rPr lang="en-US" dirty="0" smtClean="0"/>
              <a:t> med </a:t>
            </a:r>
            <a:r>
              <a:rPr lang="en-US" dirty="0" err="1" smtClean="0"/>
              <a:t>tydelige</a:t>
            </a:r>
            <a:r>
              <a:rPr lang="en-US" dirty="0" smtClean="0"/>
              <a:t> </a:t>
            </a:r>
            <a:r>
              <a:rPr lang="en-US" dirty="0" err="1" smtClean="0"/>
              <a:t>lenker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uropa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steder</a:t>
            </a:r>
            <a:r>
              <a:rPr lang="en-US" dirty="0" smtClean="0"/>
              <a:t> I </a:t>
            </a:r>
            <a:r>
              <a:rPr lang="en-US" dirty="0" err="1" smtClean="0"/>
              <a:t>verden</a:t>
            </a:r>
            <a:r>
              <a:rPr lang="en-US" dirty="0" smtClean="0"/>
              <a:t>,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meste</a:t>
            </a:r>
            <a:r>
              <a:rPr lang="en-US" dirty="0" smtClean="0"/>
              <a:t> </a:t>
            </a:r>
            <a:r>
              <a:rPr lang="en-US" dirty="0" err="1" smtClean="0"/>
              <a:t>ble</a:t>
            </a:r>
            <a:r>
              <a:rPr lang="en-US" dirty="0" smtClean="0"/>
              <a:t> </a:t>
            </a:r>
            <a:r>
              <a:rPr lang="en-US" dirty="0" err="1" smtClean="0"/>
              <a:t>nedskrevet</a:t>
            </a:r>
            <a:r>
              <a:rPr lang="en-US" dirty="0" smtClean="0"/>
              <a:t> 1840-1900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Sagn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	Norske </a:t>
            </a:r>
            <a:r>
              <a:rPr lang="en-US" dirty="0" err="1"/>
              <a:t>i</a:t>
            </a:r>
            <a:r>
              <a:rPr lang="en-US" dirty="0" smtClean="0"/>
              <a:t> </a:t>
            </a:r>
            <a:r>
              <a:rPr lang="en-US" dirty="0" err="1" smtClean="0"/>
              <a:t>utgangspunktet</a:t>
            </a:r>
            <a:r>
              <a:rPr lang="en-US" dirty="0" smtClean="0"/>
              <a:t>, men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ligne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sagn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r>
              <a:rPr lang="en-US" dirty="0" smtClean="0"/>
              <a:t> land, </a:t>
            </a:r>
            <a:r>
              <a:rPr lang="en-US" dirty="0" err="1" smtClean="0"/>
              <a:t>skrevet</a:t>
            </a:r>
            <a:r>
              <a:rPr lang="en-US" dirty="0" smtClean="0"/>
              <a:t> ned </a:t>
            </a:r>
            <a:r>
              <a:rPr lang="en-US" dirty="0" err="1" smtClean="0"/>
              <a:t>hovedsakelig</a:t>
            </a:r>
            <a:r>
              <a:rPr lang="en-US" dirty="0" smtClean="0"/>
              <a:t> 1840-1900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Skandinaviske</a:t>
            </a:r>
            <a:r>
              <a:rPr lang="en-US" b="1" dirty="0" smtClean="0"/>
              <a:t> </a:t>
            </a:r>
            <a:r>
              <a:rPr lang="en-US" b="1" dirty="0" err="1" smtClean="0"/>
              <a:t>middelalderballader</a:t>
            </a:r>
            <a:r>
              <a:rPr lang="en-US" b="1" dirty="0" smtClean="0"/>
              <a:t> (= “</a:t>
            </a:r>
            <a:r>
              <a:rPr lang="en-US" b="1" dirty="0" err="1" smtClean="0"/>
              <a:t>folkeviser</a:t>
            </a:r>
            <a:r>
              <a:rPr lang="en-US" b="1" dirty="0" smtClean="0"/>
              <a:t>”)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Varianter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samme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type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Norge</a:t>
            </a:r>
            <a:r>
              <a:rPr lang="en-US" dirty="0" smtClean="0"/>
              <a:t>, </a:t>
            </a:r>
            <a:r>
              <a:rPr lang="en-US" dirty="0" err="1" smtClean="0"/>
              <a:t>Sverige</a:t>
            </a:r>
            <a:r>
              <a:rPr lang="en-US" dirty="0" smtClean="0"/>
              <a:t>, </a:t>
            </a:r>
            <a:r>
              <a:rPr lang="en-US" dirty="0" err="1" smtClean="0"/>
              <a:t>Danmark</a:t>
            </a:r>
            <a:r>
              <a:rPr lang="en-US" dirty="0" smtClean="0"/>
              <a:t>, </a:t>
            </a:r>
            <a:r>
              <a:rPr lang="en-US" dirty="0" err="1" smtClean="0"/>
              <a:t>Færøyene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Island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Samlet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nedskrevet</a:t>
            </a:r>
            <a:r>
              <a:rPr lang="en-US" dirty="0" smtClean="0"/>
              <a:t> over et </a:t>
            </a:r>
            <a:r>
              <a:rPr lang="en-US" dirty="0" err="1" smtClean="0"/>
              <a:t>langt</a:t>
            </a:r>
            <a:r>
              <a:rPr lang="en-US" dirty="0" smtClean="0"/>
              <a:t> </a:t>
            </a:r>
            <a:r>
              <a:rPr lang="en-US" dirty="0" err="1" smtClean="0"/>
              <a:t>tidsrom</a:t>
            </a:r>
            <a:r>
              <a:rPr lang="en-US" dirty="0" smtClean="0"/>
              <a:t> (1500-1900)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tillegg</a:t>
            </a:r>
            <a:r>
              <a:rPr lang="en-US" dirty="0" smtClean="0"/>
              <a:t> </a:t>
            </a:r>
            <a:r>
              <a:rPr lang="en-US" dirty="0" err="1" smtClean="0"/>
              <a:t>finnes</a:t>
            </a:r>
            <a:r>
              <a:rPr lang="en-US" dirty="0" smtClean="0"/>
              <a:t> </a:t>
            </a:r>
            <a:r>
              <a:rPr lang="en-US" dirty="0" err="1" smtClean="0"/>
              <a:t>ogs</a:t>
            </a:r>
            <a:r>
              <a:rPr lang="en-US" dirty="0" err="1"/>
              <a:t>å</a:t>
            </a:r>
            <a:r>
              <a:rPr lang="en-US" dirty="0" smtClean="0"/>
              <a:t> </a:t>
            </a:r>
            <a:r>
              <a:rPr lang="en-US" b="1" dirty="0" err="1"/>
              <a:t>tulling</a:t>
            </a:r>
            <a:r>
              <a:rPr lang="en-US" b="1" dirty="0"/>
              <a:t>, </a:t>
            </a:r>
            <a:r>
              <a:rPr lang="en-US" b="1" dirty="0" err="1"/>
              <a:t>kulokk</a:t>
            </a:r>
            <a:r>
              <a:rPr lang="en-US" b="1" dirty="0"/>
              <a:t>, </a:t>
            </a:r>
            <a:r>
              <a:rPr lang="en-US" b="1" dirty="0" err="1" smtClean="0"/>
              <a:t>gåter</a:t>
            </a:r>
            <a:r>
              <a:rPr lang="en-US" b="1" dirty="0" smtClean="0"/>
              <a:t>, </a:t>
            </a:r>
            <a:r>
              <a:rPr lang="en-US" b="1" dirty="0" err="1" smtClean="0"/>
              <a:t>ordtak</a:t>
            </a:r>
            <a:r>
              <a:rPr lang="en-US" b="1" dirty="0" smtClean="0"/>
              <a:t>, </a:t>
            </a:r>
            <a:r>
              <a:rPr lang="en-US" b="1" dirty="0" err="1" smtClean="0"/>
              <a:t>og</a:t>
            </a:r>
            <a:r>
              <a:rPr lang="en-US" b="1" dirty="0" smtClean="0"/>
              <a:t> </a:t>
            </a:r>
            <a:r>
              <a:rPr lang="en-US" b="1" dirty="0" err="1" smtClean="0">
                <a:hlinkClick r:id="rId3"/>
              </a:rPr>
              <a:t>bånsull</a:t>
            </a:r>
            <a:endParaRPr lang="nb-NO" b="1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Muntlig tradisjon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85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I dag har vi 4200 varianter av ulike typer</a:t>
            </a:r>
          </a:p>
          <a:p>
            <a:r>
              <a:rPr lang="nb-NO" dirty="0" smtClean="0"/>
              <a:t>Første samling i 1833 ved Andreas Faye</a:t>
            </a:r>
          </a:p>
          <a:p>
            <a:r>
              <a:rPr lang="nb-NO" dirty="0" smtClean="0"/>
              <a:t>Viktigste:</a:t>
            </a:r>
          </a:p>
          <a:p>
            <a:pPr marL="0" indent="0">
              <a:buNone/>
            </a:pPr>
            <a:r>
              <a:rPr lang="nb-NO" dirty="0" smtClean="0"/>
              <a:t>1841/1851 H .C. Asbjørnsen og Jørgen Moe</a:t>
            </a:r>
          </a:p>
          <a:p>
            <a:pPr marL="301943" lvl="1" indent="0">
              <a:buNone/>
            </a:pPr>
            <a:r>
              <a:rPr lang="nb-NO" dirty="0" smtClean="0"/>
              <a:t>Samlet og «forbedret»&gt; skrev på dansk, </a:t>
            </a:r>
          </a:p>
          <a:p>
            <a:pPr marL="301943" lvl="1" indent="0">
              <a:buNone/>
            </a:pPr>
            <a:r>
              <a:rPr lang="nb-NO" dirty="0" smtClean="0"/>
              <a:t>Men inkluderte norske ord og uttrykk fra fortellerne, la et viktig grunnlag for den nye norske litteraturen </a:t>
            </a:r>
          </a:p>
          <a:p>
            <a:pPr lvl="1"/>
            <a:r>
              <a:rPr lang="nb-NO" sz="1600" dirty="0" smtClean="0"/>
              <a:t>(på engelsk: </a:t>
            </a:r>
            <a:r>
              <a:rPr lang="nb-NO" sz="1600" dirty="0" smtClean="0">
                <a:hlinkClick r:id="rId2"/>
              </a:rPr>
              <a:t>http://www.surlalunefairytales.com/authors/asbjornsen_moe.html </a:t>
            </a:r>
            <a:r>
              <a:rPr lang="nb-NO" sz="1600" dirty="0" smtClean="0"/>
              <a:t>) </a:t>
            </a:r>
          </a:p>
          <a:p>
            <a:r>
              <a:rPr lang="nb-NO" sz="2000" dirty="0" smtClean="0"/>
              <a:t>på norsk her: </a:t>
            </a:r>
            <a:r>
              <a:rPr lang="nb-NO" sz="2000" dirty="0" smtClean="0">
                <a:hlinkClick r:id="rId3"/>
              </a:rPr>
              <a:t>http://norske-eventyr.com/</a:t>
            </a:r>
            <a:r>
              <a:rPr lang="nb-NO" sz="2000" dirty="0" err="1" smtClean="0">
                <a:hlinkClick r:id="rId3"/>
              </a:rPr>
              <a:t>category</a:t>
            </a:r>
            <a:r>
              <a:rPr lang="nb-NO" sz="2000" dirty="0" smtClean="0">
                <a:hlinkClick r:id="rId3"/>
              </a:rPr>
              <a:t>/norske-eventyr</a:t>
            </a:r>
            <a:r>
              <a:rPr lang="nb-NO" sz="2000" dirty="0"/>
              <a:t>, </a:t>
            </a:r>
            <a:r>
              <a:rPr lang="nb-NO" sz="2000" dirty="0">
                <a:hlinkClick r:id="rId4"/>
              </a:rPr>
              <a:t>http://folkeeventyr.no</a:t>
            </a:r>
            <a:r>
              <a:rPr lang="nb-NO" sz="2000" dirty="0" smtClean="0">
                <a:hlinkClick r:id="rId4"/>
              </a:rPr>
              <a:t>/</a:t>
            </a:r>
            <a:r>
              <a:rPr lang="nb-NO" sz="2000" dirty="0" smtClean="0"/>
              <a:t>  (m originalillustrasjoner) eller </a:t>
            </a:r>
            <a:r>
              <a:rPr lang="nb-NO" sz="2000" dirty="0">
                <a:hlinkClick r:id="rId5"/>
              </a:rPr>
              <a:t>http://runeberg.org/folkeven</a:t>
            </a:r>
            <a:r>
              <a:rPr lang="nb-NO" sz="2000" dirty="0" smtClean="0">
                <a:hlinkClick r:id="rId5"/>
              </a:rPr>
              <a:t>/</a:t>
            </a:r>
            <a:r>
              <a:rPr lang="nb-NO" sz="2000" dirty="0" smtClean="0"/>
              <a:t> (A&amp;M)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Eventyr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055527" cy="420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08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9877"/>
          </a:xfrm>
        </p:spPr>
        <p:txBody>
          <a:bodyPr>
            <a:normAutofit lnSpcReduction="10000"/>
          </a:bodyPr>
          <a:lstStyle/>
          <a:p>
            <a:pPr marL="742950" lvl="1" indent="-342900">
              <a:lnSpc>
                <a:spcPct val="90000"/>
              </a:lnSpc>
            </a:pPr>
            <a:r>
              <a:rPr lang="nb-NO" altLang="nb-NO" sz="2400" dirty="0"/>
              <a:t>S</a:t>
            </a:r>
            <a:r>
              <a:rPr lang="nb-NO" altLang="nb-NO" sz="2400" dirty="0" smtClean="0"/>
              <a:t>ystematisering av korpus:</a:t>
            </a:r>
          </a:p>
          <a:p>
            <a:pPr marL="1022350" lvl="2" indent="-342900">
              <a:lnSpc>
                <a:spcPct val="90000"/>
              </a:lnSpc>
            </a:pPr>
            <a:r>
              <a:rPr lang="nb-NO" altLang="nb-NO" dirty="0" smtClean="0"/>
              <a:t> </a:t>
            </a:r>
            <a:r>
              <a:rPr lang="nb-NO" altLang="nb-NO" dirty="0" err="1" smtClean="0"/>
              <a:t>Arnee</a:t>
            </a:r>
            <a:r>
              <a:rPr lang="nb-NO" altLang="nb-NO" dirty="0"/>
              <a:t> </a:t>
            </a:r>
            <a:r>
              <a:rPr lang="nb-NO" altLang="nb-NO" dirty="0" smtClean="0"/>
              <a:t>&amp; Thompson, </a:t>
            </a:r>
            <a:r>
              <a:rPr lang="nb-NO" altLang="nb-NO" dirty="0" err="1" smtClean="0"/>
              <a:t>Uther</a:t>
            </a:r>
            <a:r>
              <a:rPr lang="nb-NO" altLang="nb-NO" dirty="0" smtClean="0"/>
              <a:t>, (= ATU system) </a:t>
            </a:r>
          </a:p>
          <a:p>
            <a:pPr marL="1022350" lvl="2" indent="-342900">
              <a:lnSpc>
                <a:spcPct val="90000"/>
              </a:lnSpc>
            </a:pPr>
            <a:r>
              <a:rPr lang="nb-NO" altLang="nb-NO" dirty="0" smtClean="0"/>
              <a:t>Ø. Hodne: </a:t>
            </a:r>
            <a:r>
              <a:rPr lang="en-US" dirty="0"/>
              <a:t>The Types of the Norwegian </a:t>
            </a:r>
            <a:r>
              <a:rPr lang="en-US" dirty="0" smtClean="0"/>
              <a:t>Folktale</a:t>
            </a:r>
            <a:endParaRPr lang="nb-NO" altLang="nb-NO" dirty="0" smtClean="0"/>
          </a:p>
          <a:p>
            <a:pPr marL="742950" lvl="1" indent="-342900">
              <a:lnSpc>
                <a:spcPct val="90000"/>
              </a:lnSpc>
            </a:pPr>
            <a:r>
              <a:rPr lang="nb-NO" altLang="nb-NO" sz="2400" dirty="0" smtClean="0"/>
              <a:t>Systematisering av innhold, innholdselement og fortellingsstruktur</a:t>
            </a:r>
          </a:p>
          <a:p>
            <a:pPr marL="1257300" lvl="2" indent="-457200">
              <a:lnSpc>
                <a:spcPct val="90000"/>
              </a:lnSpc>
            </a:pPr>
            <a:r>
              <a:rPr lang="nb-NO" altLang="nb-NO" sz="1900" dirty="0"/>
              <a:t>Axel </a:t>
            </a:r>
            <a:r>
              <a:rPr lang="nb-NO" altLang="nb-NO" sz="1900" dirty="0" smtClean="0"/>
              <a:t>Olrik (1908): «Episke </a:t>
            </a:r>
            <a:r>
              <a:rPr lang="nb-NO" altLang="nb-NO" sz="1900" dirty="0"/>
              <a:t>love i </a:t>
            </a:r>
            <a:r>
              <a:rPr lang="nb-NO" altLang="nb-NO" sz="1900" dirty="0" err="1" smtClean="0"/>
              <a:t>folkedigtningen</a:t>
            </a:r>
            <a:r>
              <a:rPr lang="nb-NO" altLang="nb-NO" sz="1900" dirty="0" smtClean="0"/>
              <a:t>»</a:t>
            </a:r>
            <a:endParaRPr lang="nb-NO" altLang="nb-NO" sz="1900" dirty="0"/>
          </a:p>
          <a:p>
            <a:pPr marL="1257300" lvl="2" indent="-457200">
              <a:lnSpc>
                <a:spcPct val="90000"/>
              </a:lnSpc>
            </a:pPr>
            <a:r>
              <a:rPr lang="nb-NO" altLang="nb-NO" sz="1900" dirty="0" smtClean="0"/>
              <a:t>Vladimir Propp (1928/58): </a:t>
            </a:r>
            <a:r>
              <a:rPr lang="nb-NO" altLang="nb-NO" sz="1900" i="1" dirty="0" smtClean="0"/>
              <a:t>The </a:t>
            </a:r>
            <a:r>
              <a:rPr lang="nb-NO" altLang="nb-NO" sz="1900" i="1" dirty="0" err="1" smtClean="0"/>
              <a:t>Morphology</a:t>
            </a:r>
            <a:r>
              <a:rPr lang="nb-NO" altLang="nb-NO" sz="1900" i="1" dirty="0" smtClean="0"/>
              <a:t> </a:t>
            </a:r>
            <a:r>
              <a:rPr lang="nb-NO" altLang="nb-NO" sz="1900" i="1" dirty="0" err="1" smtClean="0"/>
              <a:t>of</a:t>
            </a:r>
            <a:r>
              <a:rPr lang="nb-NO" altLang="nb-NO" sz="1900" i="1" dirty="0" smtClean="0"/>
              <a:t> </a:t>
            </a:r>
            <a:r>
              <a:rPr lang="nb-NO" altLang="nb-NO" sz="1900" i="1" dirty="0" err="1" smtClean="0"/>
              <a:t>the</a:t>
            </a:r>
            <a:r>
              <a:rPr lang="nb-NO" altLang="nb-NO" sz="1900" i="1" dirty="0" smtClean="0"/>
              <a:t> Folk Tale, </a:t>
            </a:r>
            <a:r>
              <a:rPr lang="nb-NO" altLang="nb-NO" sz="1900" dirty="0" smtClean="0"/>
              <a:t>31 funksjoner og 7 deltagere</a:t>
            </a:r>
          </a:p>
          <a:p>
            <a:pPr marL="1257300" lvl="2" indent="-457200">
              <a:lnSpc>
                <a:spcPct val="90000"/>
              </a:lnSpc>
            </a:pPr>
            <a:r>
              <a:rPr lang="nb-NO" sz="1900" dirty="0" smtClean="0"/>
              <a:t>Algirdas Julien </a:t>
            </a:r>
            <a:r>
              <a:rPr lang="nb-NO" sz="1900" dirty="0" err="1" smtClean="0"/>
              <a:t>Greimas</a:t>
            </a:r>
            <a:r>
              <a:rPr lang="nb-NO" sz="1900" dirty="0" smtClean="0"/>
              <a:t> (1966): </a:t>
            </a:r>
            <a:r>
              <a:rPr lang="nb-NO" sz="1900" i="1" dirty="0" err="1" smtClean="0"/>
              <a:t>Structural</a:t>
            </a:r>
            <a:r>
              <a:rPr lang="nb-NO" sz="1900" i="1" dirty="0" smtClean="0"/>
              <a:t> </a:t>
            </a:r>
            <a:r>
              <a:rPr lang="nb-NO" sz="1900" i="1" dirty="0" err="1" smtClean="0"/>
              <a:t>Semantics</a:t>
            </a:r>
            <a:r>
              <a:rPr lang="nb-NO" sz="1900" i="1" dirty="0" smtClean="0"/>
              <a:t>: An </a:t>
            </a:r>
            <a:r>
              <a:rPr lang="nb-NO" sz="1900" i="1" dirty="0" err="1" smtClean="0"/>
              <a:t>attempt</a:t>
            </a:r>
            <a:r>
              <a:rPr lang="nb-NO" sz="1900" i="1" dirty="0" smtClean="0"/>
              <a:t> at a Method, </a:t>
            </a:r>
            <a:r>
              <a:rPr lang="nb-NO" sz="1900" dirty="0" err="1" smtClean="0"/>
              <a:t>aktantmodellen</a:t>
            </a:r>
            <a:r>
              <a:rPr lang="nb-NO" sz="1900" dirty="0" smtClean="0"/>
              <a:t> </a:t>
            </a:r>
          </a:p>
          <a:p>
            <a:pPr marL="1257300" lvl="2" indent="-457200">
              <a:lnSpc>
                <a:spcPct val="90000"/>
              </a:lnSpc>
            </a:pPr>
            <a:r>
              <a:rPr lang="nb-NO" sz="1900" dirty="0" smtClean="0"/>
              <a:t>Bruno </a:t>
            </a:r>
            <a:r>
              <a:rPr lang="nb-NO" sz="1900" dirty="0" err="1" smtClean="0"/>
              <a:t>Bettelheim</a:t>
            </a:r>
            <a:r>
              <a:rPr lang="nb-NO" sz="1900" dirty="0" smtClean="0"/>
              <a:t> (1976): The </a:t>
            </a:r>
            <a:r>
              <a:rPr lang="nb-NO" sz="1900" dirty="0" err="1" smtClean="0"/>
              <a:t>Uses</a:t>
            </a:r>
            <a:r>
              <a:rPr lang="nb-NO" sz="1900" dirty="0" smtClean="0"/>
              <a:t> </a:t>
            </a:r>
            <a:r>
              <a:rPr lang="nb-NO" sz="1900" dirty="0" err="1" smtClean="0"/>
              <a:t>of</a:t>
            </a:r>
            <a:r>
              <a:rPr lang="nb-NO" sz="1900" dirty="0" smtClean="0"/>
              <a:t> </a:t>
            </a:r>
            <a:r>
              <a:rPr lang="nb-NO" sz="1900" dirty="0" err="1" smtClean="0"/>
              <a:t>Enchantment</a:t>
            </a:r>
            <a:endParaRPr lang="nb-NO" sz="1900" dirty="0" smtClean="0"/>
          </a:p>
          <a:p>
            <a:pPr marL="1257300" lvl="2" indent="-457200">
              <a:lnSpc>
                <a:spcPct val="90000"/>
              </a:lnSpc>
            </a:pPr>
            <a:r>
              <a:rPr lang="nb-NO" sz="1900" dirty="0" smtClean="0"/>
              <a:t>-og deres etterfølgere…</a:t>
            </a:r>
          </a:p>
          <a:p>
            <a:pPr marL="1257300" lvl="2" indent="-457200">
              <a:lnSpc>
                <a:spcPct val="90000"/>
              </a:lnSpc>
            </a:pPr>
            <a:endParaRPr lang="nb-NO" sz="2800" dirty="0" smtClean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 altLang="nb-NO" dirty="0" smtClean="0"/>
              <a:t>Eventyr </a:t>
            </a:r>
            <a:br>
              <a:rPr lang="nb-NO" altLang="nb-NO" dirty="0" smtClean="0"/>
            </a:br>
            <a:r>
              <a:rPr lang="nb-NO" altLang="nb-NO" dirty="0" smtClean="0"/>
              <a:t>systematisering</a:t>
            </a:r>
            <a:endParaRPr lang="nb-NO" sz="4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4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699495" cy="246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5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708689"/>
              </p:ext>
            </p:extLst>
          </p:nvPr>
        </p:nvGraphicFramePr>
        <p:xfrm>
          <a:off x="1115616" y="1772816"/>
          <a:ext cx="7200800" cy="48040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68352"/>
                <a:gridCol w="4032448"/>
              </a:tblGrid>
              <a:tr h="642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</a:rPr>
                        <a:t>Eventyr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Sagn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(=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det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som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blir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sagt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”)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Det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var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en gang”,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ubestemt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tid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</a:rPr>
                        <a:t>Ofte tidfestet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Ubestemt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sted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Ofte stedfestet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</a:rPr>
                        <a:t>Presentert</a:t>
                      </a:r>
                      <a:r>
                        <a:rPr lang="nb-NO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som dikting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Presentert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som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fakta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selv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om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ikke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fortelleren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selv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tror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på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det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Kan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bygge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på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kjente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hendelser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Stiliserte </a:t>
                      </a: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</a:rPr>
                        <a:t>eventyrskikkelser </a:t>
                      </a: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(Per, Pål, Espen Askeladd)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Kan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navnet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på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den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som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skal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ha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opplevd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det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</a:rPr>
                        <a:t>Vanligvis lengere enn sagna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Vanligvis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korte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, bare en episode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Fossilisert skriftkultur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</a:rPr>
                        <a:t>Fortsatt produktiv</a:t>
                      </a:r>
                      <a:r>
                        <a:rPr lang="nb-NO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muntlig sjanger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</a:rPr>
                        <a:t>Alltid lykkelig slutt for hovedpersonen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være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både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tragisk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tragisk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slutt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Sagn og eventyr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8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r>
              <a:rPr lang="nb-NO" dirty="0"/>
              <a:t>Tusser, nisser </a:t>
            </a:r>
            <a:endParaRPr lang="nb-NO" dirty="0" smtClean="0"/>
          </a:p>
          <a:p>
            <a:r>
              <a:rPr lang="nb-NO" dirty="0" smtClean="0"/>
              <a:t>Hulder </a:t>
            </a:r>
          </a:p>
          <a:p>
            <a:r>
              <a:rPr lang="nb-NO" dirty="0" smtClean="0"/>
              <a:t>Haugkall </a:t>
            </a:r>
          </a:p>
          <a:p>
            <a:r>
              <a:rPr lang="nb-NO" dirty="0" smtClean="0"/>
              <a:t>Nøkk, </a:t>
            </a:r>
            <a:r>
              <a:rPr lang="nb-NO" dirty="0"/>
              <a:t>d</a:t>
            </a:r>
            <a:r>
              <a:rPr lang="nb-NO" dirty="0" smtClean="0"/>
              <a:t>raug, sjøorm </a:t>
            </a:r>
          </a:p>
          <a:p>
            <a:r>
              <a:rPr lang="nb-NO" dirty="0" smtClean="0"/>
              <a:t>Havfrue</a:t>
            </a:r>
          </a:p>
          <a:p>
            <a:r>
              <a:rPr lang="nb-NO" dirty="0" smtClean="0"/>
              <a:t>Alv </a:t>
            </a:r>
          </a:p>
          <a:p>
            <a:r>
              <a:rPr lang="nb-NO" dirty="0" smtClean="0"/>
              <a:t>Gjengangere, deildegast </a:t>
            </a:r>
          </a:p>
          <a:p>
            <a:r>
              <a:rPr lang="nb-NO" dirty="0" smtClean="0"/>
              <a:t>Heks </a:t>
            </a:r>
          </a:p>
          <a:p>
            <a:r>
              <a:rPr lang="nb-NO" dirty="0" smtClean="0"/>
              <a:t>Troll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Sagn- og eventyrfigurer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7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2132856"/>
            <a:ext cx="7660373" cy="440753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Historiske hendelser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Svartedauden 1349 -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med sin rive og kost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7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Historiske sagn</a:t>
            </a:r>
            <a:endParaRPr lang="nb-NO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1445"/>
            <a:ext cx="3816424" cy="47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nb-NO" dirty="0" err="1" smtClean="0"/>
              <a:t>Førnesbrunen</a:t>
            </a:r>
            <a:endParaRPr lang="nb-NO" dirty="0" smtClean="0"/>
          </a:p>
          <a:p>
            <a:endParaRPr lang="nb-NO" dirty="0" smtClean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8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Historiske sagn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99" y="2420887"/>
            <a:ext cx="5886545" cy="38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8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nb-NO" dirty="0" smtClean="0"/>
              <a:t>Forklaring på naturformer: De syv søster og frieren deres i Geiranger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ED2D-DF44-45C4-9D72-1B857473836D}" type="slidenum">
              <a:rPr lang="nb-NO" smtClean="0"/>
              <a:t>9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Opphavssagn</a:t>
            </a:r>
            <a:endParaRPr lang="nb-N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034"/>
            <a:ext cx="2808311" cy="434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1" y="2708920"/>
            <a:ext cx="2663543" cy="40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591</TotalTime>
  <Words>429</Words>
  <Application>Microsoft Office PowerPoint</Application>
  <PresentationFormat>Předvádění na obrazovce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Bølgeform</vt:lpstr>
      <vt:lpstr>Muntlig tradisjon i Norge -  eventyr, sagn og ballader </vt:lpstr>
      <vt:lpstr>Muntlig tradisjon</vt:lpstr>
      <vt:lpstr>Eventyr</vt:lpstr>
      <vt:lpstr>Eventyr  systematisering</vt:lpstr>
      <vt:lpstr>Sagn og eventyr</vt:lpstr>
      <vt:lpstr>Sagn- og eventyrfigurer</vt:lpstr>
      <vt:lpstr>Historiske sagn</vt:lpstr>
      <vt:lpstr>Historiske sagn</vt:lpstr>
      <vt:lpstr>Opphavssagn</vt:lpstr>
      <vt:lpstr>Opphavssagn</vt:lpstr>
      <vt:lpstr>Skandinaviske middelalderballader («folkeviser»)</vt:lpstr>
      <vt:lpstr>Skandinaviske middelalderballader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Tradition in Norway -  Medieval Ballads, Tales and Myths</dc:title>
  <dc:creator>Sigrid</dc:creator>
  <cp:lastModifiedBy>user</cp:lastModifiedBy>
  <cp:revision>35</cp:revision>
  <dcterms:created xsi:type="dcterms:W3CDTF">2013-10-20T09:40:59Z</dcterms:created>
  <dcterms:modified xsi:type="dcterms:W3CDTF">2014-03-22T13:48:47Z</dcterms:modified>
</cp:coreProperties>
</file>