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59" r:id="rId5"/>
    <p:sldId id="263" r:id="rId6"/>
    <p:sldId id="265" r:id="rId7"/>
    <p:sldId id="260" r:id="rId8"/>
    <p:sldId id="261" r:id="rId9"/>
    <p:sldId id="257" r:id="rId10"/>
    <p:sldId id="266"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1157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166107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84632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68305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92419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AB92C3E-DD02-452B-82E1-3E48DEE4645E}" type="datetimeFigureOut">
              <a:rPr lang="cs-CZ" smtClean="0"/>
              <a:t>25.2.2014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31155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AB92C3E-DD02-452B-82E1-3E48DEE4645E}" type="datetimeFigureOut">
              <a:rPr lang="cs-CZ" smtClean="0"/>
              <a:t>25.2.2014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72842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AB92C3E-DD02-452B-82E1-3E48DEE4645E}" type="datetimeFigureOut">
              <a:rPr lang="cs-CZ" smtClean="0"/>
              <a:t>25.2.2014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40925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AB92C3E-DD02-452B-82E1-3E48DEE4645E}" type="datetimeFigureOut">
              <a:rPr lang="cs-CZ" smtClean="0"/>
              <a:t>25.2.2014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268064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AB92C3E-DD02-452B-82E1-3E48DEE4645E}" type="datetimeFigureOut">
              <a:rPr lang="cs-CZ" smtClean="0"/>
              <a:t>25.2.2014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305352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AB92C3E-DD02-452B-82E1-3E48DEE4645E}" type="datetimeFigureOut">
              <a:rPr lang="cs-CZ" smtClean="0"/>
              <a:t>25.2.2014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98A9A53-C9DB-456E-B0A3-6D87DC39CBF2}" type="slidenum">
              <a:rPr lang="cs-CZ" smtClean="0"/>
              <a:t>‹#›</a:t>
            </a:fld>
            <a:endParaRPr lang="cs-CZ"/>
          </a:p>
        </p:txBody>
      </p:sp>
    </p:spTree>
    <p:extLst>
      <p:ext uri="{BB962C8B-B14F-4D97-AF65-F5344CB8AC3E}">
        <p14:creationId xmlns:p14="http://schemas.microsoft.com/office/powerpoint/2010/main" val="1463039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92C3E-DD02-452B-82E1-3E48DEE4645E}" type="datetimeFigureOut">
              <a:rPr lang="cs-CZ" smtClean="0"/>
              <a:t>25.2.2014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8A9A53-C9DB-456E-B0A3-6D87DC39CBF2}" type="slidenum">
              <a:rPr lang="cs-CZ" smtClean="0"/>
              <a:t>‹#›</a:t>
            </a:fld>
            <a:endParaRPr lang="cs-CZ"/>
          </a:p>
        </p:txBody>
      </p:sp>
    </p:spTree>
    <p:extLst>
      <p:ext uri="{BB962C8B-B14F-4D97-AF65-F5344CB8AC3E}">
        <p14:creationId xmlns:p14="http://schemas.microsoft.com/office/powerpoint/2010/main" val="4099694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no.wikipedia.org/wiki/H%C3%B8ytysk" TargetMode="External"/><Relationship Id="rId2" Type="http://schemas.openxmlformats.org/officeDocument/2006/relationships/hyperlink" Target="http://no.wikipedia.org/wiki/Fremmedor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no.wikipedia.org/wiki/Ord" TargetMode="External"/><Relationship Id="rId7" Type="http://schemas.openxmlformats.org/officeDocument/2006/relationships/hyperlink" Target="http://no.wikipedia.org/wiki/Norsk_spr%C3%A5k" TargetMode="External"/><Relationship Id="rId2" Type="http://schemas.openxmlformats.org/officeDocument/2006/relationships/hyperlink" Target="http://no.wikipedia.org/wiki/Gammelgresk" TargetMode="External"/><Relationship Id="rId1" Type="http://schemas.openxmlformats.org/officeDocument/2006/relationships/slideLayout" Target="../slideLayouts/slideLayout2.xml"/><Relationship Id="rId6" Type="http://schemas.openxmlformats.org/officeDocument/2006/relationships/hyperlink" Target="http://no.wikipedia.org/wiki/Ordb%C3%B8ker" TargetMode="External"/><Relationship Id="rId5" Type="http://schemas.openxmlformats.org/officeDocument/2006/relationships/hyperlink" Target="http://no.wikipedia.org/wiki/Fremmedspr%C3%A5k" TargetMode="External"/><Relationship Id="rId4" Type="http://schemas.openxmlformats.org/officeDocument/2006/relationships/hyperlink" Target="http://no.wikipedia.org/wiki/Spr%C3%A5k"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no.wikipedia.org/wiki/Oppslagsverk" TargetMode="External"/><Relationship Id="rId2" Type="http://schemas.openxmlformats.org/officeDocument/2006/relationships/hyperlink" Target="http://no.wikipedia.org/wiki/Ordb%C3%B8ker" TargetMode="External"/><Relationship Id="rId1" Type="http://schemas.openxmlformats.org/officeDocument/2006/relationships/slideLayout" Target="../slideLayouts/slideLayout2.xml"/><Relationship Id="rId6" Type="http://schemas.openxmlformats.org/officeDocument/2006/relationships/hyperlink" Target="http://no.wikipedia.org/wiki/Kontrastiv_lingvistikk" TargetMode="External"/><Relationship Id="rId5" Type="http://schemas.openxmlformats.org/officeDocument/2006/relationships/hyperlink" Target="http://no.wikipedia.org/wiki/Morfologi_(lingvistikk)" TargetMode="External"/><Relationship Id="rId4" Type="http://schemas.openxmlformats.org/officeDocument/2006/relationships/hyperlink" Target="http://no.wikipedia.org/wiki/Semantik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nn.wikipedia.org/wiki/Universitetet_i_Oslo" TargetMode="External"/><Relationship Id="rId2" Type="http://schemas.openxmlformats.org/officeDocument/2006/relationships/hyperlink" Target="http://nn.wikipedia.org/wiki/Harald_Bjorvand" TargetMode="External"/><Relationship Id="rId1" Type="http://schemas.openxmlformats.org/officeDocument/2006/relationships/slideLayout" Target="../slideLayouts/slideLayout2.xml"/><Relationship Id="rId6" Type="http://schemas.openxmlformats.org/officeDocument/2006/relationships/hyperlink" Target="http://nn.wikipedia.org/wiki/Alf_Torp" TargetMode="External"/><Relationship Id="rId5" Type="http://schemas.openxmlformats.org/officeDocument/2006/relationships/hyperlink" Target="http://nn.wikipedia.org/wiki/Hjalmar_Falk" TargetMode="External"/><Relationship Id="rId4" Type="http://schemas.openxmlformats.org/officeDocument/2006/relationships/hyperlink" Target="http://nn.wikipedia.org/w/index.php?title=Fredrik_Otto_Lindeman&amp;action=edit&amp;redlink=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l.no/ordforr%C3%A5d" TargetMode="External"/><Relationship Id="rId2" Type="http://schemas.openxmlformats.org/officeDocument/2006/relationships/hyperlink" Target="http://snl.no/orddannelse/spr%C3%A5kvitenska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o.wikipedia.org/wiki/Senmiddelalderen" TargetMode="External"/><Relationship Id="rId2" Type="http://schemas.openxmlformats.org/officeDocument/2006/relationships/hyperlink" Target="http://no.wikipedia.org/wiki/Nedertysk" TargetMode="External"/><Relationship Id="rId1" Type="http://schemas.openxmlformats.org/officeDocument/2006/relationships/slideLayout" Target="../slideLayouts/slideLayout2.xml"/><Relationship Id="rId5" Type="http://schemas.openxmlformats.org/officeDocument/2006/relationships/hyperlink" Target="http://no.wikipedia.org/wiki/L%C3%A5nord#cite_note-1" TargetMode="External"/><Relationship Id="rId4" Type="http://schemas.openxmlformats.org/officeDocument/2006/relationships/hyperlink" Target="http://no.wikipedia.org/wiki/H%C3%B8ymiddelalder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L</a:t>
            </a:r>
            <a:r>
              <a:rPr lang="nb-NO" dirty="0" smtClean="0"/>
              <a:t>ÅN </a:t>
            </a:r>
            <a:r>
              <a:rPr lang="cs-CZ" dirty="0" smtClean="0"/>
              <a:t>+ ARV</a:t>
            </a:r>
            <a:endParaRPr lang="cs-CZ" dirty="0"/>
          </a:p>
        </p:txBody>
      </p:sp>
      <p:sp>
        <p:nvSpPr>
          <p:cNvPr id="3" name="Podnadpis 2"/>
          <p:cNvSpPr>
            <a:spLocks noGrp="1"/>
          </p:cNvSpPr>
          <p:nvPr>
            <p:ph type="subTitle" idx="1"/>
          </p:nvPr>
        </p:nvSpPr>
        <p:spPr/>
        <p:txBody>
          <a:bodyPr/>
          <a:lstStyle/>
          <a:p>
            <a:r>
              <a:rPr lang="nb-NO" dirty="0" smtClean="0">
                <a:solidFill>
                  <a:schemeClr val="tx1"/>
                </a:solidFill>
              </a:rPr>
              <a:t>Om stratifisering av ordforrådet</a:t>
            </a:r>
            <a:endParaRPr lang="cs-CZ" dirty="0">
              <a:solidFill>
                <a:schemeClr val="tx1"/>
              </a:solidFill>
            </a:endParaRPr>
          </a:p>
        </p:txBody>
      </p:sp>
    </p:spTree>
    <p:extLst>
      <p:ext uri="{BB962C8B-B14F-4D97-AF65-F5344CB8AC3E}">
        <p14:creationId xmlns:p14="http://schemas.microsoft.com/office/powerpoint/2010/main" val="32362655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nb-NO" sz="3200" dirty="0" smtClean="0"/>
              <a:t>Se også </a:t>
            </a:r>
            <a:r>
              <a:rPr lang="nb-NO" sz="3200" i="1" dirty="0" smtClean="0"/>
              <a:t>Språklinjen</a:t>
            </a:r>
            <a:endParaRPr lang="cs-CZ" sz="3200" i="1" dirty="0"/>
          </a:p>
        </p:txBody>
      </p:sp>
      <p:sp>
        <p:nvSpPr>
          <p:cNvPr id="3" name="Zástupný symbol pro obsah 2"/>
          <p:cNvSpPr>
            <a:spLocks noGrp="1"/>
          </p:cNvSpPr>
          <p:nvPr>
            <p:ph idx="1"/>
          </p:nvPr>
        </p:nvSpPr>
        <p:spPr/>
        <p:txBody>
          <a:bodyPr>
            <a:normAutofit fontScale="77500" lnSpcReduction="20000"/>
          </a:bodyPr>
          <a:lstStyle/>
          <a:p>
            <a:r>
              <a:rPr lang="cs-CZ" dirty="0" err="1" smtClean="0"/>
              <a:t>Det</a:t>
            </a:r>
            <a:r>
              <a:rPr lang="cs-CZ" dirty="0" smtClean="0"/>
              <a:t> </a:t>
            </a:r>
            <a:r>
              <a:rPr lang="cs-CZ" dirty="0" err="1" smtClean="0"/>
              <a:t>er</a:t>
            </a:r>
            <a:r>
              <a:rPr lang="cs-CZ" dirty="0" smtClean="0"/>
              <a:t> </a:t>
            </a:r>
            <a:r>
              <a:rPr lang="cs-CZ" dirty="0" err="1" smtClean="0"/>
              <a:t>også</a:t>
            </a:r>
            <a:r>
              <a:rPr lang="cs-CZ" dirty="0" smtClean="0"/>
              <a:t> en </a:t>
            </a:r>
            <a:r>
              <a:rPr lang="cs-CZ" dirty="0" err="1" smtClean="0"/>
              <a:t>god</a:t>
            </a:r>
            <a:r>
              <a:rPr lang="cs-CZ" dirty="0" smtClean="0"/>
              <a:t> </a:t>
            </a:r>
            <a:r>
              <a:rPr lang="cs-CZ" dirty="0" err="1" smtClean="0"/>
              <a:t>del</a:t>
            </a:r>
            <a:r>
              <a:rPr lang="cs-CZ" dirty="0" smtClean="0"/>
              <a:t> </a:t>
            </a:r>
            <a:r>
              <a:rPr lang="cs-CZ" dirty="0" err="1" smtClean="0"/>
              <a:t>lånord</a:t>
            </a:r>
            <a:r>
              <a:rPr lang="cs-CZ" dirty="0" smtClean="0"/>
              <a:t> </a:t>
            </a:r>
            <a:r>
              <a:rPr lang="cs-CZ" dirty="0" err="1" smtClean="0"/>
              <a:t>av</a:t>
            </a:r>
            <a:r>
              <a:rPr lang="cs-CZ" dirty="0" smtClean="0"/>
              <a:t> </a:t>
            </a:r>
            <a:r>
              <a:rPr lang="cs-CZ" dirty="0" err="1" smtClean="0"/>
              <a:t>latinsk</a:t>
            </a:r>
            <a:r>
              <a:rPr lang="cs-CZ" dirty="0" smtClean="0"/>
              <a:t> </a:t>
            </a:r>
            <a:r>
              <a:rPr lang="cs-CZ" dirty="0" err="1" smtClean="0"/>
              <a:t>og</a:t>
            </a:r>
            <a:r>
              <a:rPr lang="cs-CZ" dirty="0" smtClean="0"/>
              <a:t> </a:t>
            </a:r>
            <a:r>
              <a:rPr lang="cs-CZ" dirty="0" err="1" smtClean="0"/>
              <a:t>gresk</a:t>
            </a:r>
            <a:r>
              <a:rPr lang="cs-CZ" dirty="0" smtClean="0"/>
              <a:t> </a:t>
            </a:r>
            <a:r>
              <a:rPr lang="cs-CZ" dirty="0" err="1" smtClean="0"/>
              <a:t>opprinnelse</a:t>
            </a:r>
            <a:r>
              <a:rPr lang="cs-CZ" dirty="0" smtClean="0"/>
              <a:t> i </a:t>
            </a:r>
            <a:r>
              <a:rPr lang="cs-CZ" dirty="0" err="1" smtClean="0"/>
              <a:t>skandinaviske</a:t>
            </a:r>
            <a:r>
              <a:rPr lang="cs-CZ" dirty="0" smtClean="0"/>
              <a:t> </a:t>
            </a:r>
            <a:r>
              <a:rPr lang="cs-CZ" dirty="0" err="1" smtClean="0"/>
              <a:t>språk</a:t>
            </a:r>
            <a:r>
              <a:rPr lang="cs-CZ" dirty="0" smtClean="0"/>
              <a:t>; </a:t>
            </a:r>
            <a:r>
              <a:rPr lang="cs-CZ" dirty="0" err="1" smtClean="0"/>
              <a:t>dette</a:t>
            </a:r>
            <a:r>
              <a:rPr lang="cs-CZ" dirty="0" smtClean="0"/>
              <a:t> </a:t>
            </a:r>
            <a:r>
              <a:rPr lang="cs-CZ" dirty="0" err="1" smtClean="0"/>
              <a:t>er</a:t>
            </a:r>
            <a:r>
              <a:rPr lang="cs-CZ" dirty="0" smtClean="0"/>
              <a:t> </a:t>
            </a:r>
            <a:r>
              <a:rPr lang="cs-CZ" dirty="0" err="1" smtClean="0"/>
              <a:t>ord</a:t>
            </a:r>
            <a:r>
              <a:rPr lang="cs-CZ" dirty="0" smtClean="0"/>
              <a:t> </a:t>
            </a:r>
            <a:r>
              <a:rPr lang="cs-CZ" dirty="0" err="1" smtClean="0"/>
              <a:t>som</a:t>
            </a:r>
            <a:r>
              <a:rPr lang="cs-CZ" dirty="0" smtClean="0"/>
              <a:t> </a:t>
            </a:r>
            <a:r>
              <a:rPr lang="cs-CZ" dirty="0" err="1" smtClean="0"/>
              <a:t>gjerne</a:t>
            </a:r>
            <a:r>
              <a:rPr lang="cs-CZ" dirty="0" smtClean="0"/>
              <a:t> </a:t>
            </a:r>
            <a:r>
              <a:rPr lang="cs-CZ" dirty="0" err="1" smtClean="0"/>
              <a:t>gjenfinnes</a:t>
            </a:r>
            <a:r>
              <a:rPr lang="cs-CZ" dirty="0" smtClean="0"/>
              <a:t> i de </a:t>
            </a:r>
            <a:r>
              <a:rPr lang="cs-CZ" dirty="0" err="1" smtClean="0"/>
              <a:t>fleste</a:t>
            </a:r>
            <a:r>
              <a:rPr lang="cs-CZ" dirty="0" smtClean="0"/>
              <a:t> </a:t>
            </a:r>
            <a:r>
              <a:rPr lang="cs-CZ" dirty="0" err="1" smtClean="0"/>
              <a:t>europeiske</a:t>
            </a:r>
            <a:r>
              <a:rPr lang="cs-CZ" dirty="0" smtClean="0"/>
              <a:t> </a:t>
            </a:r>
            <a:r>
              <a:rPr lang="cs-CZ" dirty="0" err="1" smtClean="0"/>
              <a:t>språk</a:t>
            </a:r>
            <a:r>
              <a:rPr lang="cs-CZ" dirty="0" smtClean="0"/>
              <a:t>, </a:t>
            </a:r>
            <a:r>
              <a:rPr lang="cs-CZ" dirty="0" err="1" smtClean="0"/>
              <a:t>og</a:t>
            </a:r>
            <a:r>
              <a:rPr lang="cs-CZ" dirty="0" smtClean="0"/>
              <a:t> </a:t>
            </a:r>
            <a:r>
              <a:rPr lang="cs-CZ" dirty="0" err="1" smtClean="0"/>
              <a:t>som</a:t>
            </a:r>
            <a:r>
              <a:rPr lang="cs-CZ" dirty="0" smtClean="0"/>
              <a:t> </a:t>
            </a:r>
            <a:r>
              <a:rPr lang="cs-CZ" dirty="0" err="1" smtClean="0"/>
              <a:t>ble</a:t>
            </a:r>
            <a:r>
              <a:rPr lang="cs-CZ" dirty="0" smtClean="0"/>
              <a:t> </a:t>
            </a:r>
            <a:r>
              <a:rPr lang="cs-CZ" dirty="0" err="1" smtClean="0"/>
              <a:t>tatt</a:t>
            </a:r>
            <a:r>
              <a:rPr lang="cs-CZ" dirty="0" smtClean="0"/>
              <a:t> </a:t>
            </a:r>
            <a:r>
              <a:rPr lang="cs-CZ" dirty="0" err="1" smtClean="0"/>
              <a:t>opp</a:t>
            </a:r>
            <a:r>
              <a:rPr lang="cs-CZ" dirty="0" smtClean="0"/>
              <a:t> i </a:t>
            </a:r>
            <a:r>
              <a:rPr lang="cs-CZ" dirty="0" err="1" smtClean="0"/>
              <a:t>norsk</a:t>
            </a:r>
            <a:r>
              <a:rPr lang="cs-CZ" dirty="0" smtClean="0"/>
              <a:t> </a:t>
            </a:r>
            <a:r>
              <a:rPr lang="cs-CZ" dirty="0" err="1" smtClean="0"/>
              <a:t>langt</a:t>
            </a:r>
            <a:r>
              <a:rPr lang="cs-CZ" dirty="0" smtClean="0"/>
              <a:t> </a:t>
            </a:r>
            <a:r>
              <a:rPr lang="cs-CZ" dirty="0" err="1" smtClean="0"/>
              <a:t>senere</a:t>
            </a:r>
            <a:r>
              <a:rPr lang="cs-CZ" dirty="0" smtClean="0"/>
              <a:t>, </a:t>
            </a:r>
            <a:r>
              <a:rPr lang="cs-CZ" dirty="0" err="1" smtClean="0"/>
              <a:t>særlig</a:t>
            </a:r>
            <a:r>
              <a:rPr lang="cs-CZ" dirty="0" smtClean="0"/>
              <a:t> </a:t>
            </a:r>
            <a:r>
              <a:rPr lang="cs-CZ" dirty="0" err="1" smtClean="0"/>
              <a:t>gjennom</a:t>
            </a:r>
            <a:r>
              <a:rPr lang="cs-CZ" dirty="0" smtClean="0"/>
              <a:t> </a:t>
            </a:r>
            <a:r>
              <a:rPr lang="cs-CZ" dirty="0" err="1" smtClean="0"/>
              <a:t>universitetene</a:t>
            </a:r>
            <a:r>
              <a:rPr lang="cs-CZ" dirty="0" smtClean="0"/>
              <a:t> </a:t>
            </a:r>
            <a:r>
              <a:rPr lang="cs-CZ" dirty="0" err="1" smtClean="0"/>
              <a:t>og</a:t>
            </a:r>
            <a:r>
              <a:rPr lang="cs-CZ" dirty="0" smtClean="0"/>
              <a:t> </a:t>
            </a:r>
            <a:r>
              <a:rPr lang="cs-CZ" dirty="0" err="1" smtClean="0"/>
              <a:t>vitenskapen</a:t>
            </a:r>
            <a:r>
              <a:rPr lang="cs-CZ" dirty="0" smtClean="0"/>
              <a:t>. </a:t>
            </a:r>
            <a:r>
              <a:rPr lang="cs-CZ" dirty="0" err="1" smtClean="0"/>
              <a:t>Generelt</a:t>
            </a:r>
            <a:r>
              <a:rPr lang="cs-CZ" dirty="0" smtClean="0"/>
              <a:t> </a:t>
            </a:r>
            <a:r>
              <a:rPr lang="cs-CZ" dirty="0" err="1" smtClean="0"/>
              <a:t>er</a:t>
            </a:r>
            <a:r>
              <a:rPr lang="cs-CZ" dirty="0" smtClean="0"/>
              <a:t> de </a:t>
            </a:r>
            <a:r>
              <a:rPr lang="cs-CZ" dirty="0" err="1" smtClean="0"/>
              <a:t>nedertyske</a:t>
            </a:r>
            <a:r>
              <a:rPr lang="cs-CZ" dirty="0" smtClean="0"/>
              <a:t> </a:t>
            </a:r>
            <a:r>
              <a:rPr lang="cs-CZ" dirty="0" err="1" smtClean="0"/>
              <a:t>lånordene</a:t>
            </a:r>
            <a:r>
              <a:rPr lang="cs-CZ" dirty="0" smtClean="0"/>
              <a:t> i </a:t>
            </a:r>
            <a:r>
              <a:rPr lang="cs-CZ" dirty="0" err="1" smtClean="0"/>
              <a:t>skandinavisk</a:t>
            </a:r>
            <a:r>
              <a:rPr lang="cs-CZ" dirty="0" smtClean="0"/>
              <a:t> i </a:t>
            </a:r>
            <a:r>
              <a:rPr lang="cs-CZ" dirty="0" err="1" smtClean="0"/>
              <a:t>større</a:t>
            </a:r>
            <a:r>
              <a:rPr lang="cs-CZ" dirty="0" smtClean="0"/>
              <a:t> grad </a:t>
            </a:r>
            <a:r>
              <a:rPr lang="cs-CZ" dirty="0" err="1" smtClean="0"/>
              <a:t>basisvokabular</a:t>
            </a:r>
            <a:r>
              <a:rPr lang="cs-CZ" dirty="0" smtClean="0"/>
              <a:t>, </a:t>
            </a:r>
            <a:r>
              <a:rPr lang="cs-CZ" dirty="0" err="1" smtClean="0"/>
              <a:t>altså</a:t>
            </a:r>
            <a:r>
              <a:rPr lang="cs-CZ" dirty="0" smtClean="0"/>
              <a:t> </a:t>
            </a:r>
            <a:r>
              <a:rPr lang="cs-CZ" dirty="0" err="1" smtClean="0"/>
              <a:t>ord</a:t>
            </a:r>
            <a:r>
              <a:rPr lang="cs-CZ" dirty="0" smtClean="0"/>
              <a:t> </a:t>
            </a:r>
            <a:r>
              <a:rPr lang="cs-CZ" dirty="0" err="1" smtClean="0"/>
              <a:t>som</a:t>
            </a:r>
            <a:r>
              <a:rPr lang="cs-CZ" dirty="0" smtClean="0"/>
              <a:t> </a:t>
            </a:r>
            <a:r>
              <a:rPr lang="cs-CZ" dirty="0" err="1" smtClean="0"/>
              <a:t>brukes</a:t>
            </a:r>
            <a:r>
              <a:rPr lang="cs-CZ" dirty="0" smtClean="0"/>
              <a:t> </a:t>
            </a:r>
            <a:r>
              <a:rPr lang="cs-CZ" dirty="0" err="1" smtClean="0"/>
              <a:t>svært</a:t>
            </a:r>
            <a:r>
              <a:rPr lang="cs-CZ" dirty="0" smtClean="0"/>
              <a:t> </a:t>
            </a:r>
            <a:r>
              <a:rPr lang="cs-CZ" dirty="0" err="1" smtClean="0"/>
              <a:t>ofte</a:t>
            </a:r>
            <a:r>
              <a:rPr lang="cs-CZ" dirty="0" smtClean="0"/>
              <a:t> </a:t>
            </a:r>
            <a:r>
              <a:rPr lang="cs-CZ" dirty="0" err="1" smtClean="0"/>
              <a:t>av</a:t>
            </a:r>
            <a:r>
              <a:rPr lang="cs-CZ" dirty="0" smtClean="0"/>
              <a:t> </a:t>
            </a:r>
            <a:r>
              <a:rPr lang="cs-CZ" dirty="0" err="1" smtClean="0"/>
              <a:t>alle</a:t>
            </a:r>
            <a:r>
              <a:rPr lang="cs-CZ" dirty="0" smtClean="0"/>
              <a:t> </a:t>
            </a:r>
            <a:r>
              <a:rPr lang="cs-CZ" dirty="0" err="1" smtClean="0"/>
              <a:t>lag</a:t>
            </a:r>
            <a:r>
              <a:rPr lang="cs-CZ" dirty="0" smtClean="0"/>
              <a:t> </a:t>
            </a:r>
            <a:r>
              <a:rPr lang="cs-CZ" dirty="0" err="1" smtClean="0"/>
              <a:t>av</a:t>
            </a:r>
            <a:r>
              <a:rPr lang="cs-CZ" dirty="0" smtClean="0"/>
              <a:t> </a:t>
            </a:r>
            <a:r>
              <a:rPr lang="cs-CZ" dirty="0" err="1" smtClean="0"/>
              <a:t>befolkningen</a:t>
            </a:r>
            <a:r>
              <a:rPr lang="cs-CZ" dirty="0" smtClean="0"/>
              <a:t>, </a:t>
            </a:r>
            <a:r>
              <a:rPr lang="cs-CZ" dirty="0" err="1" smtClean="0"/>
              <a:t>er</a:t>
            </a:r>
            <a:r>
              <a:rPr lang="cs-CZ" dirty="0" smtClean="0"/>
              <a:t> en </a:t>
            </a:r>
            <a:r>
              <a:rPr lang="cs-CZ" dirty="0" err="1" smtClean="0"/>
              <a:t>nødvendig</a:t>
            </a:r>
            <a:r>
              <a:rPr lang="cs-CZ" dirty="0" smtClean="0"/>
              <a:t> </a:t>
            </a:r>
            <a:r>
              <a:rPr lang="cs-CZ" dirty="0" err="1" smtClean="0"/>
              <a:t>del</a:t>
            </a:r>
            <a:r>
              <a:rPr lang="cs-CZ" dirty="0" smtClean="0"/>
              <a:t> </a:t>
            </a:r>
            <a:r>
              <a:rPr lang="cs-CZ" dirty="0" err="1" smtClean="0"/>
              <a:t>av</a:t>
            </a:r>
            <a:r>
              <a:rPr lang="cs-CZ" dirty="0" smtClean="0"/>
              <a:t> </a:t>
            </a:r>
            <a:r>
              <a:rPr lang="cs-CZ" dirty="0" err="1" smtClean="0"/>
              <a:t>språket</a:t>
            </a:r>
            <a:r>
              <a:rPr lang="cs-CZ" dirty="0" smtClean="0"/>
              <a:t> </a:t>
            </a:r>
            <a:r>
              <a:rPr lang="cs-CZ" dirty="0" err="1" smtClean="0"/>
              <a:t>og</a:t>
            </a:r>
            <a:r>
              <a:rPr lang="cs-CZ" dirty="0" smtClean="0"/>
              <a:t> </a:t>
            </a:r>
            <a:r>
              <a:rPr lang="cs-CZ" dirty="0" err="1" smtClean="0"/>
              <a:t>som</a:t>
            </a:r>
            <a:r>
              <a:rPr lang="cs-CZ" dirty="0" smtClean="0"/>
              <a:t> «</a:t>
            </a:r>
            <a:r>
              <a:rPr lang="cs-CZ" dirty="0" err="1" smtClean="0"/>
              <a:t>føles</a:t>
            </a:r>
            <a:r>
              <a:rPr lang="cs-CZ" dirty="0" smtClean="0"/>
              <a:t> </a:t>
            </a:r>
            <a:r>
              <a:rPr lang="cs-CZ" dirty="0" err="1" smtClean="0"/>
              <a:t>norske</a:t>
            </a:r>
            <a:r>
              <a:rPr lang="cs-CZ" dirty="0" smtClean="0"/>
              <a:t>», </a:t>
            </a:r>
            <a:endParaRPr lang="nb-NO" dirty="0" smtClean="0"/>
          </a:p>
          <a:p>
            <a:r>
              <a:rPr lang="cs-CZ" dirty="0" smtClean="0"/>
              <a:t>mens </a:t>
            </a:r>
            <a:r>
              <a:rPr lang="cs-CZ" dirty="0" err="1" smtClean="0"/>
              <a:t>lånord</a:t>
            </a:r>
            <a:r>
              <a:rPr lang="cs-CZ" dirty="0" smtClean="0"/>
              <a:t> </a:t>
            </a:r>
            <a:r>
              <a:rPr lang="cs-CZ" dirty="0" err="1" smtClean="0"/>
              <a:t>av</a:t>
            </a:r>
            <a:r>
              <a:rPr lang="cs-CZ" dirty="0" smtClean="0"/>
              <a:t> </a:t>
            </a:r>
            <a:r>
              <a:rPr lang="cs-CZ" dirty="0" err="1" smtClean="0"/>
              <a:t>latinsk</a:t>
            </a:r>
            <a:r>
              <a:rPr lang="cs-CZ" dirty="0" smtClean="0"/>
              <a:t> </a:t>
            </a:r>
            <a:r>
              <a:rPr lang="cs-CZ" dirty="0" err="1" smtClean="0"/>
              <a:t>og</a:t>
            </a:r>
            <a:r>
              <a:rPr lang="cs-CZ" dirty="0" smtClean="0"/>
              <a:t> </a:t>
            </a:r>
            <a:r>
              <a:rPr lang="cs-CZ" dirty="0" err="1" smtClean="0"/>
              <a:t>gresk</a:t>
            </a:r>
            <a:r>
              <a:rPr lang="cs-CZ" dirty="0" smtClean="0"/>
              <a:t> </a:t>
            </a:r>
            <a:r>
              <a:rPr lang="cs-CZ" dirty="0" err="1" smtClean="0"/>
              <a:t>opprinnelse</a:t>
            </a:r>
            <a:r>
              <a:rPr lang="cs-CZ" dirty="0" smtClean="0"/>
              <a:t> </a:t>
            </a:r>
            <a:r>
              <a:rPr lang="cs-CZ" dirty="0" err="1" smtClean="0"/>
              <a:t>er</a:t>
            </a:r>
            <a:r>
              <a:rPr lang="cs-CZ" dirty="0" smtClean="0"/>
              <a:t> </a:t>
            </a:r>
            <a:r>
              <a:rPr lang="cs-CZ" dirty="0" err="1" smtClean="0"/>
              <a:t>mer</a:t>
            </a:r>
            <a:r>
              <a:rPr lang="cs-CZ" dirty="0" smtClean="0"/>
              <a:t> </a:t>
            </a:r>
            <a:r>
              <a:rPr lang="cs-CZ" dirty="0" err="1" smtClean="0"/>
              <a:t>utpregede</a:t>
            </a:r>
            <a:r>
              <a:rPr lang="cs-CZ" dirty="0" smtClean="0"/>
              <a:t> </a:t>
            </a:r>
            <a:r>
              <a:rPr lang="cs-CZ" dirty="0" err="1" smtClean="0">
                <a:hlinkClick r:id="rId2" tooltip="Fremmedord"/>
              </a:rPr>
              <a:t>fremmedord</a:t>
            </a:r>
            <a:r>
              <a:rPr lang="cs-CZ" dirty="0" smtClean="0"/>
              <a:t>, </a:t>
            </a:r>
            <a:r>
              <a:rPr lang="cs-CZ" dirty="0" err="1" smtClean="0"/>
              <a:t>gjerne</a:t>
            </a:r>
            <a:r>
              <a:rPr lang="cs-CZ" dirty="0" smtClean="0"/>
              <a:t> </a:t>
            </a:r>
            <a:r>
              <a:rPr lang="cs-CZ" dirty="0" err="1" smtClean="0"/>
              <a:t>ord</a:t>
            </a:r>
            <a:r>
              <a:rPr lang="cs-CZ" dirty="0" smtClean="0"/>
              <a:t> </a:t>
            </a:r>
            <a:r>
              <a:rPr lang="cs-CZ" dirty="0" err="1" smtClean="0"/>
              <a:t>knyttet</a:t>
            </a:r>
            <a:r>
              <a:rPr lang="cs-CZ" dirty="0" smtClean="0"/>
              <a:t> til </a:t>
            </a:r>
            <a:r>
              <a:rPr lang="cs-CZ" dirty="0" err="1" smtClean="0"/>
              <a:t>vitenskap</a:t>
            </a:r>
            <a:r>
              <a:rPr lang="cs-CZ" dirty="0" smtClean="0"/>
              <a:t> </a:t>
            </a:r>
            <a:r>
              <a:rPr lang="cs-CZ" dirty="0" err="1" smtClean="0"/>
              <a:t>og</a:t>
            </a:r>
            <a:r>
              <a:rPr lang="cs-CZ" dirty="0" smtClean="0"/>
              <a:t> </a:t>
            </a:r>
            <a:r>
              <a:rPr lang="cs-CZ" dirty="0" err="1" smtClean="0"/>
              <a:t>utdannelse</a:t>
            </a:r>
            <a:r>
              <a:rPr lang="cs-CZ" dirty="0" smtClean="0"/>
              <a:t> (</a:t>
            </a:r>
            <a:r>
              <a:rPr lang="cs-CZ" dirty="0" err="1" smtClean="0"/>
              <a:t>typisk</a:t>
            </a:r>
            <a:r>
              <a:rPr lang="cs-CZ" dirty="0" smtClean="0"/>
              <a:t> </a:t>
            </a:r>
            <a:r>
              <a:rPr lang="cs-CZ" dirty="0" err="1" smtClean="0"/>
              <a:t>eksempel:</a:t>
            </a:r>
            <a:r>
              <a:rPr lang="cs-CZ" i="1" dirty="0" err="1" smtClean="0"/>
              <a:t>leksikon</a:t>
            </a:r>
            <a:r>
              <a:rPr lang="cs-CZ" dirty="0" smtClean="0"/>
              <a:t>). </a:t>
            </a:r>
            <a:r>
              <a:rPr lang="cs-CZ" dirty="0" err="1" smtClean="0"/>
              <a:t>Norsk</a:t>
            </a:r>
            <a:r>
              <a:rPr lang="cs-CZ" dirty="0" smtClean="0"/>
              <a:t> </a:t>
            </a:r>
            <a:r>
              <a:rPr lang="cs-CZ" dirty="0" err="1" smtClean="0"/>
              <a:t>har</a:t>
            </a:r>
            <a:r>
              <a:rPr lang="cs-CZ" dirty="0" smtClean="0"/>
              <a:t> </a:t>
            </a:r>
            <a:r>
              <a:rPr lang="cs-CZ" dirty="0" err="1" smtClean="0"/>
              <a:t>også</a:t>
            </a:r>
            <a:r>
              <a:rPr lang="cs-CZ" dirty="0" smtClean="0"/>
              <a:t> </a:t>
            </a:r>
            <a:r>
              <a:rPr lang="cs-CZ" dirty="0" err="1" smtClean="0"/>
              <a:t>endel</a:t>
            </a:r>
            <a:r>
              <a:rPr lang="cs-CZ" dirty="0" smtClean="0"/>
              <a:t> </a:t>
            </a:r>
            <a:r>
              <a:rPr lang="cs-CZ" dirty="0" err="1" smtClean="0"/>
              <a:t>lånord</a:t>
            </a:r>
            <a:r>
              <a:rPr lang="cs-CZ" dirty="0" smtClean="0"/>
              <a:t> </a:t>
            </a:r>
            <a:r>
              <a:rPr lang="cs-CZ" dirty="0" err="1" smtClean="0"/>
              <a:t>fra</a:t>
            </a:r>
            <a:r>
              <a:rPr lang="cs-CZ" dirty="0" smtClean="0"/>
              <a:t> </a:t>
            </a:r>
            <a:r>
              <a:rPr lang="cs-CZ" dirty="0" err="1" smtClean="0">
                <a:hlinkClick r:id="rId3" tooltip="Høytysk"/>
              </a:rPr>
              <a:t>høytysk</a:t>
            </a:r>
            <a:r>
              <a:rPr lang="cs-CZ" dirty="0" smtClean="0"/>
              <a:t> </a:t>
            </a:r>
            <a:r>
              <a:rPr lang="cs-CZ" dirty="0" err="1" smtClean="0"/>
              <a:t>og</a:t>
            </a:r>
            <a:r>
              <a:rPr lang="cs-CZ" dirty="0" smtClean="0"/>
              <a:t> </a:t>
            </a:r>
            <a:r>
              <a:rPr lang="cs-CZ" dirty="0" err="1" smtClean="0"/>
              <a:t>lånord</a:t>
            </a:r>
            <a:r>
              <a:rPr lang="cs-CZ" dirty="0" smtClean="0"/>
              <a:t> </a:t>
            </a:r>
            <a:r>
              <a:rPr lang="cs-CZ" dirty="0" err="1" smtClean="0"/>
              <a:t>hentet</a:t>
            </a:r>
            <a:r>
              <a:rPr lang="cs-CZ" dirty="0" smtClean="0"/>
              <a:t> </a:t>
            </a:r>
            <a:r>
              <a:rPr lang="cs-CZ" dirty="0" err="1" smtClean="0"/>
              <a:t>fra</a:t>
            </a:r>
            <a:r>
              <a:rPr lang="cs-CZ" dirty="0" smtClean="0"/>
              <a:t> diverse </a:t>
            </a:r>
            <a:r>
              <a:rPr lang="cs-CZ" dirty="0" err="1" smtClean="0"/>
              <a:t>andre</a:t>
            </a:r>
            <a:r>
              <a:rPr lang="cs-CZ" dirty="0" smtClean="0"/>
              <a:t> </a:t>
            </a:r>
            <a:r>
              <a:rPr lang="cs-CZ" dirty="0" err="1" smtClean="0"/>
              <a:t>europeiske</a:t>
            </a:r>
            <a:r>
              <a:rPr lang="cs-CZ" dirty="0" smtClean="0"/>
              <a:t> </a:t>
            </a:r>
            <a:r>
              <a:rPr lang="cs-CZ" dirty="0" err="1" smtClean="0"/>
              <a:t>språk</a:t>
            </a:r>
            <a:endParaRPr lang="cs-CZ" dirty="0"/>
          </a:p>
        </p:txBody>
      </p:sp>
    </p:spTree>
    <p:extLst>
      <p:ext uri="{BB962C8B-B14F-4D97-AF65-F5344CB8AC3E}">
        <p14:creationId xmlns:p14="http://schemas.microsoft.com/office/powerpoint/2010/main" val="3457744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b="1" dirty="0" smtClean="0"/>
              <a:t>Etymologi</a:t>
            </a:r>
            <a:endParaRPr lang="cs-CZ" dirty="0"/>
          </a:p>
        </p:txBody>
      </p:sp>
      <p:sp>
        <p:nvSpPr>
          <p:cNvPr id="3" name="Zástupný symbol pro obsah 2"/>
          <p:cNvSpPr>
            <a:spLocks noGrp="1"/>
          </p:cNvSpPr>
          <p:nvPr>
            <p:ph idx="1"/>
          </p:nvPr>
        </p:nvSpPr>
        <p:spPr/>
        <p:txBody>
          <a:bodyPr>
            <a:normAutofit fontScale="92500" lnSpcReduction="20000"/>
          </a:bodyPr>
          <a:lstStyle/>
          <a:p>
            <a:r>
              <a:rPr lang="nb-NO" dirty="0" smtClean="0"/>
              <a:t>(</a:t>
            </a:r>
            <a:r>
              <a:rPr lang="nb-NO" dirty="0"/>
              <a:t>fra </a:t>
            </a:r>
            <a:r>
              <a:rPr lang="nb-NO" dirty="0">
                <a:hlinkClick r:id="rId2" tooltip="Gammelgresk"/>
              </a:rPr>
              <a:t>gresk</a:t>
            </a:r>
            <a:r>
              <a:rPr lang="nb-NO" dirty="0"/>
              <a:t> ἔτυμον, </a:t>
            </a:r>
            <a:r>
              <a:rPr lang="nb-NO" i="1" dirty="0"/>
              <a:t>étymon</a:t>
            </a:r>
            <a:r>
              <a:rPr lang="nb-NO" dirty="0"/>
              <a:t>, «virkelig, sann» og -λογία, </a:t>
            </a:r>
            <a:r>
              <a:rPr lang="nb-NO" i="1" dirty="0"/>
              <a:t>-logía</a:t>
            </a:r>
            <a:r>
              <a:rPr lang="nb-NO" dirty="0"/>
              <a:t>, «lære») er ordhistorie, altså studiet av hvordan </a:t>
            </a:r>
            <a:r>
              <a:rPr lang="nb-NO" dirty="0">
                <a:hlinkClick r:id="rId3" tooltip="Ord"/>
              </a:rPr>
              <a:t>ord</a:t>
            </a:r>
            <a:r>
              <a:rPr lang="nb-NO" dirty="0"/>
              <a:t> har kommet inn i </a:t>
            </a:r>
            <a:r>
              <a:rPr lang="nb-NO" dirty="0">
                <a:hlinkClick r:id="rId4" tooltip="Språk"/>
              </a:rPr>
              <a:t>språket</a:t>
            </a:r>
            <a:r>
              <a:rPr lang="nb-NO" dirty="0"/>
              <a:t> eller utviklet seg fra tidligere språkstadier. Etymologien til et ord vil derfor i praksis ofte enten si oss hvilken form og betyding vi tror den opprinnelige ordstammen hadde, eller hvilket </a:t>
            </a:r>
            <a:r>
              <a:rPr lang="nb-NO" dirty="0">
                <a:hlinkClick r:id="rId5" tooltip="Fremmedspråk"/>
              </a:rPr>
              <a:t>fremmedspråk</a:t>
            </a:r>
            <a:r>
              <a:rPr lang="nb-NO" dirty="0"/>
              <a:t> ordet er lånt ifra. For mange språk finnes det spesielle etymologiske</a:t>
            </a:r>
            <a:r>
              <a:rPr lang="nb-NO" dirty="0">
                <a:hlinkClick r:id="rId6" tooltip="Ordbøker"/>
              </a:rPr>
              <a:t>ordbøker</a:t>
            </a:r>
            <a:r>
              <a:rPr lang="nb-NO" dirty="0"/>
              <a:t> som kan gi oss slike opplysninger, mens utvalget er mer begrenset for </a:t>
            </a:r>
            <a:r>
              <a:rPr lang="nb-NO" dirty="0">
                <a:hlinkClick r:id="rId7" tooltip="Norsk språk"/>
              </a:rPr>
              <a:t>norske</a:t>
            </a:r>
            <a:r>
              <a:rPr lang="nb-NO" dirty="0"/>
              <a:t> ordbok.</a:t>
            </a:r>
            <a:endParaRPr lang="cs-CZ" dirty="0"/>
          </a:p>
        </p:txBody>
      </p:sp>
    </p:spTree>
    <p:extLst>
      <p:ext uri="{BB962C8B-B14F-4D97-AF65-F5344CB8AC3E}">
        <p14:creationId xmlns:p14="http://schemas.microsoft.com/office/powerpoint/2010/main" val="410160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Leksikografi</a:t>
            </a:r>
            <a:endParaRPr lang="cs-CZ" dirty="0"/>
          </a:p>
        </p:txBody>
      </p:sp>
      <p:sp>
        <p:nvSpPr>
          <p:cNvPr id="3" name="Zástupný symbol pro obsah 2"/>
          <p:cNvSpPr>
            <a:spLocks noGrp="1"/>
          </p:cNvSpPr>
          <p:nvPr>
            <p:ph idx="1"/>
          </p:nvPr>
        </p:nvSpPr>
        <p:spPr/>
        <p:txBody>
          <a:bodyPr/>
          <a:lstStyle/>
          <a:p>
            <a:r>
              <a:rPr lang="cs-CZ" dirty="0" err="1" smtClean="0"/>
              <a:t>er</a:t>
            </a:r>
            <a:r>
              <a:rPr lang="cs-CZ" dirty="0" smtClean="0"/>
              <a:t> </a:t>
            </a:r>
            <a:r>
              <a:rPr lang="cs-CZ" dirty="0"/>
              <a:t>et </a:t>
            </a:r>
            <a:r>
              <a:rPr lang="cs-CZ" dirty="0" err="1"/>
              <a:t>fag</a:t>
            </a:r>
            <a:r>
              <a:rPr lang="cs-CZ" dirty="0"/>
              <a:t> </a:t>
            </a:r>
            <a:r>
              <a:rPr lang="cs-CZ" dirty="0" err="1"/>
              <a:t>som</a:t>
            </a:r>
            <a:r>
              <a:rPr lang="cs-CZ" dirty="0"/>
              <a:t> tar </a:t>
            </a:r>
            <a:r>
              <a:rPr lang="cs-CZ" dirty="0" err="1"/>
              <a:t>for</a:t>
            </a:r>
            <a:r>
              <a:rPr lang="cs-CZ" dirty="0"/>
              <a:t> </a:t>
            </a:r>
            <a:r>
              <a:rPr lang="cs-CZ" dirty="0" err="1"/>
              <a:t>seg</a:t>
            </a:r>
            <a:r>
              <a:rPr lang="cs-CZ" dirty="0"/>
              <a:t> </a:t>
            </a:r>
            <a:r>
              <a:rPr lang="cs-CZ" dirty="0" err="1"/>
              <a:t>teoretiske</a:t>
            </a:r>
            <a:r>
              <a:rPr lang="cs-CZ" dirty="0"/>
              <a:t> </a:t>
            </a:r>
            <a:r>
              <a:rPr lang="cs-CZ" dirty="0" err="1"/>
              <a:t>og</a:t>
            </a:r>
            <a:r>
              <a:rPr lang="cs-CZ" dirty="0"/>
              <a:t> </a:t>
            </a:r>
            <a:r>
              <a:rPr lang="cs-CZ" dirty="0" err="1"/>
              <a:t>praktiske</a:t>
            </a:r>
            <a:r>
              <a:rPr lang="cs-CZ" dirty="0"/>
              <a:t> </a:t>
            </a:r>
            <a:r>
              <a:rPr lang="cs-CZ" dirty="0" err="1"/>
              <a:t>problemer</a:t>
            </a:r>
            <a:r>
              <a:rPr lang="cs-CZ" dirty="0"/>
              <a:t> </a:t>
            </a:r>
            <a:r>
              <a:rPr lang="cs-CZ" dirty="0" err="1"/>
              <a:t>ved</a:t>
            </a:r>
            <a:r>
              <a:rPr lang="cs-CZ" dirty="0"/>
              <a:t> </a:t>
            </a:r>
            <a:r>
              <a:rPr lang="cs-CZ" dirty="0" err="1"/>
              <a:t>utarbeiding</a:t>
            </a:r>
            <a:r>
              <a:rPr lang="cs-CZ" dirty="0"/>
              <a:t> </a:t>
            </a:r>
            <a:r>
              <a:rPr lang="cs-CZ" dirty="0" err="1"/>
              <a:t>og</a:t>
            </a:r>
            <a:r>
              <a:rPr lang="cs-CZ" dirty="0"/>
              <a:t> </a:t>
            </a:r>
            <a:r>
              <a:rPr lang="cs-CZ" dirty="0" err="1"/>
              <a:t>bruk</a:t>
            </a:r>
            <a:r>
              <a:rPr lang="cs-CZ" dirty="0"/>
              <a:t> </a:t>
            </a:r>
            <a:r>
              <a:rPr lang="cs-CZ" dirty="0" err="1"/>
              <a:t>av</a:t>
            </a:r>
            <a:r>
              <a:rPr lang="cs-CZ" dirty="0"/>
              <a:t> </a:t>
            </a:r>
            <a:r>
              <a:rPr lang="cs-CZ" dirty="0" err="1">
                <a:hlinkClick r:id="rId2" tooltip="Ordbøker"/>
              </a:rPr>
              <a:t>ordbøker</a:t>
            </a:r>
            <a:r>
              <a:rPr lang="cs-CZ" dirty="0"/>
              <a:t> </a:t>
            </a:r>
            <a:r>
              <a:rPr lang="cs-CZ" dirty="0" err="1"/>
              <a:t>og</a:t>
            </a:r>
            <a:r>
              <a:rPr lang="cs-CZ" dirty="0"/>
              <a:t> </a:t>
            </a:r>
            <a:r>
              <a:rPr lang="cs-CZ" dirty="0" err="1"/>
              <a:t>andre</a:t>
            </a:r>
            <a:r>
              <a:rPr lang="cs-CZ" dirty="0"/>
              <a:t> </a:t>
            </a:r>
            <a:r>
              <a:rPr lang="cs-CZ" dirty="0" err="1">
                <a:hlinkClick r:id="rId3" tooltip="Oppslagsverk"/>
              </a:rPr>
              <a:t>oppslagsverk</a:t>
            </a:r>
            <a:r>
              <a:rPr lang="cs-CZ" dirty="0"/>
              <a:t>. </a:t>
            </a:r>
            <a:r>
              <a:rPr lang="cs-CZ" dirty="0" err="1"/>
              <a:t>Sentrale</a:t>
            </a:r>
            <a:r>
              <a:rPr lang="cs-CZ" dirty="0"/>
              <a:t> </a:t>
            </a:r>
            <a:r>
              <a:rPr lang="cs-CZ" dirty="0" err="1"/>
              <a:t>felt</a:t>
            </a:r>
            <a:r>
              <a:rPr lang="cs-CZ" dirty="0"/>
              <a:t> </a:t>
            </a:r>
            <a:r>
              <a:rPr lang="cs-CZ" dirty="0" err="1"/>
              <a:t>innenfor</a:t>
            </a:r>
            <a:r>
              <a:rPr lang="cs-CZ" dirty="0"/>
              <a:t> </a:t>
            </a:r>
            <a:r>
              <a:rPr lang="cs-CZ" dirty="0" err="1"/>
              <a:t>leksikografien</a:t>
            </a:r>
            <a:r>
              <a:rPr lang="cs-CZ" dirty="0"/>
              <a:t> </a:t>
            </a:r>
            <a:r>
              <a:rPr lang="cs-CZ" dirty="0" err="1"/>
              <a:t>inkluderer</a:t>
            </a:r>
            <a:r>
              <a:rPr lang="cs-CZ" dirty="0"/>
              <a:t> </a:t>
            </a:r>
            <a:r>
              <a:rPr lang="cs-CZ" dirty="0" err="1">
                <a:hlinkClick r:id="rId4" tooltip="Semantikk"/>
              </a:rPr>
              <a:t>semantikk</a:t>
            </a:r>
            <a:r>
              <a:rPr lang="cs-CZ" dirty="0"/>
              <a:t> (</a:t>
            </a:r>
            <a:r>
              <a:rPr lang="cs-CZ" dirty="0" err="1"/>
              <a:t>betydningslære</a:t>
            </a:r>
            <a:r>
              <a:rPr lang="cs-CZ" dirty="0"/>
              <a:t>), </a:t>
            </a:r>
            <a:r>
              <a:rPr lang="cs-CZ" dirty="0" err="1">
                <a:hlinkClick r:id="rId5" tooltip="Morfologi (lingvistikk)"/>
              </a:rPr>
              <a:t>morfologi</a:t>
            </a:r>
            <a:r>
              <a:rPr lang="cs-CZ" dirty="0"/>
              <a:t> (</a:t>
            </a:r>
            <a:r>
              <a:rPr lang="cs-CZ" dirty="0" err="1"/>
              <a:t>bøyingslære</a:t>
            </a:r>
            <a:r>
              <a:rPr lang="cs-CZ" dirty="0"/>
              <a:t>) </a:t>
            </a:r>
            <a:r>
              <a:rPr lang="cs-CZ" dirty="0" err="1"/>
              <a:t>og</a:t>
            </a:r>
            <a:r>
              <a:rPr lang="cs-CZ" dirty="0"/>
              <a:t> </a:t>
            </a:r>
            <a:r>
              <a:rPr lang="cs-CZ" u="sng" dirty="0" err="1">
                <a:hlinkClick r:id="rId6" tooltip="Kontrastiv lingvistikk"/>
              </a:rPr>
              <a:t>kontrastiv</a:t>
            </a:r>
            <a:r>
              <a:rPr lang="cs-CZ" u="sng" dirty="0">
                <a:hlinkClick r:id="rId6" tooltip="Kontrastiv lingvistikk"/>
              </a:rPr>
              <a:t> </a:t>
            </a:r>
            <a:r>
              <a:rPr lang="cs-CZ" u="sng" dirty="0" err="1">
                <a:hlinkClick r:id="rId6" tooltip="Kontrastiv lingvistikk"/>
              </a:rPr>
              <a:t>lingvistikk</a:t>
            </a:r>
            <a:r>
              <a:rPr lang="cs-CZ" dirty="0"/>
              <a:t>.</a:t>
            </a:r>
          </a:p>
        </p:txBody>
      </p:sp>
    </p:spTree>
    <p:extLst>
      <p:ext uri="{BB962C8B-B14F-4D97-AF65-F5344CB8AC3E}">
        <p14:creationId xmlns:p14="http://schemas.microsoft.com/office/powerpoint/2010/main" val="1869856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Ordbøker</a:t>
            </a:r>
            <a:endParaRPr lang="cs-CZ" dirty="0"/>
          </a:p>
        </p:txBody>
      </p:sp>
      <p:sp>
        <p:nvSpPr>
          <p:cNvPr id="3" name="Zástupný symbol pro obsah 2"/>
          <p:cNvSpPr>
            <a:spLocks noGrp="1"/>
          </p:cNvSpPr>
          <p:nvPr>
            <p:ph idx="1"/>
          </p:nvPr>
        </p:nvSpPr>
        <p:spPr/>
        <p:txBody>
          <a:bodyPr>
            <a:normAutofit fontScale="92500" lnSpcReduction="20000"/>
          </a:bodyPr>
          <a:lstStyle/>
          <a:p>
            <a:r>
              <a:rPr lang="nn-NO" dirty="0"/>
              <a:t>Den mest omfattande etymologiske ordboka på eit nordisk språk er </a:t>
            </a:r>
            <a:r>
              <a:rPr lang="nn-NO" i="1" dirty="0"/>
              <a:t>Våre arveord. Etymologisk ordbok</a:t>
            </a:r>
            <a:r>
              <a:rPr lang="nn-NO" dirty="0"/>
              <a:t> (1430 sider), som </a:t>
            </a:r>
            <a:r>
              <a:rPr lang="nn-NO" dirty="0">
                <a:hlinkClick r:id="rId2" tooltip="Harald Bjorvand"/>
              </a:rPr>
              <a:t>Harald Bjorvand</a:t>
            </a:r>
            <a:r>
              <a:rPr lang="nn-NO" dirty="0"/>
              <a:t>, professor i germansk filologi ved </a:t>
            </a:r>
            <a:r>
              <a:rPr lang="nn-NO" dirty="0">
                <a:hlinkClick r:id="rId3" tooltip="Universitetet i Oslo"/>
              </a:rPr>
              <a:t>Universitetet i Oslo</a:t>
            </a:r>
            <a:r>
              <a:rPr lang="nn-NO" dirty="0"/>
              <a:t> og </a:t>
            </a:r>
            <a:r>
              <a:rPr lang="nn-NO" dirty="0">
                <a:hlinkClick r:id="rId4" tooltip="Fredrik Otto Lindeman (sida finst ikkje)"/>
              </a:rPr>
              <a:t>Fredrik Otto Lindeman</a:t>
            </a:r>
            <a:r>
              <a:rPr lang="nn-NO" dirty="0"/>
              <a:t>, professor emeritus i samanliknande indoeuropeisk språkforsking ved </a:t>
            </a:r>
            <a:r>
              <a:rPr lang="nn-NO" dirty="0">
                <a:hlinkClick r:id="rId3" tooltip="Universitetet i Oslo"/>
              </a:rPr>
              <a:t>Universitetet i Oslo</a:t>
            </a:r>
            <a:r>
              <a:rPr lang="nn-NO" dirty="0"/>
              <a:t> fyrste gongen gav ut i 2000, med ei utvida og omvølt utgåve i 2007. Frå før hadde vi </a:t>
            </a:r>
            <a:r>
              <a:rPr lang="nn-NO" i="1" dirty="0"/>
              <a:t>Etymologisk ordbog over det norske og det danske sprog</a:t>
            </a:r>
            <a:r>
              <a:rPr lang="nn-NO" dirty="0"/>
              <a:t> (1903-06) av </a:t>
            </a:r>
            <a:r>
              <a:rPr lang="nn-NO" dirty="0">
                <a:hlinkClick r:id="rId5" tooltip="Hjalmar Falk"/>
              </a:rPr>
              <a:t>Hjalmar Falk</a:t>
            </a:r>
            <a:r>
              <a:rPr lang="nn-NO" dirty="0"/>
              <a:t> og </a:t>
            </a:r>
            <a:r>
              <a:rPr lang="nn-NO" dirty="0">
                <a:hlinkClick r:id="rId6" tooltip="Alf Torp"/>
              </a:rPr>
              <a:t>Alf Torp</a:t>
            </a:r>
            <a:r>
              <a:rPr lang="nn-NO" dirty="0"/>
              <a:t>, som no er forelda.</a:t>
            </a:r>
            <a:endParaRPr lang="cs-CZ" dirty="0"/>
          </a:p>
        </p:txBody>
      </p:sp>
    </p:spTree>
    <p:extLst>
      <p:ext uri="{BB962C8B-B14F-4D97-AF65-F5344CB8AC3E}">
        <p14:creationId xmlns:p14="http://schemas.microsoft.com/office/powerpoint/2010/main" val="340041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Ordboktyper</a:t>
            </a:r>
            <a:endParaRPr lang="cs-CZ" dirty="0"/>
          </a:p>
        </p:txBody>
      </p:sp>
      <p:sp>
        <p:nvSpPr>
          <p:cNvPr id="3" name="Zástupný symbol pro obsah 2"/>
          <p:cNvSpPr>
            <a:spLocks noGrp="1"/>
          </p:cNvSpPr>
          <p:nvPr>
            <p:ph idx="1"/>
          </p:nvPr>
        </p:nvSpPr>
        <p:spPr/>
        <p:txBody>
          <a:bodyPr/>
          <a:lstStyle/>
          <a:p>
            <a:r>
              <a:rPr lang="nb-NO" dirty="0" smtClean="0"/>
              <a:t>Deles etter:</a:t>
            </a:r>
          </a:p>
          <a:p>
            <a:r>
              <a:rPr lang="nb-NO" dirty="0" smtClean="0"/>
              <a:t>a/hvor store de er</a:t>
            </a:r>
          </a:p>
          <a:p>
            <a:r>
              <a:rPr lang="nb-NO" dirty="0" smtClean="0"/>
              <a:t>b/om en, to eller flerspråklige</a:t>
            </a:r>
          </a:p>
          <a:p>
            <a:endParaRPr lang="nb-NO" dirty="0" smtClean="0"/>
          </a:p>
          <a:p>
            <a:r>
              <a:rPr lang="nb-NO" dirty="0" smtClean="0"/>
              <a:t>Norsk-norsk (explanatory dictionary)</a:t>
            </a:r>
            <a:endParaRPr lang="cs-CZ" dirty="0"/>
          </a:p>
        </p:txBody>
      </p:sp>
    </p:spTree>
    <p:extLst>
      <p:ext uri="{BB962C8B-B14F-4D97-AF65-F5344CB8AC3E}">
        <p14:creationId xmlns:p14="http://schemas.microsoft.com/office/powerpoint/2010/main" val="3696321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2014</a:t>
            </a:r>
            <a:endParaRPr lang="cs-CZ" dirty="0"/>
          </a:p>
        </p:txBody>
      </p:sp>
      <p:sp>
        <p:nvSpPr>
          <p:cNvPr id="3" name="Zástupný symbol pro obsah 2"/>
          <p:cNvSpPr>
            <a:spLocks noGrp="1"/>
          </p:cNvSpPr>
          <p:nvPr>
            <p:ph idx="1"/>
          </p:nvPr>
        </p:nvSpPr>
        <p:spPr/>
        <p:txBody>
          <a:bodyPr/>
          <a:lstStyle/>
          <a:p>
            <a:r>
              <a:rPr lang="nn-NO" dirty="0"/>
              <a:t>Norsk Ordbok, ordbok over det nynorske skriftspråket og norske målføre, utarbeides ved Universitetet i Oslo, Institutt for lingvistiske og nordiske studier. Utgis av Universitetet i Oslo, Kultur- og kirkedepartementet og Det Norske Samlaget. Ordboken er planlagt i 12 bind (8 bd. utgitt 2010) og skal være ferdig til grunnlovsjubileet i 2014. Arbeidet med ordboken tok til i 1930.</a:t>
            </a:r>
            <a:endParaRPr lang="cs-CZ" dirty="0"/>
          </a:p>
        </p:txBody>
      </p:sp>
    </p:spTree>
    <p:extLst>
      <p:ext uri="{BB962C8B-B14F-4D97-AF65-F5344CB8AC3E}">
        <p14:creationId xmlns:p14="http://schemas.microsoft.com/office/powerpoint/2010/main" val="3762801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Om ordforrådet</a:t>
            </a:r>
            <a:endParaRPr lang="cs-CZ" dirty="0"/>
          </a:p>
        </p:txBody>
      </p:sp>
      <p:sp>
        <p:nvSpPr>
          <p:cNvPr id="3" name="Zástupný symbol pro obsah 2"/>
          <p:cNvSpPr>
            <a:spLocks noGrp="1"/>
          </p:cNvSpPr>
          <p:nvPr>
            <p:ph idx="1"/>
          </p:nvPr>
        </p:nvSpPr>
        <p:spPr/>
        <p:txBody>
          <a:bodyPr>
            <a:normAutofit fontScale="70000" lnSpcReduction="20000"/>
          </a:bodyPr>
          <a:lstStyle/>
          <a:p>
            <a:r>
              <a:rPr lang="cs-CZ" sz="4000" dirty="0" err="1"/>
              <a:t>Ordforråd</a:t>
            </a:r>
            <a:r>
              <a:rPr lang="cs-CZ" sz="4000" dirty="0"/>
              <a:t>, </a:t>
            </a:r>
            <a:r>
              <a:rPr lang="cs-CZ" sz="4000" dirty="0" err="1"/>
              <a:t>det</a:t>
            </a:r>
            <a:r>
              <a:rPr lang="cs-CZ" sz="4000" dirty="0"/>
              <a:t> </a:t>
            </a:r>
            <a:r>
              <a:rPr lang="cs-CZ" sz="4000" dirty="0" err="1"/>
              <a:t>samlede</a:t>
            </a:r>
            <a:r>
              <a:rPr lang="cs-CZ" sz="4000" dirty="0"/>
              <a:t> </a:t>
            </a:r>
            <a:r>
              <a:rPr lang="cs-CZ" sz="4000" dirty="0" err="1"/>
              <a:t>antall</a:t>
            </a:r>
            <a:r>
              <a:rPr lang="cs-CZ" sz="4000" dirty="0"/>
              <a:t> </a:t>
            </a:r>
            <a:r>
              <a:rPr lang="cs-CZ" sz="4000" dirty="0" err="1"/>
              <a:t>ord</a:t>
            </a:r>
            <a:r>
              <a:rPr lang="cs-CZ" sz="4000" dirty="0"/>
              <a:t> </a:t>
            </a:r>
            <a:r>
              <a:rPr lang="cs-CZ" sz="4000" dirty="0" err="1"/>
              <a:t>som</a:t>
            </a:r>
            <a:r>
              <a:rPr lang="cs-CZ" sz="4000" dirty="0"/>
              <a:t> </a:t>
            </a:r>
            <a:r>
              <a:rPr lang="cs-CZ" sz="4000" dirty="0" err="1"/>
              <a:t>brukes</a:t>
            </a:r>
            <a:r>
              <a:rPr lang="cs-CZ" sz="4000" dirty="0"/>
              <a:t> i et </a:t>
            </a:r>
            <a:r>
              <a:rPr lang="cs-CZ" sz="4000" dirty="0" err="1"/>
              <a:t>språk</a:t>
            </a:r>
            <a:r>
              <a:rPr lang="cs-CZ" sz="4000" dirty="0"/>
              <a:t>, en dialekt, et </a:t>
            </a:r>
            <a:r>
              <a:rPr lang="cs-CZ" sz="4000" dirty="0" err="1"/>
              <a:t>fagspråk</a:t>
            </a:r>
            <a:r>
              <a:rPr lang="cs-CZ" sz="4000" dirty="0"/>
              <a:t>, </a:t>
            </a:r>
            <a:r>
              <a:rPr lang="cs-CZ" sz="4000" dirty="0" err="1"/>
              <a:t>eller</a:t>
            </a:r>
            <a:r>
              <a:rPr lang="cs-CZ" sz="4000" dirty="0"/>
              <a:t> </a:t>
            </a:r>
            <a:r>
              <a:rPr lang="cs-CZ" sz="4000" dirty="0" err="1"/>
              <a:t>av</a:t>
            </a:r>
            <a:r>
              <a:rPr lang="cs-CZ" sz="4000" dirty="0"/>
              <a:t> et </a:t>
            </a:r>
            <a:r>
              <a:rPr lang="cs-CZ" sz="4000" dirty="0" err="1"/>
              <a:t>individ</a:t>
            </a:r>
            <a:r>
              <a:rPr lang="cs-CZ" sz="4000" dirty="0"/>
              <a:t>. </a:t>
            </a:r>
            <a:r>
              <a:rPr lang="cs-CZ" sz="4000" dirty="0" err="1"/>
              <a:t>Det</a:t>
            </a:r>
            <a:r>
              <a:rPr lang="cs-CZ" sz="4000" dirty="0"/>
              <a:t> </a:t>
            </a:r>
            <a:r>
              <a:rPr lang="cs-CZ" sz="4000" dirty="0" err="1"/>
              <a:t>nøyaktige</a:t>
            </a:r>
            <a:r>
              <a:rPr lang="cs-CZ" sz="4000" dirty="0"/>
              <a:t> </a:t>
            </a:r>
            <a:r>
              <a:rPr lang="cs-CZ" sz="4000" dirty="0" err="1"/>
              <a:t>antall</a:t>
            </a:r>
            <a:r>
              <a:rPr lang="cs-CZ" sz="4000" dirty="0"/>
              <a:t> </a:t>
            </a:r>
            <a:r>
              <a:rPr lang="cs-CZ" sz="4000" dirty="0" err="1"/>
              <a:t>lar</a:t>
            </a:r>
            <a:r>
              <a:rPr lang="cs-CZ" sz="4000" dirty="0"/>
              <a:t> </a:t>
            </a:r>
            <a:r>
              <a:rPr lang="cs-CZ" sz="4000" dirty="0" err="1"/>
              <a:t>seg</a:t>
            </a:r>
            <a:r>
              <a:rPr lang="cs-CZ" sz="4000" dirty="0"/>
              <a:t> </a:t>
            </a:r>
            <a:r>
              <a:rPr lang="cs-CZ" sz="4000" dirty="0" err="1"/>
              <a:t>aldri</a:t>
            </a:r>
            <a:r>
              <a:rPr lang="cs-CZ" sz="4000" dirty="0"/>
              <a:t> </a:t>
            </a:r>
            <a:r>
              <a:rPr lang="cs-CZ" sz="4000" dirty="0" err="1"/>
              <a:t>angi</a:t>
            </a:r>
            <a:r>
              <a:rPr lang="cs-CZ" sz="4000" dirty="0"/>
              <a:t>, da </a:t>
            </a:r>
            <a:r>
              <a:rPr lang="cs-CZ" sz="4000" dirty="0" err="1"/>
              <a:t>ordforrådet</a:t>
            </a:r>
            <a:r>
              <a:rPr lang="cs-CZ" sz="4000" dirty="0"/>
              <a:t> </a:t>
            </a:r>
            <a:r>
              <a:rPr lang="cs-CZ" sz="4000" dirty="0" err="1"/>
              <a:t>når</a:t>
            </a:r>
            <a:r>
              <a:rPr lang="cs-CZ" sz="4000" dirty="0"/>
              <a:t> </a:t>
            </a:r>
            <a:r>
              <a:rPr lang="cs-CZ" sz="4000" dirty="0" err="1"/>
              <a:t>som</a:t>
            </a:r>
            <a:r>
              <a:rPr lang="cs-CZ" sz="4000" dirty="0"/>
              <a:t> </a:t>
            </a:r>
            <a:r>
              <a:rPr lang="cs-CZ" sz="4000" dirty="0" err="1"/>
              <a:t>helst</a:t>
            </a:r>
            <a:r>
              <a:rPr lang="cs-CZ" sz="4000" dirty="0"/>
              <a:t> kan </a:t>
            </a:r>
            <a:r>
              <a:rPr lang="cs-CZ" sz="4000" dirty="0" err="1"/>
              <a:t>få</a:t>
            </a:r>
            <a:r>
              <a:rPr lang="cs-CZ" sz="4000" dirty="0"/>
              <a:t> </a:t>
            </a:r>
            <a:r>
              <a:rPr lang="cs-CZ" sz="4000" dirty="0" err="1"/>
              <a:t>tilføyelser</a:t>
            </a:r>
            <a:r>
              <a:rPr lang="cs-CZ" sz="4000" dirty="0"/>
              <a:t> </a:t>
            </a:r>
            <a:r>
              <a:rPr lang="cs-CZ" sz="4000" dirty="0" err="1"/>
              <a:t>ved</a:t>
            </a:r>
            <a:r>
              <a:rPr lang="cs-CZ" sz="4000" dirty="0"/>
              <a:t> </a:t>
            </a:r>
            <a:r>
              <a:rPr lang="cs-CZ" sz="4000" dirty="0" err="1"/>
              <a:t>lån</a:t>
            </a:r>
            <a:r>
              <a:rPr lang="cs-CZ" sz="4000" dirty="0"/>
              <a:t> </a:t>
            </a:r>
            <a:r>
              <a:rPr lang="cs-CZ" sz="4000" dirty="0" err="1"/>
              <a:t>eller</a:t>
            </a:r>
            <a:r>
              <a:rPr lang="cs-CZ" sz="4000" dirty="0"/>
              <a:t> </a:t>
            </a:r>
            <a:r>
              <a:rPr lang="cs-CZ" sz="4000" dirty="0" err="1"/>
              <a:t>nydannelse</a:t>
            </a:r>
            <a:r>
              <a:rPr lang="cs-CZ" sz="4000" dirty="0"/>
              <a:t>, </a:t>
            </a:r>
            <a:r>
              <a:rPr lang="cs-CZ" sz="4000" dirty="0" err="1"/>
              <a:t>og</a:t>
            </a:r>
            <a:r>
              <a:rPr lang="cs-CZ" sz="4000" dirty="0"/>
              <a:t> </a:t>
            </a:r>
            <a:r>
              <a:rPr lang="cs-CZ" sz="4000" dirty="0" err="1"/>
              <a:t>gamle</a:t>
            </a:r>
            <a:r>
              <a:rPr lang="cs-CZ" sz="4000" dirty="0"/>
              <a:t> </a:t>
            </a:r>
            <a:r>
              <a:rPr lang="cs-CZ" sz="4000" dirty="0" err="1"/>
              <a:t>ord</a:t>
            </a:r>
            <a:r>
              <a:rPr lang="cs-CZ" sz="4000" dirty="0"/>
              <a:t> kan </a:t>
            </a:r>
            <a:r>
              <a:rPr lang="cs-CZ" sz="4000" dirty="0" err="1"/>
              <a:t>gå</a:t>
            </a:r>
            <a:r>
              <a:rPr lang="cs-CZ" sz="4000" dirty="0"/>
              <a:t> </a:t>
            </a:r>
            <a:r>
              <a:rPr lang="cs-CZ" sz="4000" dirty="0" err="1"/>
              <a:t>ut</a:t>
            </a:r>
            <a:r>
              <a:rPr lang="cs-CZ" sz="4000" dirty="0"/>
              <a:t> </a:t>
            </a:r>
            <a:r>
              <a:rPr lang="cs-CZ" sz="4000" dirty="0" err="1"/>
              <a:t>av</a:t>
            </a:r>
            <a:r>
              <a:rPr lang="cs-CZ" sz="4000" dirty="0"/>
              <a:t> </a:t>
            </a:r>
            <a:r>
              <a:rPr lang="cs-CZ" sz="4000" dirty="0" err="1"/>
              <a:t>bruk</a:t>
            </a:r>
            <a:r>
              <a:rPr lang="cs-CZ" sz="4000" dirty="0"/>
              <a:t>. Et </a:t>
            </a:r>
            <a:r>
              <a:rPr lang="cs-CZ" sz="4000" dirty="0" err="1"/>
              <a:t>individs</a:t>
            </a:r>
            <a:r>
              <a:rPr lang="cs-CZ" sz="4000" dirty="0"/>
              <a:t> aktive </a:t>
            </a:r>
            <a:r>
              <a:rPr lang="cs-CZ" sz="4000" dirty="0" err="1"/>
              <a:t>ordforråd</a:t>
            </a:r>
            <a:r>
              <a:rPr lang="cs-CZ" sz="4000" dirty="0"/>
              <a:t> </a:t>
            </a:r>
            <a:r>
              <a:rPr lang="cs-CZ" sz="4000" dirty="0" err="1"/>
              <a:t>er</a:t>
            </a:r>
            <a:r>
              <a:rPr lang="cs-CZ" sz="4000" dirty="0"/>
              <a:t> de </a:t>
            </a:r>
            <a:r>
              <a:rPr lang="cs-CZ" sz="4000" dirty="0" err="1"/>
              <a:t>ord</a:t>
            </a:r>
            <a:r>
              <a:rPr lang="cs-CZ" sz="4000" dirty="0"/>
              <a:t> </a:t>
            </a:r>
            <a:r>
              <a:rPr lang="cs-CZ" sz="4000" dirty="0" err="1"/>
              <a:t>det</a:t>
            </a:r>
            <a:r>
              <a:rPr lang="cs-CZ" sz="4000" dirty="0"/>
              <a:t> </a:t>
            </a:r>
            <a:r>
              <a:rPr lang="cs-CZ" sz="4000" dirty="0" err="1"/>
              <a:t>selv</a:t>
            </a:r>
            <a:r>
              <a:rPr lang="cs-CZ" sz="4000" dirty="0"/>
              <a:t> </a:t>
            </a:r>
            <a:r>
              <a:rPr lang="cs-CZ" sz="4000" dirty="0" err="1"/>
              <a:t>bruker</a:t>
            </a:r>
            <a:r>
              <a:rPr lang="cs-CZ" sz="4000" dirty="0"/>
              <a:t>, </a:t>
            </a:r>
            <a:r>
              <a:rPr lang="cs-CZ" sz="4000" dirty="0" err="1"/>
              <a:t>det</a:t>
            </a:r>
            <a:r>
              <a:rPr lang="cs-CZ" sz="4000" dirty="0"/>
              <a:t> </a:t>
            </a:r>
            <a:r>
              <a:rPr lang="cs-CZ" sz="4000" dirty="0" err="1"/>
              <a:t>passive</a:t>
            </a:r>
            <a:r>
              <a:rPr lang="cs-CZ" sz="4000" dirty="0"/>
              <a:t> </a:t>
            </a:r>
            <a:r>
              <a:rPr lang="cs-CZ" sz="4000" dirty="0" err="1"/>
              <a:t>ordforråd</a:t>
            </a:r>
            <a:r>
              <a:rPr lang="cs-CZ" sz="4000" dirty="0"/>
              <a:t> </a:t>
            </a:r>
            <a:r>
              <a:rPr lang="cs-CZ" sz="4000" dirty="0" err="1"/>
              <a:t>er</a:t>
            </a:r>
            <a:r>
              <a:rPr lang="cs-CZ" sz="4000" dirty="0"/>
              <a:t> de </a:t>
            </a:r>
            <a:r>
              <a:rPr lang="cs-CZ" sz="4000" dirty="0" err="1"/>
              <a:t>ord</a:t>
            </a:r>
            <a:r>
              <a:rPr lang="cs-CZ" sz="4000" dirty="0"/>
              <a:t> </a:t>
            </a:r>
            <a:r>
              <a:rPr lang="cs-CZ" sz="4000" dirty="0" err="1"/>
              <a:t>individet</a:t>
            </a:r>
            <a:r>
              <a:rPr lang="cs-CZ" sz="4000" dirty="0"/>
              <a:t> </a:t>
            </a:r>
            <a:r>
              <a:rPr lang="cs-CZ" sz="4000" dirty="0" err="1"/>
              <a:t>forstår</a:t>
            </a:r>
            <a:r>
              <a:rPr lang="cs-CZ" sz="4000" dirty="0"/>
              <a:t> </a:t>
            </a:r>
            <a:r>
              <a:rPr lang="cs-CZ" sz="4000" dirty="0" err="1"/>
              <a:t>uten</a:t>
            </a:r>
            <a:r>
              <a:rPr lang="cs-CZ" sz="4000" dirty="0"/>
              <a:t> </a:t>
            </a:r>
            <a:r>
              <a:rPr lang="cs-CZ" sz="4000" dirty="0" err="1"/>
              <a:t>selv</a:t>
            </a:r>
            <a:r>
              <a:rPr lang="cs-CZ" sz="4000" dirty="0"/>
              <a:t> i </a:t>
            </a:r>
            <a:r>
              <a:rPr lang="cs-CZ" sz="4000" dirty="0" err="1"/>
              <a:t>alminnelighet</a:t>
            </a:r>
            <a:r>
              <a:rPr lang="cs-CZ" sz="4000" dirty="0"/>
              <a:t> å </a:t>
            </a:r>
            <a:r>
              <a:rPr lang="cs-CZ" sz="4000" dirty="0" err="1"/>
              <a:t>bruke</a:t>
            </a:r>
            <a:r>
              <a:rPr lang="cs-CZ" sz="4000" dirty="0"/>
              <a:t> dem. </a:t>
            </a:r>
            <a:r>
              <a:rPr lang="cs-CZ" sz="4000" dirty="0" err="1"/>
              <a:t>Språkenes</a:t>
            </a:r>
            <a:r>
              <a:rPr lang="cs-CZ" sz="4000" dirty="0"/>
              <a:t> </a:t>
            </a:r>
            <a:r>
              <a:rPr lang="cs-CZ" sz="4000" dirty="0" err="1"/>
              <a:t>ordforråd</a:t>
            </a:r>
            <a:r>
              <a:rPr lang="cs-CZ" sz="4000" dirty="0"/>
              <a:t> </a:t>
            </a:r>
            <a:r>
              <a:rPr lang="cs-CZ" sz="4000" dirty="0" err="1"/>
              <a:t>er</a:t>
            </a:r>
            <a:r>
              <a:rPr lang="cs-CZ" sz="4000" dirty="0"/>
              <a:t> </a:t>
            </a:r>
            <a:r>
              <a:rPr lang="cs-CZ" sz="4000" dirty="0" err="1"/>
              <a:t>forskjellig</a:t>
            </a:r>
            <a:r>
              <a:rPr lang="cs-CZ" sz="4000" dirty="0"/>
              <a:t> </a:t>
            </a:r>
            <a:r>
              <a:rPr lang="cs-CZ" sz="4000" dirty="0" err="1"/>
              <a:t>etter</a:t>
            </a:r>
            <a:r>
              <a:rPr lang="cs-CZ" sz="4000" dirty="0"/>
              <a:t> </a:t>
            </a:r>
            <a:r>
              <a:rPr lang="cs-CZ" sz="4000" dirty="0" err="1"/>
              <a:t>som</a:t>
            </a:r>
            <a:r>
              <a:rPr lang="cs-CZ" sz="4000" dirty="0"/>
              <a:t> </a:t>
            </a:r>
            <a:r>
              <a:rPr lang="cs-CZ" sz="4000" dirty="0" err="1"/>
              <a:t>kulturord</a:t>
            </a:r>
            <a:r>
              <a:rPr lang="cs-CZ" sz="4000" dirty="0"/>
              <a:t> mest </a:t>
            </a:r>
            <a:r>
              <a:rPr lang="cs-CZ" sz="4000" dirty="0" err="1"/>
              <a:t>dannes</a:t>
            </a:r>
            <a:r>
              <a:rPr lang="cs-CZ" sz="4000" dirty="0"/>
              <a:t> </a:t>
            </a:r>
            <a:r>
              <a:rPr lang="cs-CZ" sz="4000" dirty="0" err="1"/>
              <a:t>ved</a:t>
            </a:r>
            <a:r>
              <a:rPr lang="cs-CZ" sz="4000" dirty="0"/>
              <a:t> </a:t>
            </a:r>
            <a:r>
              <a:rPr lang="cs-CZ" sz="4000" dirty="0" err="1"/>
              <a:t>avledning</a:t>
            </a:r>
            <a:r>
              <a:rPr lang="cs-CZ" sz="4000" dirty="0"/>
              <a:t> </a:t>
            </a:r>
            <a:r>
              <a:rPr lang="cs-CZ" sz="4000" dirty="0" err="1"/>
              <a:t>og</a:t>
            </a:r>
            <a:r>
              <a:rPr lang="cs-CZ" sz="4000" dirty="0"/>
              <a:t> </a:t>
            </a:r>
            <a:r>
              <a:rPr lang="cs-CZ" sz="4000" dirty="0" err="1"/>
              <a:t>sammensetning</a:t>
            </a:r>
            <a:r>
              <a:rPr lang="cs-CZ" sz="4000" dirty="0"/>
              <a:t> </a:t>
            </a:r>
            <a:r>
              <a:rPr lang="cs-CZ" sz="4000" dirty="0" err="1"/>
              <a:t>av</a:t>
            </a:r>
            <a:r>
              <a:rPr lang="cs-CZ" sz="4000" dirty="0"/>
              <a:t> </a:t>
            </a:r>
            <a:r>
              <a:rPr lang="cs-CZ" sz="4000" dirty="0" err="1"/>
              <a:t>hjemlige</a:t>
            </a:r>
            <a:r>
              <a:rPr lang="cs-CZ" sz="4000" dirty="0"/>
              <a:t> </a:t>
            </a:r>
            <a:r>
              <a:rPr lang="cs-CZ" sz="4000" dirty="0" err="1"/>
              <a:t>elementer</a:t>
            </a:r>
            <a:r>
              <a:rPr lang="cs-CZ" sz="4000" dirty="0"/>
              <a:t>, </a:t>
            </a:r>
            <a:r>
              <a:rPr lang="cs-CZ" sz="4000" dirty="0" err="1"/>
              <a:t>eller</a:t>
            </a:r>
            <a:r>
              <a:rPr lang="cs-CZ" sz="4000" dirty="0"/>
              <a:t> de </a:t>
            </a:r>
            <a:r>
              <a:rPr lang="cs-CZ" sz="4000" dirty="0" err="1"/>
              <a:t>opptas</a:t>
            </a:r>
            <a:r>
              <a:rPr lang="cs-CZ" sz="4000" dirty="0"/>
              <a:t> </a:t>
            </a:r>
            <a:r>
              <a:rPr lang="cs-CZ" sz="4000" dirty="0" err="1"/>
              <a:t>som</a:t>
            </a:r>
            <a:r>
              <a:rPr lang="cs-CZ" sz="4000" dirty="0"/>
              <a:t> </a:t>
            </a:r>
            <a:r>
              <a:rPr lang="cs-CZ" sz="4000" dirty="0" err="1"/>
              <a:t>lånord</a:t>
            </a:r>
            <a:r>
              <a:rPr lang="cs-CZ" sz="4000" dirty="0"/>
              <a:t>. </a:t>
            </a:r>
            <a:r>
              <a:rPr lang="cs-CZ" sz="4000" dirty="0" err="1"/>
              <a:t>Jfr</a:t>
            </a:r>
            <a:r>
              <a:rPr lang="cs-CZ" sz="4000" dirty="0"/>
              <a:t>. </a:t>
            </a:r>
            <a:r>
              <a:rPr lang="cs-CZ" sz="4000" dirty="0" err="1">
                <a:hlinkClick r:id="rId2"/>
              </a:rPr>
              <a:t>orddannelse</a:t>
            </a:r>
            <a:r>
              <a:rPr lang="cs-CZ" sz="4000" dirty="0">
                <a:hlinkClick r:id="rId2"/>
              </a:rPr>
              <a:t>.</a:t>
            </a:r>
            <a:endParaRPr lang="cs-CZ" sz="4000" dirty="0"/>
          </a:p>
          <a:p>
            <a:r>
              <a:rPr lang="cs-CZ" dirty="0" err="1"/>
              <a:t>Ordforråd</a:t>
            </a:r>
            <a:r>
              <a:rPr lang="cs-CZ" dirty="0"/>
              <a:t>. (2009, 14. </a:t>
            </a:r>
            <a:r>
              <a:rPr lang="cs-CZ" dirty="0" err="1"/>
              <a:t>februar</a:t>
            </a:r>
            <a:r>
              <a:rPr lang="cs-CZ" dirty="0"/>
              <a:t>). I </a:t>
            </a:r>
            <a:r>
              <a:rPr lang="cs-CZ" dirty="0" err="1"/>
              <a:t>Store</a:t>
            </a:r>
            <a:r>
              <a:rPr lang="cs-CZ" dirty="0"/>
              <a:t> </a:t>
            </a:r>
            <a:r>
              <a:rPr lang="cs-CZ" dirty="0" err="1"/>
              <a:t>norske</a:t>
            </a:r>
            <a:r>
              <a:rPr lang="cs-CZ" dirty="0"/>
              <a:t> </a:t>
            </a:r>
            <a:r>
              <a:rPr lang="cs-CZ" dirty="0" err="1"/>
              <a:t>leksikon</a:t>
            </a:r>
            <a:r>
              <a:rPr lang="cs-CZ" dirty="0"/>
              <a:t>. </a:t>
            </a:r>
            <a:r>
              <a:rPr lang="cs-CZ" dirty="0" err="1"/>
              <a:t>Hentet</a:t>
            </a:r>
            <a:r>
              <a:rPr lang="cs-CZ" dirty="0"/>
              <a:t> 25. </a:t>
            </a:r>
            <a:r>
              <a:rPr lang="cs-CZ" dirty="0" err="1"/>
              <a:t>februar</a:t>
            </a:r>
            <a:r>
              <a:rPr lang="cs-CZ" dirty="0"/>
              <a:t> 2014 </a:t>
            </a:r>
            <a:r>
              <a:rPr lang="cs-CZ" dirty="0" err="1"/>
              <a:t>fra</a:t>
            </a:r>
            <a:r>
              <a:rPr lang="cs-CZ" dirty="0"/>
              <a:t> </a:t>
            </a:r>
            <a:r>
              <a:rPr lang="cs-CZ" u="sng" dirty="0">
                <a:hlinkClick r:id="rId3"/>
              </a:rPr>
              <a:t>http://snl.no/ordforr%C3%A5d</a:t>
            </a:r>
            <a:endParaRPr lang="cs-CZ" dirty="0"/>
          </a:p>
          <a:p>
            <a:endParaRPr lang="cs-CZ" dirty="0"/>
          </a:p>
        </p:txBody>
      </p:sp>
    </p:spTree>
    <p:extLst>
      <p:ext uri="{BB962C8B-B14F-4D97-AF65-F5344CB8AC3E}">
        <p14:creationId xmlns:p14="http://schemas.microsoft.com/office/powerpoint/2010/main" val="1291130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Grp="1" noChangeArrowheads="1"/>
          </p:cNvSpPr>
          <p:nvPr>
            <p:ph type="title"/>
          </p:nvPr>
        </p:nvSpPr>
        <p:spPr/>
        <p:txBody>
          <a:bodyPr/>
          <a:lstStyle/>
          <a:p>
            <a:r>
              <a:rPr lang="nb-NO" altLang="cs-CZ" sz="3600" dirty="0"/>
              <a:t>Definisjoner/begreper </a:t>
            </a:r>
            <a:endParaRPr lang="nb-NO" altLang="cs-CZ" sz="4000" dirty="0"/>
          </a:p>
        </p:txBody>
      </p:sp>
      <p:sp>
        <p:nvSpPr>
          <p:cNvPr id="3078" name="Rectangle 6"/>
          <p:cNvSpPr>
            <a:spLocks noGrp="1" noChangeArrowheads="1"/>
          </p:cNvSpPr>
          <p:nvPr>
            <p:ph type="body" idx="1"/>
          </p:nvPr>
        </p:nvSpPr>
        <p:spPr/>
        <p:txBody>
          <a:bodyPr/>
          <a:lstStyle/>
          <a:p>
            <a:pPr>
              <a:lnSpc>
                <a:spcPct val="90000"/>
              </a:lnSpc>
            </a:pPr>
            <a:r>
              <a:rPr lang="nb-NO" altLang="cs-CZ" sz="2400" b="1" dirty="0"/>
              <a:t>Arveord</a:t>
            </a:r>
            <a:r>
              <a:rPr lang="nb-NO" altLang="cs-CZ" sz="2400" dirty="0"/>
              <a:t>: Svært gamle ord som hører til det opprinnelige, nedarvede ordforrådet i et språk. På norsk er dette ca. 10% av ordene, f.eks. ”bonde” av norr. ”búandi” (fastboende) eller ”hus”</a:t>
            </a:r>
          </a:p>
          <a:p>
            <a:pPr>
              <a:lnSpc>
                <a:spcPct val="90000"/>
              </a:lnSpc>
            </a:pPr>
            <a:r>
              <a:rPr lang="nb-NO" altLang="cs-CZ" sz="2400" b="1" dirty="0"/>
              <a:t>Låneord</a:t>
            </a:r>
            <a:r>
              <a:rPr lang="nb-NO" altLang="cs-CZ" sz="2400" dirty="0"/>
              <a:t>: Ord som for lenge siden er tatt opp fra et annet språk og som ikke lenger kjennes fremmed (”drosje” av russisk ”drosjki”, ”pub” av eng. ”public house”, ”biff” av eng. ”beef” (oksekjøtt)</a:t>
            </a:r>
          </a:p>
          <a:p>
            <a:pPr>
              <a:lnSpc>
                <a:spcPct val="90000"/>
              </a:lnSpc>
            </a:pPr>
            <a:r>
              <a:rPr lang="nb-NO" altLang="cs-CZ" sz="2400" b="1" dirty="0"/>
              <a:t>Fremmedord</a:t>
            </a:r>
            <a:r>
              <a:rPr lang="nb-NO" altLang="cs-CZ" sz="2400" dirty="0"/>
              <a:t>: Relativt nye ord fra et fremmed språk som ikke er blitt tilpasset låntakerspråket (”demokrati” av gr. ”demos” og ”krati” (folkestyre)</a:t>
            </a:r>
          </a:p>
          <a:p>
            <a:pPr>
              <a:lnSpc>
                <a:spcPct val="90000"/>
              </a:lnSpc>
            </a:pPr>
            <a:endParaRPr lang="nb-NO" altLang="cs-CZ" sz="2400" dirty="0"/>
          </a:p>
          <a:p>
            <a:pPr>
              <a:lnSpc>
                <a:spcPct val="90000"/>
              </a:lnSpc>
            </a:pPr>
            <a:endParaRPr lang="nb-NO" altLang="cs-CZ" sz="2400" dirty="0"/>
          </a:p>
          <a:p>
            <a:pPr>
              <a:lnSpc>
                <a:spcPct val="90000"/>
              </a:lnSpc>
            </a:pPr>
            <a:endParaRPr lang="nb-NO" altLang="cs-CZ" sz="2400" dirty="0"/>
          </a:p>
          <a:p>
            <a:pPr>
              <a:lnSpc>
                <a:spcPct val="90000"/>
              </a:lnSpc>
            </a:pPr>
            <a:endParaRPr lang="nb-NO" altLang="cs-CZ" sz="2400" dirty="0"/>
          </a:p>
        </p:txBody>
      </p:sp>
    </p:spTree>
    <p:extLst>
      <p:ext uri="{BB962C8B-B14F-4D97-AF65-F5344CB8AC3E}">
        <p14:creationId xmlns:p14="http://schemas.microsoft.com/office/powerpoint/2010/main" val="69976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Lånord</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err="1"/>
              <a:t>Norsk</a:t>
            </a:r>
            <a:r>
              <a:rPr lang="cs-CZ" dirty="0"/>
              <a:t> </a:t>
            </a:r>
            <a:r>
              <a:rPr lang="cs-CZ" dirty="0" err="1"/>
              <a:t>har</a:t>
            </a:r>
            <a:r>
              <a:rPr lang="cs-CZ" dirty="0"/>
              <a:t> en </a:t>
            </a:r>
            <a:r>
              <a:rPr lang="cs-CZ" dirty="0" err="1"/>
              <a:t>stor</a:t>
            </a:r>
            <a:r>
              <a:rPr lang="cs-CZ" dirty="0"/>
              <a:t> </a:t>
            </a:r>
            <a:r>
              <a:rPr lang="cs-CZ" dirty="0" err="1"/>
              <a:t>andel</a:t>
            </a:r>
            <a:r>
              <a:rPr lang="cs-CZ" dirty="0"/>
              <a:t> </a:t>
            </a:r>
            <a:r>
              <a:rPr lang="cs-CZ" dirty="0" err="1"/>
              <a:t>lånord</a:t>
            </a:r>
            <a:r>
              <a:rPr lang="cs-CZ" dirty="0"/>
              <a:t>, </a:t>
            </a:r>
            <a:r>
              <a:rPr lang="cs-CZ" dirty="0" err="1"/>
              <a:t>hvorav</a:t>
            </a:r>
            <a:r>
              <a:rPr lang="cs-CZ" dirty="0"/>
              <a:t> </a:t>
            </a:r>
            <a:r>
              <a:rPr lang="cs-CZ" dirty="0" err="1"/>
              <a:t>størsteparten</a:t>
            </a:r>
            <a:r>
              <a:rPr lang="cs-CZ" dirty="0"/>
              <a:t> </a:t>
            </a:r>
            <a:r>
              <a:rPr lang="cs-CZ" dirty="0" err="1"/>
              <a:t>er</a:t>
            </a:r>
            <a:r>
              <a:rPr lang="cs-CZ" dirty="0"/>
              <a:t> </a:t>
            </a:r>
            <a:r>
              <a:rPr lang="cs-CZ" dirty="0" err="1"/>
              <a:t>hentet</a:t>
            </a:r>
            <a:r>
              <a:rPr lang="cs-CZ" dirty="0"/>
              <a:t> </a:t>
            </a:r>
            <a:r>
              <a:rPr lang="cs-CZ" dirty="0" err="1"/>
              <a:t>fra</a:t>
            </a:r>
            <a:r>
              <a:rPr lang="cs-CZ" dirty="0"/>
              <a:t> </a:t>
            </a:r>
            <a:r>
              <a:rPr lang="cs-CZ" dirty="0" err="1">
                <a:hlinkClick r:id="rId2" tooltip="Nedertysk"/>
              </a:rPr>
              <a:t>nedertysk</a:t>
            </a:r>
            <a:r>
              <a:rPr lang="cs-CZ" dirty="0"/>
              <a:t>. I </a:t>
            </a:r>
            <a:r>
              <a:rPr lang="cs-CZ" dirty="0" err="1">
                <a:hlinkClick r:id="rId3" tooltip="Senmiddelalderen"/>
              </a:rPr>
              <a:t>senmiddelalderen</a:t>
            </a:r>
            <a:r>
              <a:rPr lang="cs-CZ" dirty="0"/>
              <a:t> </a:t>
            </a:r>
            <a:r>
              <a:rPr lang="cs-CZ" dirty="0" err="1"/>
              <a:t>skjedde</a:t>
            </a:r>
            <a:r>
              <a:rPr lang="cs-CZ" dirty="0"/>
              <a:t> en </a:t>
            </a:r>
            <a:r>
              <a:rPr lang="cs-CZ" dirty="0" err="1"/>
              <a:t>voldsom</a:t>
            </a:r>
            <a:r>
              <a:rPr lang="cs-CZ" dirty="0"/>
              <a:t> import </a:t>
            </a:r>
            <a:r>
              <a:rPr lang="cs-CZ" dirty="0" err="1"/>
              <a:t>av</a:t>
            </a:r>
            <a:r>
              <a:rPr lang="cs-CZ" dirty="0"/>
              <a:t> </a:t>
            </a:r>
            <a:r>
              <a:rPr lang="cs-CZ" dirty="0" err="1"/>
              <a:t>nedertyske</a:t>
            </a:r>
            <a:r>
              <a:rPr lang="cs-CZ" dirty="0"/>
              <a:t> </a:t>
            </a:r>
            <a:r>
              <a:rPr lang="cs-CZ" dirty="0" err="1"/>
              <a:t>ord</a:t>
            </a:r>
            <a:r>
              <a:rPr lang="cs-CZ" dirty="0"/>
              <a:t> i </a:t>
            </a:r>
            <a:r>
              <a:rPr lang="cs-CZ" dirty="0" err="1"/>
              <a:t>det</a:t>
            </a:r>
            <a:r>
              <a:rPr lang="cs-CZ" dirty="0"/>
              <a:t> </a:t>
            </a:r>
            <a:r>
              <a:rPr lang="cs-CZ" dirty="0" err="1"/>
              <a:t>skandinaviske</a:t>
            </a:r>
            <a:r>
              <a:rPr lang="cs-CZ" dirty="0"/>
              <a:t> </a:t>
            </a:r>
            <a:r>
              <a:rPr lang="cs-CZ" dirty="0" err="1"/>
              <a:t>ordforrådet</a:t>
            </a:r>
            <a:r>
              <a:rPr lang="cs-CZ" dirty="0"/>
              <a:t>, </a:t>
            </a:r>
            <a:r>
              <a:rPr lang="cs-CZ" dirty="0" err="1"/>
              <a:t>som</a:t>
            </a:r>
            <a:r>
              <a:rPr lang="cs-CZ" dirty="0"/>
              <a:t> </a:t>
            </a:r>
            <a:r>
              <a:rPr lang="cs-CZ" dirty="0" err="1"/>
              <a:t>endret</a:t>
            </a:r>
            <a:r>
              <a:rPr lang="cs-CZ" dirty="0"/>
              <a:t> de </a:t>
            </a:r>
            <a:r>
              <a:rPr lang="cs-CZ" dirty="0" err="1"/>
              <a:t>skandinaviske</a:t>
            </a:r>
            <a:r>
              <a:rPr lang="cs-CZ" dirty="0"/>
              <a:t> </a:t>
            </a:r>
            <a:r>
              <a:rPr lang="cs-CZ" dirty="0" err="1"/>
              <a:t>språkene</a:t>
            </a:r>
            <a:r>
              <a:rPr lang="cs-CZ" dirty="0"/>
              <a:t> </a:t>
            </a:r>
            <a:r>
              <a:rPr lang="cs-CZ" dirty="0" err="1"/>
              <a:t>dramatisk</a:t>
            </a:r>
            <a:r>
              <a:rPr lang="cs-CZ" dirty="0"/>
              <a:t> i </a:t>
            </a:r>
            <a:r>
              <a:rPr lang="cs-CZ" dirty="0" err="1"/>
              <a:t>forhold</a:t>
            </a:r>
            <a:r>
              <a:rPr lang="cs-CZ" dirty="0"/>
              <a:t> til </a:t>
            </a:r>
            <a:r>
              <a:rPr lang="cs-CZ" dirty="0" err="1"/>
              <a:t>slik</a:t>
            </a:r>
            <a:r>
              <a:rPr lang="cs-CZ" dirty="0"/>
              <a:t> </a:t>
            </a:r>
            <a:r>
              <a:rPr lang="cs-CZ" dirty="0" err="1"/>
              <a:t>språkene</a:t>
            </a:r>
            <a:r>
              <a:rPr lang="cs-CZ" dirty="0"/>
              <a:t> var i </a:t>
            </a:r>
            <a:r>
              <a:rPr lang="cs-CZ" dirty="0" err="1">
                <a:hlinkClick r:id="rId4" tooltip="Høymiddelalderen"/>
              </a:rPr>
              <a:t>høymiddelalderen</a:t>
            </a:r>
            <a:r>
              <a:rPr lang="cs-CZ" dirty="0"/>
              <a:t>.</a:t>
            </a:r>
            <a:r>
              <a:rPr lang="cs-CZ" baseline="30000" dirty="0">
                <a:hlinkClick r:id="rId5"/>
              </a:rPr>
              <a:t>[1]</a:t>
            </a:r>
            <a:r>
              <a:rPr lang="cs-CZ" dirty="0"/>
              <a:t> </a:t>
            </a:r>
            <a:r>
              <a:rPr lang="cs-CZ" dirty="0" err="1"/>
              <a:t>Det</a:t>
            </a:r>
            <a:r>
              <a:rPr lang="cs-CZ" dirty="0"/>
              <a:t> </a:t>
            </a:r>
            <a:r>
              <a:rPr lang="cs-CZ" dirty="0" err="1"/>
              <a:t>er</a:t>
            </a:r>
            <a:r>
              <a:rPr lang="cs-CZ" dirty="0"/>
              <a:t> </a:t>
            </a:r>
            <a:r>
              <a:rPr lang="cs-CZ" dirty="0" err="1"/>
              <a:t>anslått</a:t>
            </a:r>
            <a:r>
              <a:rPr lang="cs-CZ" dirty="0"/>
              <a:t> </a:t>
            </a:r>
            <a:r>
              <a:rPr lang="cs-CZ" dirty="0" err="1"/>
              <a:t>at</a:t>
            </a:r>
            <a:r>
              <a:rPr lang="cs-CZ" dirty="0"/>
              <a:t> </a:t>
            </a:r>
            <a:r>
              <a:rPr lang="cs-CZ" dirty="0" err="1"/>
              <a:t>mellom</a:t>
            </a:r>
            <a:r>
              <a:rPr lang="cs-CZ" dirty="0"/>
              <a:t> 30 </a:t>
            </a:r>
            <a:r>
              <a:rPr lang="cs-CZ" dirty="0" err="1"/>
              <a:t>og</a:t>
            </a:r>
            <a:r>
              <a:rPr lang="cs-CZ" dirty="0"/>
              <a:t> 40 </a:t>
            </a:r>
            <a:r>
              <a:rPr lang="cs-CZ" dirty="0" err="1"/>
              <a:t>prosent</a:t>
            </a:r>
            <a:r>
              <a:rPr lang="cs-CZ" dirty="0"/>
              <a:t> </a:t>
            </a:r>
            <a:r>
              <a:rPr lang="cs-CZ" dirty="0" err="1"/>
              <a:t>av</a:t>
            </a:r>
            <a:r>
              <a:rPr lang="cs-CZ" dirty="0"/>
              <a:t> </a:t>
            </a:r>
            <a:r>
              <a:rPr lang="cs-CZ" dirty="0" err="1"/>
              <a:t>det</a:t>
            </a:r>
            <a:r>
              <a:rPr lang="cs-CZ" dirty="0"/>
              <a:t> </a:t>
            </a:r>
            <a:r>
              <a:rPr lang="cs-CZ" dirty="0" err="1"/>
              <a:t>norske</a:t>
            </a:r>
            <a:r>
              <a:rPr lang="cs-CZ" dirty="0"/>
              <a:t> </a:t>
            </a:r>
            <a:r>
              <a:rPr lang="cs-CZ" dirty="0" err="1"/>
              <a:t>ordforrådet</a:t>
            </a:r>
            <a:r>
              <a:rPr lang="cs-CZ" dirty="0"/>
              <a:t> i dag </a:t>
            </a:r>
            <a:r>
              <a:rPr lang="cs-CZ" dirty="0" err="1"/>
              <a:t>er</a:t>
            </a:r>
            <a:r>
              <a:rPr lang="cs-CZ" dirty="0"/>
              <a:t> </a:t>
            </a:r>
            <a:r>
              <a:rPr lang="cs-CZ" dirty="0" err="1"/>
              <a:t>hentet</a:t>
            </a:r>
            <a:r>
              <a:rPr lang="cs-CZ" dirty="0"/>
              <a:t> </a:t>
            </a:r>
            <a:r>
              <a:rPr lang="cs-CZ" dirty="0" err="1"/>
              <a:t>fra</a:t>
            </a:r>
            <a:r>
              <a:rPr lang="cs-CZ" dirty="0"/>
              <a:t> </a:t>
            </a:r>
            <a:r>
              <a:rPr lang="cs-CZ" dirty="0" err="1"/>
              <a:t>nedertysk</a:t>
            </a:r>
            <a:r>
              <a:rPr lang="cs-CZ" dirty="0"/>
              <a:t>. </a:t>
            </a:r>
            <a:r>
              <a:rPr lang="cs-CZ" dirty="0" err="1"/>
              <a:t>Ord</a:t>
            </a:r>
            <a:r>
              <a:rPr lang="cs-CZ" dirty="0"/>
              <a:t> </a:t>
            </a:r>
            <a:r>
              <a:rPr lang="cs-CZ" dirty="0" err="1"/>
              <a:t>av</a:t>
            </a:r>
            <a:r>
              <a:rPr lang="cs-CZ" dirty="0"/>
              <a:t> </a:t>
            </a:r>
            <a:r>
              <a:rPr lang="cs-CZ" dirty="0" err="1"/>
              <a:t>nedertysk</a:t>
            </a:r>
            <a:r>
              <a:rPr lang="cs-CZ" dirty="0"/>
              <a:t> </a:t>
            </a:r>
            <a:r>
              <a:rPr lang="cs-CZ" dirty="0" err="1"/>
              <a:t>opprinnelse</a:t>
            </a:r>
            <a:r>
              <a:rPr lang="cs-CZ" dirty="0"/>
              <a:t> </a:t>
            </a:r>
            <a:r>
              <a:rPr lang="cs-CZ" dirty="0" err="1"/>
              <a:t>er</a:t>
            </a:r>
            <a:r>
              <a:rPr lang="cs-CZ" dirty="0"/>
              <a:t> </a:t>
            </a:r>
            <a:r>
              <a:rPr lang="cs-CZ" dirty="0" err="1"/>
              <a:t>f.eks</a:t>
            </a:r>
            <a:r>
              <a:rPr lang="cs-CZ" dirty="0"/>
              <a:t>. </a:t>
            </a:r>
            <a:r>
              <a:rPr lang="cs-CZ" i="1" dirty="0" err="1"/>
              <a:t>arbeid</a:t>
            </a:r>
            <a:r>
              <a:rPr lang="cs-CZ" dirty="0"/>
              <a:t>, </a:t>
            </a:r>
            <a:r>
              <a:rPr lang="cs-CZ" i="1" dirty="0" err="1"/>
              <a:t>betale</a:t>
            </a:r>
            <a:r>
              <a:rPr lang="cs-CZ" dirty="0"/>
              <a:t>, </a:t>
            </a:r>
            <a:r>
              <a:rPr lang="cs-CZ" i="1" dirty="0" err="1"/>
              <a:t>bruke</a:t>
            </a:r>
            <a:r>
              <a:rPr lang="cs-CZ" dirty="0"/>
              <a:t>, </a:t>
            </a:r>
            <a:r>
              <a:rPr lang="cs-CZ" i="1" dirty="0" err="1"/>
              <a:t>føle</a:t>
            </a:r>
            <a:r>
              <a:rPr lang="cs-CZ" dirty="0" err="1"/>
              <a:t>og</a:t>
            </a:r>
            <a:r>
              <a:rPr lang="cs-CZ" dirty="0"/>
              <a:t> </a:t>
            </a:r>
            <a:r>
              <a:rPr lang="cs-CZ" i="1" dirty="0" err="1"/>
              <a:t>snakke</a:t>
            </a:r>
            <a:r>
              <a:rPr lang="cs-CZ" dirty="0"/>
              <a:t>. </a:t>
            </a:r>
            <a:endParaRPr lang="nb-NO" dirty="0" smtClean="0"/>
          </a:p>
          <a:p>
            <a:endParaRPr lang="nb-NO" dirty="0" smtClean="0"/>
          </a:p>
          <a:p>
            <a:r>
              <a:rPr lang="cs-CZ" dirty="0" smtClean="0"/>
              <a:t>http://no.wikipedia.org/wiki/L%C3%A5nord</a:t>
            </a:r>
            <a:endParaRPr lang="cs-CZ" dirty="0"/>
          </a:p>
        </p:txBody>
      </p:sp>
    </p:spTree>
    <p:extLst>
      <p:ext uri="{BB962C8B-B14F-4D97-AF65-F5344CB8AC3E}">
        <p14:creationId xmlns:p14="http://schemas.microsoft.com/office/powerpoint/2010/main" val="159692326"/>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469</Words>
  <Application>Microsoft Office PowerPoint</Application>
  <PresentationFormat>Předvádění na obrazovce (4:3)</PresentationFormat>
  <Paragraphs>32</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LÅN + ARV</vt:lpstr>
      <vt:lpstr>Etymologi</vt:lpstr>
      <vt:lpstr>Leksikografi</vt:lpstr>
      <vt:lpstr>Ordbøker</vt:lpstr>
      <vt:lpstr>Ordboktyper</vt:lpstr>
      <vt:lpstr>2014</vt:lpstr>
      <vt:lpstr>Om ordforrådet</vt:lpstr>
      <vt:lpstr>Definisjoner/begreper </vt:lpstr>
      <vt:lpstr>Lånord</vt:lpstr>
      <vt:lpstr>Se også Språklinjen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LÅN + ARV</dc:title>
  <dc:creator>user</dc:creator>
  <cp:lastModifiedBy>user</cp:lastModifiedBy>
  <cp:revision>5</cp:revision>
  <dcterms:created xsi:type="dcterms:W3CDTF">2014-02-25T06:04:50Z</dcterms:created>
  <dcterms:modified xsi:type="dcterms:W3CDTF">2014-02-25T06:51:10Z</dcterms:modified>
</cp:coreProperties>
</file>