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70" r:id="rId13"/>
    <p:sldId id="271" r:id="rId14"/>
    <p:sldId id="272" r:id="rId15"/>
    <p:sldId id="273" r:id="rId16"/>
    <p:sldId id="274" r:id="rId17"/>
    <p:sldId id="281" r:id="rId18"/>
    <p:sldId id="277" r:id="rId19"/>
    <p:sldId id="278" r:id="rId20"/>
    <p:sldId id="282" r:id="rId21"/>
    <p:sldId id="279" r:id="rId22"/>
    <p:sldId id="280" r:id="rId23"/>
    <p:sldId id="283" r:id="rId24"/>
    <p:sldId id="286" r:id="rId25"/>
    <p:sldId id="287" r:id="rId26"/>
    <p:sldId id="288" r:id="rId27"/>
    <p:sldId id="289" r:id="rId28"/>
    <p:sldId id="295" r:id="rId29"/>
    <p:sldId id="296" r:id="rId30"/>
    <p:sldId id="297" r:id="rId31"/>
    <p:sldId id="290" r:id="rId32"/>
    <p:sldId id="291" r:id="rId33"/>
    <p:sldId id="298" r:id="rId34"/>
    <p:sldId id="292" r:id="rId35"/>
    <p:sldId id="299" r:id="rId36"/>
    <p:sldId id="293" r:id="rId37"/>
    <p:sldId id="294" r:id="rId38"/>
    <p:sldId id="300" r:id="rId39"/>
    <p:sldId id="301" r:id="rId40"/>
    <p:sldId id="30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Školní poradenství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</a:t>
          </a:r>
        </a:p>
        <a:p>
          <a:r>
            <a:rPr lang="cs-CZ" dirty="0" smtClean="0"/>
            <a:t>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</a:t>
          </a:r>
        </a:p>
        <a:p>
          <a:r>
            <a:rPr lang="cs-CZ" dirty="0" smtClean="0"/>
            <a:t>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8A926B1A-E94E-4FDA-85D1-4D15B2FEA859}" type="presOf" srcId="{37BD583F-AA3B-481A-A03B-BC0BBB937FFF}" destId="{92460B89-51DC-47FE-90BF-6CAE7A998136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2A35C207-010E-4046-88DB-F21A909013DD}" type="presOf" srcId="{AEB3EBDD-BC08-4675-A482-228962528E81}" destId="{B4C64491-92DE-4C6B-9A0D-FFF965CD3F85}" srcOrd="0" destOrd="0" presId="urn:microsoft.com/office/officeart/2009/layout/CirclePictureHierarchy"/>
    <dgm:cxn modelId="{512F4CD4-CAA3-47DB-8BB6-DA156188B160}" type="presOf" srcId="{AAA04C11-A096-4A4D-9D93-AF712B5F8761}" destId="{2CD61E51-3AF5-481B-AA58-A02293AAEF37}" srcOrd="0" destOrd="0" presId="urn:microsoft.com/office/officeart/2009/layout/CirclePictureHierarchy"/>
    <dgm:cxn modelId="{88388FE0-C5B8-41EA-A9A6-67C417C4662F}" type="presOf" srcId="{386798CA-4870-456C-AECC-FF559210B5DE}" destId="{664C41B2-B18F-4779-A249-972039A31335}" srcOrd="0" destOrd="0" presId="urn:microsoft.com/office/officeart/2009/layout/CirclePictureHierarchy"/>
    <dgm:cxn modelId="{2D92D0A8-F21C-4D11-8E14-DB2532ACF2FE}" type="presOf" srcId="{537EF0EE-5919-4439-A36E-1FA269D8EEAC}" destId="{7A494B67-9020-47E9-BF4F-37DB2472B2FC}" srcOrd="0" destOrd="0" presId="urn:microsoft.com/office/officeart/2009/layout/CirclePictureHierarchy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4F816675-7597-4011-85E7-4D0EEF1238C4}" type="presOf" srcId="{232F452F-18CE-410E-B716-F0E49D6CF022}" destId="{AEF990E5-B7A1-4CEF-9C31-733F93F58487}" srcOrd="0" destOrd="0" presId="urn:microsoft.com/office/officeart/2009/layout/CirclePictureHierarchy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E3EB977A-2C31-4A70-B0C0-12F2E4CF8AE1}" type="presOf" srcId="{773A4D12-3663-4277-8B24-E1C1E27F9AFE}" destId="{83D7FCB6-DC49-41FA-B7E3-A2247780B204}" srcOrd="0" destOrd="0" presId="urn:microsoft.com/office/officeart/2009/layout/CirclePictureHierarchy"/>
    <dgm:cxn modelId="{BFBF9444-B553-4FBD-A04E-881D5820D0F4}" type="presOf" srcId="{1B6F736F-B1F0-4A62-95D0-2C4143D15B65}" destId="{4EC5C1C4-4878-49F9-BDF0-089CEF2BDFF6}" srcOrd="0" destOrd="0" presId="urn:microsoft.com/office/officeart/2009/layout/CirclePictureHierarchy"/>
    <dgm:cxn modelId="{D9869765-BD51-41AE-8AB2-72FAF8760E1D}" type="presOf" srcId="{55DEBABD-650A-430F-9F2D-D246BBFEEAE6}" destId="{B30ADB84-9C96-4397-9110-B5418C59AD9A}" srcOrd="0" destOrd="0" presId="urn:microsoft.com/office/officeart/2009/layout/CirclePictureHierarchy"/>
    <dgm:cxn modelId="{119ACD59-FADE-4AB9-AE69-D40E951CD3B3}" type="presOf" srcId="{1B3ED642-E68F-4421-B850-A9E3758A5ED1}" destId="{19289D84-8BC2-46EE-98E1-A5C42F07F73D}" srcOrd="0" destOrd="0" presId="urn:microsoft.com/office/officeart/2009/layout/CirclePictureHierarchy"/>
    <dgm:cxn modelId="{C511F801-84CF-4AC2-B5F5-31CD6847AC16}" type="presOf" srcId="{DA4B0A3C-4091-4A9E-B8E0-3976F3EF65DC}" destId="{8FAA0CC1-1700-4133-9B91-1C530AC629AA}" srcOrd="0" destOrd="0" presId="urn:microsoft.com/office/officeart/2009/layout/CirclePictureHierarchy"/>
    <dgm:cxn modelId="{34E898B5-99C5-4E5B-8775-0AEB98230327}" type="presOf" srcId="{BF1D55A3-5269-49EC-A362-32BD295B6B3C}" destId="{574CC232-E7EB-4667-8C51-C7840A316B39}" srcOrd="0" destOrd="0" presId="urn:microsoft.com/office/officeart/2009/layout/CirclePictureHierarchy"/>
    <dgm:cxn modelId="{8E36A7C3-8018-405D-B579-05280C4AF875}" type="presParOf" srcId="{2CD61E51-3AF5-481B-AA58-A02293AAEF37}" destId="{947E8028-0A1E-4C77-B5C6-34E36035A5FF}" srcOrd="0" destOrd="0" presId="urn:microsoft.com/office/officeart/2009/layout/CirclePictureHierarchy"/>
    <dgm:cxn modelId="{D69EA718-69FB-432B-A548-8F8D6ADCB35B}" type="presParOf" srcId="{947E8028-0A1E-4C77-B5C6-34E36035A5FF}" destId="{2D4DF046-8753-415B-93AF-19D6093F702F}" srcOrd="0" destOrd="0" presId="urn:microsoft.com/office/officeart/2009/layout/CirclePictureHierarchy"/>
    <dgm:cxn modelId="{49B100ED-81D3-4D68-844B-22E75B6C9393}" type="presParOf" srcId="{2D4DF046-8753-415B-93AF-19D6093F702F}" destId="{DF1F82B7-3093-407B-87F4-92196EE50C42}" srcOrd="0" destOrd="0" presId="urn:microsoft.com/office/officeart/2009/layout/CirclePictureHierarchy"/>
    <dgm:cxn modelId="{CF2B255D-0345-4CC4-8B4E-50C934FE6139}" type="presParOf" srcId="{2D4DF046-8753-415B-93AF-19D6093F702F}" destId="{7A494B67-9020-47E9-BF4F-37DB2472B2FC}" srcOrd="1" destOrd="0" presId="urn:microsoft.com/office/officeart/2009/layout/CirclePictureHierarchy"/>
    <dgm:cxn modelId="{400059B1-D97A-48A5-80EB-65C2765EE8DA}" type="presParOf" srcId="{947E8028-0A1E-4C77-B5C6-34E36035A5FF}" destId="{0850021C-65D6-45C2-A996-4F0D93E591A4}" srcOrd="1" destOrd="0" presId="urn:microsoft.com/office/officeart/2009/layout/CirclePictureHierarchy"/>
    <dgm:cxn modelId="{A529402B-8788-4B20-B132-0CE80B96B2D2}" type="presParOf" srcId="{0850021C-65D6-45C2-A996-4F0D93E591A4}" destId="{19289D84-8BC2-46EE-98E1-A5C42F07F73D}" srcOrd="0" destOrd="0" presId="urn:microsoft.com/office/officeart/2009/layout/CirclePictureHierarchy"/>
    <dgm:cxn modelId="{48C6D43C-CF35-4BAB-8894-E919BD585999}" type="presParOf" srcId="{0850021C-65D6-45C2-A996-4F0D93E591A4}" destId="{544FDD2E-503A-4B28-96C7-581128DB6555}" srcOrd="1" destOrd="0" presId="urn:microsoft.com/office/officeart/2009/layout/CirclePictureHierarchy"/>
    <dgm:cxn modelId="{9E67EB59-F1E5-4B4A-BE79-ACAB76ED541B}" type="presParOf" srcId="{544FDD2E-503A-4B28-96C7-581128DB6555}" destId="{B013F0F2-A37E-4C8E-9AB9-F83E21FA6E6B}" srcOrd="0" destOrd="0" presId="urn:microsoft.com/office/officeart/2009/layout/CirclePictureHierarchy"/>
    <dgm:cxn modelId="{78C3EBD2-9A3B-4EAF-89A5-9FA8EAE738B0}" type="presParOf" srcId="{B013F0F2-A37E-4C8E-9AB9-F83E21FA6E6B}" destId="{6612DF9F-36D2-41BC-B79E-16CDEEAAF358}" srcOrd="0" destOrd="0" presId="urn:microsoft.com/office/officeart/2009/layout/CirclePictureHierarchy"/>
    <dgm:cxn modelId="{2232BC8A-0463-49B2-8B99-C34229B8D9C2}" type="presParOf" srcId="{B013F0F2-A37E-4C8E-9AB9-F83E21FA6E6B}" destId="{92460B89-51DC-47FE-90BF-6CAE7A998136}" srcOrd="1" destOrd="0" presId="urn:microsoft.com/office/officeart/2009/layout/CirclePictureHierarchy"/>
    <dgm:cxn modelId="{D2590344-7BB2-43F0-ACE1-615C09234930}" type="presParOf" srcId="{544FDD2E-503A-4B28-96C7-581128DB6555}" destId="{FD32A296-7D7B-495D-9E6F-93A7F45E6A0B}" srcOrd="1" destOrd="0" presId="urn:microsoft.com/office/officeart/2009/layout/CirclePictureHierarchy"/>
    <dgm:cxn modelId="{1A0B6A1F-87F8-429E-9245-F1D0A36406FC}" type="presParOf" srcId="{FD32A296-7D7B-495D-9E6F-93A7F45E6A0B}" destId="{4EC5C1C4-4878-49F9-BDF0-089CEF2BDFF6}" srcOrd="0" destOrd="0" presId="urn:microsoft.com/office/officeart/2009/layout/CirclePictureHierarchy"/>
    <dgm:cxn modelId="{94C2265E-71B9-429F-ADEC-9A3500D3F45F}" type="presParOf" srcId="{FD32A296-7D7B-495D-9E6F-93A7F45E6A0B}" destId="{D4472D71-E48C-43CA-B593-0D7CC466631D}" srcOrd="1" destOrd="0" presId="urn:microsoft.com/office/officeart/2009/layout/CirclePictureHierarchy"/>
    <dgm:cxn modelId="{FB4861DB-CB21-4EF0-85E6-B8F9DC086C00}" type="presParOf" srcId="{D4472D71-E48C-43CA-B593-0D7CC466631D}" destId="{BD93799D-8AE7-403B-A5A4-07D2B00AEB6A}" srcOrd="0" destOrd="0" presId="urn:microsoft.com/office/officeart/2009/layout/CirclePictureHierarchy"/>
    <dgm:cxn modelId="{3ABE5CC2-E990-431C-B6D1-81D1D8BB9A2D}" type="presParOf" srcId="{BD93799D-8AE7-403B-A5A4-07D2B00AEB6A}" destId="{C36820F8-589A-4F3C-A32A-B0B9B42674F2}" srcOrd="0" destOrd="0" presId="urn:microsoft.com/office/officeart/2009/layout/CirclePictureHierarchy"/>
    <dgm:cxn modelId="{35F0D9AB-C730-4D6E-991A-D190F51FEE42}" type="presParOf" srcId="{BD93799D-8AE7-403B-A5A4-07D2B00AEB6A}" destId="{AEF990E5-B7A1-4CEF-9C31-733F93F58487}" srcOrd="1" destOrd="0" presId="urn:microsoft.com/office/officeart/2009/layout/CirclePictureHierarchy"/>
    <dgm:cxn modelId="{7FF43D47-D072-4C47-9AF1-05F9F647A9A7}" type="presParOf" srcId="{D4472D71-E48C-43CA-B593-0D7CC466631D}" destId="{9B5C5AE6-8B7E-4267-86F4-F0D1E5333BF5}" srcOrd="1" destOrd="0" presId="urn:microsoft.com/office/officeart/2009/layout/CirclePictureHierarchy"/>
    <dgm:cxn modelId="{76976D52-3B1F-4DAB-BFB2-23849198AF32}" type="presParOf" srcId="{FD32A296-7D7B-495D-9E6F-93A7F45E6A0B}" destId="{B4C64491-92DE-4C6B-9A0D-FFF965CD3F85}" srcOrd="2" destOrd="0" presId="urn:microsoft.com/office/officeart/2009/layout/CirclePictureHierarchy"/>
    <dgm:cxn modelId="{5F843648-7933-4C4F-A22E-CC277437C1DE}" type="presParOf" srcId="{FD32A296-7D7B-495D-9E6F-93A7F45E6A0B}" destId="{634350FE-2F4E-4E39-BB87-30EE39266493}" srcOrd="3" destOrd="0" presId="urn:microsoft.com/office/officeart/2009/layout/CirclePictureHierarchy"/>
    <dgm:cxn modelId="{1206F57C-E73B-48A1-941F-BD9289584968}" type="presParOf" srcId="{634350FE-2F4E-4E39-BB87-30EE39266493}" destId="{FC629E2B-E4D6-49C0-BF16-549400C3346F}" srcOrd="0" destOrd="0" presId="urn:microsoft.com/office/officeart/2009/layout/CirclePictureHierarchy"/>
    <dgm:cxn modelId="{1DA506F3-EEF6-4607-9F36-ECF4329AD602}" type="presParOf" srcId="{FC629E2B-E4D6-49C0-BF16-549400C3346F}" destId="{C5C31896-8379-4B61-A12E-1DD53D28C928}" srcOrd="0" destOrd="0" presId="urn:microsoft.com/office/officeart/2009/layout/CirclePictureHierarchy"/>
    <dgm:cxn modelId="{BED82C22-BAB0-4126-983D-DDFF207E9B36}" type="presParOf" srcId="{FC629E2B-E4D6-49C0-BF16-549400C3346F}" destId="{8FAA0CC1-1700-4133-9B91-1C530AC629AA}" srcOrd="1" destOrd="0" presId="urn:microsoft.com/office/officeart/2009/layout/CirclePictureHierarchy"/>
    <dgm:cxn modelId="{86C1CD70-5213-4F30-BA6B-383E8088CF72}" type="presParOf" srcId="{634350FE-2F4E-4E39-BB87-30EE39266493}" destId="{D75C62DF-3CA8-4DBC-B95F-0F8290981183}" srcOrd="1" destOrd="0" presId="urn:microsoft.com/office/officeart/2009/layout/CirclePictureHierarchy"/>
    <dgm:cxn modelId="{557A404B-CACA-4AA8-B3D6-B77D23854E9A}" type="presParOf" srcId="{0850021C-65D6-45C2-A996-4F0D93E591A4}" destId="{574CC232-E7EB-4667-8C51-C7840A316B39}" srcOrd="2" destOrd="0" presId="urn:microsoft.com/office/officeart/2009/layout/CirclePictureHierarchy"/>
    <dgm:cxn modelId="{D1E2F8E6-C25D-49D4-94B6-157B36180946}" type="presParOf" srcId="{0850021C-65D6-45C2-A996-4F0D93E591A4}" destId="{4EC0A15F-32DC-41A7-88C5-FF56B9EA0BF2}" srcOrd="3" destOrd="0" presId="urn:microsoft.com/office/officeart/2009/layout/CirclePictureHierarchy"/>
    <dgm:cxn modelId="{BC4C8979-CF38-4243-A6CF-DEF616213DB2}" type="presParOf" srcId="{4EC0A15F-32DC-41A7-88C5-FF56B9EA0BF2}" destId="{B6CD08FE-9A13-4725-A29E-F408D14E909B}" srcOrd="0" destOrd="0" presId="urn:microsoft.com/office/officeart/2009/layout/CirclePictureHierarchy"/>
    <dgm:cxn modelId="{0B3F70B6-74C0-4730-B88F-CFB41A4892FF}" type="presParOf" srcId="{B6CD08FE-9A13-4725-A29E-F408D14E909B}" destId="{16F17E33-10F4-4AB0-A09E-707873F9C1A6}" srcOrd="0" destOrd="0" presId="urn:microsoft.com/office/officeart/2009/layout/CirclePictureHierarchy"/>
    <dgm:cxn modelId="{83E4E74C-A010-42BD-8629-B6B90FC30B6A}" type="presParOf" srcId="{B6CD08FE-9A13-4725-A29E-F408D14E909B}" destId="{83D7FCB6-DC49-41FA-B7E3-A2247780B204}" srcOrd="1" destOrd="0" presId="urn:microsoft.com/office/officeart/2009/layout/CirclePictureHierarchy"/>
    <dgm:cxn modelId="{474CEC2D-D422-4713-9DD8-623BEB7E5400}" type="presParOf" srcId="{4EC0A15F-32DC-41A7-88C5-FF56B9EA0BF2}" destId="{5F588AFC-D5A9-480D-A9FA-D3D0FB2CDA7D}" srcOrd="1" destOrd="0" presId="urn:microsoft.com/office/officeart/2009/layout/CirclePictureHierarchy"/>
    <dgm:cxn modelId="{EB080BF2-4369-48BE-95E8-322CDA038614}" type="presParOf" srcId="{5F588AFC-D5A9-480D-A9FA-D3D0FB2CDA7D}" destId="{B30ADB84-9C96-4397-9110-B5418C59AD9A}" srcOrd="0" destOrd="0" presId="urn:microsoft.com/office/officeart/2009/layout/CirclePictureHierarchy"/>
    <dgm:cxn modelId="{B9295467-7724-461A-9C3C-051950E4944F}" type="presParOf" srcId="{5F588AFC-D5A9-480D-A9FA-D3D0FB2CDA7D}" destId="{8B70B792-9A2B-409E-92A0-7D3585046E86}" srcOrd="1" destOrd="0" presId="urn:microsoft.com/office/officeart/2009/layout/CirclePictureHierarchy"/>
    <dgm:cxn modelId="{800025F3-7FED-4486-AD86-155F70FA27DB}" type="presParOf" srcId="{8B70B792-9A2B-409E-92A0-7D3585046E86}" destId="{158280E2-F6F5-4A41-A43D-24BD7FAFBECC}" srcOrd="0" destOrd="0" presId="urn:microsoft.com/office/officeart/2009/layout/CirclePictureHierarchy"/>
    <dgm:cxn modelId="{05F09C33-0BC9-4002-B9C4-9DC9D80FBFF5}" type="presParOf" srcId="{158280E2-F6F5-4A41-A43D-24BD7FAFBECC}" destId="{0277C2E8-E656-45A5-B0D0-865C5211B49A}" srcOrd="0" destOrd="0" presId="urn:microsoft.com/office/officeart/2009/layout/CirclePictureHierarchy"/>
    <dgm:cxn modelId="{C4784A70-B8CE-4AE0-AC5B-C9DFFCEAB8A5}" type="presParOf" srcId="{158280E2-F6F5-4A41-A43D-24BD7FAFBECC}" destId="{664C41B2-B18F-4779-A249-972039A31335}" srcOrd="1" destOrd="0" presId="urn:microsoft.com/office/officeart/2009/layout/CirclePictureHierarchy"/>
    <dgm:cxn modelId="{18794A12-B278-4DD5-B0DB-E851FF92A273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poradenství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5B049-2D1F-456B-B54F-D5DBF46FA125}" type="datetimeFigureOut">
              <a:rPr lang="cs-CZ" smtClean="0"/>
              <a:t>9. 4. 2014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858E66-22B7-4420-941F-88FB026B8BF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352;kolsk&#225;%20legislativa/Novela%20vyhl&#225;&#353;ky%2073%20o%20vzd&#283;l&#225;v&#225;n&#237;%20&#382;&#225;k&#367;%20se%20SVP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../&#352;kolsk&#225;%20legislativa/&#352;kolsk&#233;%20vyhl&#225;&#353;ky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file:///F:\Zpr&#225;va%20z%20vy&#353;et&#345;en&#237;%20SPU.doc" TargetMode="External"/><Relationship Id="rId2" Type="http://schemas.openxmlformats.org/officeDocument/2006/relationships/hyperlink" Target="file:///F:\&#352;kolsk&#225;%20legislativa\skolni_dotaznik.doc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Mgr. Alice Vašáková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42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Uživatelé poradenských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Děti, žáci, studenti, jejich zákonní zástupci,           školy a školská zařízení. </a:t>
            </a:r>
          </a:p>
          <a:p>
            <a:endParaRPr lang="cs-CZ" dirty="0"/>
          </a:p>
          <a:p>
            <a:r>
              <a:rPr lang="cs-CZ" dirty="0" smtClean="0"/>
              <a:t>Obsah poradenských služeb vymezuje vyhláška (zapomíná přitom na zákonné zástupce i na školy        a školská zařízení)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7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147/2011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Upřesňuje, jaké formy má vzdělávání žáků                   se speciálními vzdělávacími potřebami</a:t>
            </a:r>
          </a:p>
          <a:p>
            <a:r>
              <a:rPr lang="cs-CZ" dirty="0" smtClean="0"/>
              <a:t>Zavádí pojem vyrovnávacích a podpůrných opatření</a:t>
            </a:r>
          </a:p>
          <a:p>
            <a:r>
              <a:rPr lang="cs-CZ" dirty="0" smtClean="0"/>
              <a:t>Specifikuje pravidla pro vzdělávání ve speciálních školách</a:t>
            </a:r>
          </a:p>
          <a:p>
            <a:r>
              <a:rPr lang="cs-CZ" dirty="0" smtClean="0"/>
              <a:t>Hovoří o vzdělávání podle IVP a za podpory asistenta</a:t>
            </a:r>
          </a:p>
          <a:p>
            <a:pPr marL="0" indent="0">
              <a:buNone/>
            </a:pPr>
            <a:endParaRPr lang="cs-CZ" dirty="0">
              <a:hlinkClick r:id="rId2" action="ppaction://hlinkfile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7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Realita-proč potřebujeme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Běžná spádová základní škola, první třída:</a:t>
            </a:r>
          </a:p>
          <a:p>
            <a:r>
              <a:rPr lang="cs-CZ" dirty="0" smtClean="0"/>
              <a:t>Při zahájení školní docházky je v 1.třídě 28 žáků</a:t>
            </a:r>
          </a:p>
          <a:p>
            <a:r>
              <a:rPr lang="cs-CZ" dirty="0" smtClean="0"/>
              <a:t>1 žák s diagnostikovaným Aspergerovým syndromem</a:t>
            </a:r>
          </a:p>
          <a:p>
            <a:r>
              <a:rPr lang="cs-CZ" dirty="0" smtClean="0"/>
              <a:t>2 žáci s masivními poruchami pozornosti, evidentně nezralí k zahájení školní docházky (rodiče odmítli doporučení k odkladu)</a:t>
            </a:r>
          </a:p>
          <a:p>
            <a:r>
              <a:rPr lang="cs-CZ" dirty="0" smtClean="0"/>
              <a:t>1 žák pravděpodobně s lehkou mentální retardací</a:t>
            </a:r>
          </a:p>
          <a:p>
            <a:r>
              <a:rPr lang="cs-CZ" dirty="0" smtClean="0"/>
              <a:t>5 dětí již umí plynule číst, jeden chlapec se dle rodičů i MŠ jeví jako mimořádně nadaný, prochází vyšetřením v PPP</a:t>
            </a:r>
          </a:p>
          <a:p>
            <a:r>
              <a:rPr lang="cs-CZ" dirty="0" smtClean="0"/>
              <a:t>Dle statistické pravděpodobnosti se mezi dětmi „skrývá“ alespoň 5 žáků s potencionálními poruchami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3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dirty="0" smtClean="0"/>
              <a:t>Paní učitelka nemá zkušenosti ani s dětmi s PAS,      ani s dětmi s lehkou mentální retardací</a:t>
            </a:r>
          </a:p>
          <a:p>
            <a:r>
              <a:rPr lang="cs-CZ" dirty="0" smtClean="0"/>
              <a:t>Dle legislativy může být ve třídě jen jeden asistent pedagoga (přišel se žákem s PAS, což je problematika, na kterou je specializovaný, není motivovaný pracovat s ostatními dětmi)</a:t>
            </a:r>
          </a:p>
          <a:p>
            <a:r>
              <a:rPr lang="cs-CZ" dirty="0" smtClean="0"/>
              <a:t>Rodiče nezralých žáků jsou od počátku školy výrazně negativně naladěni (demotivovaní „tlakem“ na odklad)</a:t>
            </a:r>
          </a:p>
          <a:p>
            <a:r>
              <a:rPr lang="cs-CZ" dirty="0" smtClean="0"/>
              <a:t>Rodiče nadaného žáka si přejí, aby jejich dítě od počátku pracovalo podle individuálního plánu a mělo připravené takové úkoly, které jej budou rozvíjet</a:t>
            </a:r>
          </a:p>
          <a:p>
            <a:r>
              <a:rPr lang="cs-CZ" dirty="0" smtClean="0"/>
              <a:t>Atd. 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45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speciálními vzdělávacími potřebami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říká o těchto žácích školský zákon?</a:t>
            </a:r>
          </a:p>
          <a:p>
            <a:r>
              <a:rPr lang="cs-CZ" sz="2400" dirty="0" smtClean="0"/>
              <a:t>Dítětem, žákem a studentem se speciálními vzdělávacími potřebami  je osoba se zdravotním postižením, zdravotním znevýhodněním nebo sociálním znevýhodněním.</a:t>
            </a:r>
          </a:p>
          <a:p>
            <a:r>
              <a:rPr lang="cs-CZ" sz="2400" dirty="0" smtClean="0"/>
              <a:t>Zdravotním postižením je…mentální, tělesné, zrakové nebo sluchové postižení, vady řeči , souběžné postižení více vadami, autismus a vývojové poruchy učení nebo chování</a:t>
            </a:r>
          </a:p>
          <a:p>
            <a:r>
              <a:rPr lang="cs-CZ" sz="2400" dirty="0" smtClean="0"/>
              <a:t>Zdravotním znevýhodněním je…zdravotní oslabení, dlouhodobá nemoc nebo lehčí zdravotní poruchy vedoucí k poruchám učení a chování, které vyžadují zohlednění ve při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23815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Sociálním znevýhodněním je…</a:t>
            </a:r>
          </a:p>
          <a:p>
            <a:pPr marL="0" indent="0">
              <a:buNone/>
            </a:pPr>
            <a:r>
              <a:rPr lang="cs-CZ" dirty="0" smtClean="0"/>
              <a:t>- rodinné prostředí s nízkým sociálně kulturním postavením, ohrožení sociálně patologickými jevy</a:t>
            </a:r>
          </a:p>
          <a:p>
            <a:pPr marL="0" indent="0">
              <a:buNone/>
            </a:pPr>
            <a:r>
              <a:rPr lang="cs-CZ" dirty="0" smtClean="0"/>
              <a:t>- nařízená ústavní výchova nebo uložená ochranná výchova</a:t>
            </a:r>
          </a:p>
          <a:p>
            <a:pPr marL="0" indent="0">
              <a:buNone/>
            </a:pPr>
            <a:r>
              <a:rPr lang="cs-CZ" dirty="0" smtClean="0"/>
              <a:t>- postavení azylanta a účastníka řízení o udělení azylu na území ČR…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Mimořádně nadaným žákem je…takový jedinec, jehož rozložení schopností dosahuje mimořádné úrovně při vysoké tvořivosti v celém okruhu činností nebo v jednotlivých rozumových oblastech, pohybových, uměleckých a sociálních dovednostech.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34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poruchami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Vývojové poruchy učení-problém je už s definicí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Obvykle se popisují jako „neschopnost“ zvládnout čtení, psaní, počítání na úrovni, která je očekávatelná vzhledem      k intelektu, motivaci, podnětnosti prostředí. Projevují se specifickými obtížemi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Dřívější definice svazovaly SVPU s alespoň průměrným nadáním-překonaný pohled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V názoru na přítomnost SPU se mohou lišit učitelé, rodiče, diagnostici, zákonodárci, </a:t>
            </a:r>
            <a:r>
              <a:rPr lang="cs-CZ" dirty="0" err="1" smtClean="0">
                <a:sym typeface="Wingdings" pitchFamily="2" charset="2"/>
              </a:rPr>
              <a:t>penězodárci</a:t>
            </a:r>
            <a:r>
              <a:rPr lang="cs-CZ" dirty="0" smtClean="0">
                <a:sym typeface="Wingdings" pitchFamily="2" charset="2"/>
              </a:rPr>
              <a:t>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94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Hyperkinetické poruchy (schází vytrvalost, problémy  s pozorností, dezorganizovaná a nadměrná aktivita, impulzivita, bezmyšlenkovité porušování pravidel, nedostatek opatrnosti a odstupu v sociálních vztazích)</a:t>
            </a:r>
          </a:p>
          <a:p>
            <a:r>
              <a:rPr lang="cs-CZ" dirty="0" smtClean="0"/>
              <a:t>Poruchy chování (agresivní, asociální, vzdorovité chování, které má dlouhodobý nebo opakující se charakter a odlišuje se svým průběhem od běžného zlobení nebo vývojově podmíněných problémů)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33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Pervazivní</a:t>
            </a:r>
            <a:r>
              <a:rPr lang="cs-CZ" sz="4000" dirty="0"/>
              <a:t> vývojové poruchy </a:t>
            </a:r>
            <a:br>
              <a:rPr lang="cs-CZ" sz="4000" dirty="0"/>
            </a:br>
            <a:r>
              <a:rPr lang="cs-CZ" sz="4000" dirty="0"/>
              <a:t>(jinak poruchy autistického spektra)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Pervazivní</a:t>
            </a:r>
            <a:r>
              <a:rPr lang="cs-CZ" dirty="0"/>
              <a:t>=prostupující, ovlivňující celou osobnost</a:t>
            </a:r>
          </a:p>
          <a:p>
            <a:r>
              <a:rPr lang="cs-CZ" dirty="0"/>
              <a:t>Poruchy jsou charakteristické triádou příznaků:</a:t>
            </a:r>
          </a:p>
          <a:p>
            <a:pPr>
              <a:buFontTx/>
              <a:buChar char="-"/>
            </a:pPr>
            <a:r>
              <a:rPr lang="cs-CZ" dirty="0"/>
              <a:t>Porucha reciprocity v sociálních vztazích</a:t>
            </a:r>
          </a:p>
          <a:p>
            <a:pPr>
              <a:buFontTx/>
              <a:buChar char="-"/>
            </a:pPr>
            <a:r>
              <a:rPr lang="cs-CZ" dirty="0"/>
              <a:t>Narušení komunikace</a:t>
            </a:r>
          </a:p>
          <a:p>
            <a:pPr>
              <a:buFontTx/>
              <a:buChar char="-"/>
            </a:pPr>
            <a:r>
              <a:rPr lang="cs-CZ" dirty="0"/>
              <a:t>Omezený, stereotypní, opakující se soubor zájmů a činností</a:t>
            </a:r>
          </a:p>
          <a:p>
            <a:r>
              <a:rPr lang="cs-CZ" dirty="0"/>
              <a:t>Jednotlivé </a:t>
            </a:r>
            <a:r>
              <a:rPr lang="cs-CZ" dirty="0" err="1"/>
              <a:t>diagnozy</a:t>
            </a:r>
            <a:r>
              <a:rPr lang="cs-CZ" dirty="0"/>
              <a:t> z této oblasti se určují podle dalších příznaků, zejména narušení kognitivního vývoje</a:t>
            </a:r>
          </a:p>
          <a:p>
            <a:r>
              <a:rPr lang="cs-CZ" dirty="0"/>
              <a:t>Ve školách aktuálně </a:t>
            </a:r>
            <a:r>
              <a:rPr lang="cs-CZ" dirty="0" smtClean="0"/>
              <a:t>nejčastěji děti </a:t>
            </a:r>
            <a:r>
              <a:rPr lang="cs-CZ" dirty="0"/>
              <a:t>s dg. Aspergerův syndrom (není narušen vývoj řeči </a:t>
            </a:r>
            <a:r>
              <a:rPr lang="cs-CZ" dirty="0" smtClean="0"/>
              <a:t>ani </a:t>
            </a:r>
            <a:r>
              <a:rPr lang="cs-CZ" dirty="0"/>
              <a:t>kognitivní vývoj včetně inteligence)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Problematická „diagnostika“ – riziko neetického přístupu</a:t>
            </a:r>
          </a:p>
          <a:p>
            <a:r>
              <a:rPr lang="cs-CZ" dirty="0" smtClean="0"/>
              <a:t>Možností je spolupráce s OSPOD</a:t>
            </a:r>
          </a:p>
          <a:p>
            <a:r>
              <a:rPr lang="cs-CZ" dirty="0" smtClean="0"/>
              <a:t>I tito žáci mají nárok na učení s </a:t>
            </a:r>
            <a:r>
              <a:rPr lang="cs-CZ" dirty="0"/>
              <a:t>podporou asistenta</a:t>
            </a:r>
            <a:r>
              <a:rPr lang="cs-CZ" dirty="0" smtClean="0"/>
              <a:t>, není zde nutné vyšetření ve ŠPZ (výjimkou je vřazení do přípravného ročníku ZŠ)</a:t>
            </a:r>
          </a:p>
          <a:p>
            <a:r>
              <a:rPr lang="cs-CZ" dirty="0" smtClean="0"/>
              <a:t>Nespolupráce rodičů je rizikem, ale mnohdy může být statut dítěte se SVP naopak 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8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budeme věnovat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kontext školního poradenství, historie oboru,   legislativa pro poradenství, uživatelé služeb, žáci se speciálními vzdělávacími potřebami</a:t>
            </a:r>
          </a:p>
          <a:p>
            <a:r>
              <a:rPr lang="cs-CZ" dirty="0" smtClean="0"/>
              <a:t>2. poradenský komplex v ČR-osoby a obsazení</a:t>
            </a:r>
          </a:p>
          <a:p>
            <a:r>
              <a:rPr lang="cs-CZ" dirty="0" smtClean="0"/>
              <a:t>3. školní poradenská pracoviště</a:t>
            </a:r>
          </a:p>
          <a:p>
            <a:r>
              <a:rPr lang="cs-CZ" dirty="0" smtClean="0"/>
              <a:t>4. školská poradenská zařízení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Kazuistiky, modelové situace k řešení ve skupinách</a:t>
            </a:r>
          </a:p>
          <a:p>
            <a:pPr marL="0" indent="0">
              <a:buNone/>
            </a:pPr>
            <a:r>
              <a:rPr lang="cs-CZ" dirty="0" smtClean="0"/>
              <a:t>Zkouška formou testu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0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s lehkou mentální retardací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jediná skupina žáků s postižením mají ve všech školních vzdělávacích programech základních škol samostatnou kapitolu-předpokládá se jejich vzdělávání v běžných školách? </a:t>
            </a:r>
          </a:p>
          <a:p>
            <a:r>
              <a:rPr lang="cs-CZ" dirty="0"/>
              <a:t>O</a:t>
            </a:r>
            <a:r>
              <a:rPr lang="cs-CZ" dirty="0" smtClean="0"/>
              <a:t>mezenost </a:t>
            </a:r>
            <a:r>
              <a:rPr lang="cs-CZ" dirty="0"/>
              <a:t>logického, abstraktního a mechanického myšlení, </a:t>
            </a:r>
            <a:r>
              <a:rPr lang="cs-CZ" dirty="0" smtClean="0"/>
              <a:t>lehce opožděná </a:t>
            </a:r>
            <a:r>
              <a:rPr lang="cs-CZ" dirty="0"/>
              <a:t>jemná a hrubá motorika, slabší paměť atd.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emocionální oblasti se projevuje afektivní </a:t>
            </a:r>
            <a:r>
              <a:rPr lang="cs-CZ" dirty="0" smtClean="0"/>
              <a:t>labilita</a:t>
            </a:r>
          </a:p>
          <a:p>
            <a:r>
              <a:rPr lang="cs-CZ" dirty="0"/>
              <a:t>Ž</a:t>
            </a:r>
            <a:r>
              <a:rPr lang="cs-CZ" dirty="0" smtClean="0"/>
              <a:t>áci se ve školách učí podle odlišného vzdělávacího programu, většinou s podporou asistenta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2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Škola může žáku uzpůsobit vzdělávací podmínky – např. IVP apod.</a:t>
            </a:r>
          </a:p>
          <a:p>
            <a:r>
              <a:rPr lang="cs-CZ" dirty="0" smtClean="0"/>
              <a:t>Má-li být podkladem pro úpravu podmínek vzdělání nadání kognitivní, je nutností podrobné vyšetření ve ŠPZ (=vyšetření intelektu a školních dovedností)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 apod.</a:t>
            </a:r>
          </a:p>
          <a:p>
            <a:r>
              <a:rPr lang="cs-CZ" dirty="0" smtClean="0"/>
              <a:t>Společným znakem je vliv na školní výkon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8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školních poradenských služeb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 e legislativně zakotven a ošetřen zejména </a:t>
            </a:r>
            <a:r>
              <a:rPr lang="cs-CZ" dirty="0" smtClean="0">
                <a:hlinkClick r:id="rId2" action="ppaction://hlinkfile"/>
              </a:rPr>
              <a:t>Vyhláškou</a:t>
            </a:r>
            <a:r>
              <a:rPr lang="cs-CZ" dirty="0" smtClean="0"/>
              <a:t> 116/2011 o poskytování poradenských služeb ve školách a školských poradenských zařízeních</a:t>
            </a:r>
          </a:p>
          <a:p>
            <a:r>
              <a:rPr lang="cs-CZ" dirty="0" smtClean="0"/>
              <a:t>V její příloze jsou přesně specifikovány standardní činnosti jednotlivých poradenských pracovníků</a:t>
            </a:r>
          </a:p>
          <a:p>
            <a:endParaRPr lang="cs-CZ" dirty="0"/>
          </a:p>
          <a:p>
            <a:r>
              <a:rPr lang="cs-CZ" dirty="0" smtClean="0"/>
              <a:t>Systém poradenských služeb je tvořen dvěma pilíři</a:t>
            </a:r>
          </a:p>
          <a:p>
            <a:pPr>
              <a:buFontTx/>
              <a:buChar char="-"/>
            </a:pPr>
            <a:r>
              <a:rPr lang="cs-CZ" dirty="0" smtClean="0"/>
              <a:t>Školními poradenskými pracovišti</a:t>
            </a:r>
          </a:p>
          <a:p>
            <a:pPr>
              <a:buFontTx/>
              <a:buChar char="-"/>
            </a:pPr>
            <a:r>
              <a:rPr lang="cs-CZ" dirty="0" smtClean="0"/>
              <a:t>Školskými poradenskými zařízeními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2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poradenské služby přímo na půdě běžné základní školy</a:t>
            </a:r>
          </a:p>
          <a:p>
            <a:r>
              <a:rPr lang="cs-CZ" dirty="0" smtClean="0"/>
              <a:t>Je tvořeno vždy výchovným poradcem a metodikem prevence rizikového chování </a:t>
            </a:r>
          </a:p>
          <a:p>
            <a:r>
              <a:rPr lang="cs-CZ" dirty="0" smtClean="0"/>
              <a:t>Dle aktuálních možností škola může mít k dispozici další poradenské pracovníky: logopeda, speciálního pedagoga, psychologa </a:t>
            </a:r>
          </a:p>
          <a:p>
            <a:r>
              <a:rPr lang="cs-CZ" dirty="0" smtClean="0"/>
              <a:t>Kvalita poskytovaných poradenských služeb se na školách výrazně liší podle personálního obsazení          a stupně koordinace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0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služeb v ŠPP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Propojení služeb směrem k vedení školy (vyjasnění rolí, vedení ŠPP, zakázky ze strany vedení, priority)</a:t>
            </a:r>
          </a:p>
          <a:p>
            <a:r>
              <a:rPr lang="cs-CZ" dirty="0" smtClean="0"/>
              <a:t>Provázanost služeb, propojení s jejich uživateli       (žáci, učitelé, zákonní zástupci)-ze spektra služeb poskytovat ty, které jsou skutečně potřebné (efektivita)</a:t>
            </a:r>
          </a:p>
          <a:p>
            <a:r>
              <a:rPr lang="cs-CZ" dirty="0" smtClean="0"/>
              <a:t>Koordinace samotných služeb-vymezení kompetencí, společné dokumenty, plány práce na školní rok</a:t>
            </a:r>
          </a:p>
          <a:p>
            <a:r>
              <a:rPr lang="cs-CZ" dirty="0" smtClean="0"/>
              <a:t>Spolupráce s vnějšími subjekty-školská poradenská zařízení, zdravotníci, OSPOD…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věnujeme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žáky se speciálními vzdělávacími potřebami</a:t>
            </a:r>
          </a:p>
          <a:p>
            <a:r>
              <a:rPr lang="cs-CZ" dirty="0" smtClean="0"/>
              <a:t>Prevence školní neúspěšnosti</a:t>
            </a:r>
          </a:p>
          <a:p>
            <a:r>
              <a:rPr lang="cs-CZ" dirty="0" smtClean="0"/>
              <a:t>Prevence  a řešení rizikového chování</a:t>
            </a:r>
          </a:p>
          <a:p>
            <a:r>
              <a:rPr lang="cs-CZ" dirty="0" smtClean="0"/>
              <a:t>Kariérní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6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o žáky se SVP včetně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Výchovný poradce: komunikace se ŠPZ, zpracování      a předání výstupů z vyšetření</a:t>
            </a:r>
          </a:p>
          <a:p>
            <a:r>
              <a:rPr lang="cs-CZ" dirty="0" smtClean="0"/>
              <a:t>Speciální pedagog: kroužky pro děti s poruchami učení, reedukace poruch, individuální práce se žáky     s postižením, metodické vedení učitelů</a:t>
            </a:r>
          </a:p>
          <a:p>
            <a:r>
              <a:rPr lang="cs-CZ" dirty="0" smtClean="0"/>
              <a:t>Metodik prevence: sledování klimatu třídy,       případné intervence</a:t>
            </a:r>
          </a:p>
          <a:p>
            <a:r>
              <a:rPr lang="cs-CZ" dirty="0" smtClean="0"/>
              <a:t>Psycholog: diagnostika, individuální podpora žákovi    a rodičům, konzultace učitelům, komunikace s odborníky ve ŠPZ…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žáky se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je dost různorodá (všichni žáci se zdravotním znevýhodněním nebo postižením, se sociálním znevýhodněním, žáci mimořádně nadaní)</a:t>
            </a:r>
          </a:p>
          <a:p>
            <a:r>
              <a:rPr lang="cs-CZ" dirty="0" smtClean="0"/>
              <a:t>Procento těchto žáků ve školách rychle narůstá a třídy jsou výrazně diferencované</a:t>
            </a:r>
          </a:p>
          <a:p>
            <a:r>
              <a:rPr lang="cs-CZ" dirty="0" smtClean="0"/>
              <a:t>Učitelé nemohou být odborníci na celé spektrum problematiky</a:t>
            </a:r>
          </a:p>
          <a:p>
            <a:r>
              <a:rPr lang="cs-CZ" dirty="0" smtClean="0"/>
              <a:t>Optimální péče jde po linii prevence-depistáž-podpora-diagnostika-intervence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7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péče o žáka se SVP-</a:t>
            </a:r>
            <a:br>
              <a:rPr lang="cs-CZ" dirty="0" smtClean="0"/>
            </a:br>
            <a:r>
              <a:rPr lang="cs-CZ" dirty="0" smtClean="0"/>
              <a:t>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Včasná identifikace dítěte s obtížemi (cca 2. třída ZŠ)</a:t>
            </a:r>
          </a:p>
          <a:p>
            <a:r>
              <a:rPr lang="cs-CZ" dirty="0" smtClean="0"/>
              <a:t>Diagnostika (škola nebo ŠPZ)</a:t>
            </a:r>
          </a:p>
          <a:p>
            <a:r>
              <a:rPr lang="cs-CZ" dirty="0" smtClean="0"/>
              <a:t>V případě, že dítě „spadne“ do kategorie žáka se speciálními vzdělávacími potřebami »» vyrovnávací nebo podpůrná opatření ve škole (dle doporučení ŠPZ). Zdravotní znevýhodnění-např. úprava klasifikace, delší čas na úkoly, upravené písemky, kopírování zápisů… Zdravotní postižení-práce podle Individuálního vzdělávacího plánu ve většině předmětů, prohloubená spolupráce s rodiči, možné úpravy rozsahu učiva…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poradenských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si představit pod pojmem školní poradenství-  pokus o definici</a:t>
            </a:r>
          </a:p>
          <a:p>
            <a:r>
              <a:rPr lang="cs-CZ" dirty="0" smtClean="0"/>
              <a:t>Legislativní rámec školního poradenství</a:t>
            </a:r>
          </a:p>
          <a:p>
            <a:r>
              <a:rPr lang="cs-CZ" dirty="0" smtClean="0"/>
              <a:t>Škola jako systém, generující problémy                   (</a:t>
            </a:r>
            <a:r>
              <a:rPr lang="cs-CZ" sz="2400" dirty="0" smtClean="0"/>
              <a:t>které pak potřebuje řešit pomocí poradenských služeb</a:t>
            </a:r>
            <a:r>
              <a:rPr lang="cs-CZ" dirty="0" smtClean="0"/>
              <a:t>)</a:t>
            </a:r>
          </a:p>
          <a:p>
            <a:r>
              <a:rPr lang="cs-CZ" dirty="0" smtClean="0"/>
              <a:t>Uživatelé služeb</a:t>
            </a:r>
          </a:p>
          <a:p>
            <a:r>
              <a:rPr lang="cs-CZ" dirty="0" smtClean="0"/>
              <a:t>Poskytovatelé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vidí žák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Můžu si přesednout do první lavice, paní učitelka mi          se vším víc pomáhá.</a:t>
            </a:r>
          </a:p>
          <a:p>
            <a:r>
              <a:rPr lang="cs-CZ" dirty="0" smtClean="0"/>
              <a:t>Začal jsem chodit do kroužku, kde se to všechno dělá mnohem zajímavěji a je nás tam jen pár. Tam mi to jde.</a:t>
            </a:r>
          </a:p>
          <a:p>
            <a:r>
              <a:rPr lang="cs-CZ" dirty="0" smtClean="0"/>
              <a:t>Chyby za které nemůžu mi paní učitelka nepočítá.</a:t>
            </a:r>
          </a:p>
          <a:p>
            <a:r>
              <a:rPr lang="cs-CZ" dirty="0" smtClean="0"/>
              <a:t>Mám víc času na diktáty a písemky, když něco nestihnu, nevadí. Nebo to mám rovnou zkrácené.</a:t>
            </a:r>
          </a:p>
          <a:p>
            <a:r>
              <a:rPr lang="cs-CZ" dirty="0" smtClean="0"/>
              <a:t>Když nestihnu zápis ve vlastivědě, dostanu ho nakopírovaný.</a:t>
            </a:r>
          </a:p>
          <a:p>
            <a:r>
              <a:rPr lang="cs-CZ" dirty="0" smtClean="0"/>
              <a:t>Doma hrajeme každý den slovní kopanou a šibenici a prý si tím něco cvičím 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Dostávám lepší známky, tak asi nejsem </a:t>
            </a:r>
            <a:r>
              <a:rPr lang="cs-CZ" dirty="0" err="1" smtClean="0"/>
              <a:t>hloupej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školní neúspěšnosti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 žákům s výukovými obtížemi</a:t>
            </a:r>
          </a:p>
          <a:p>
            <a:r>
              <a:rPr lang="cs-CZ" dirty="0" smtClean="0"/>
              <a:t>Včasná diagnostika (pedagogická a psychologická)</a:t>
            </a:r>
          </a:p>
          <a:p>
            <a:r>
              <a:rPr lang="cs-CZ" dirty="0" smtClean="0"/>
              <a:t>Pozornost rodinnému zázemí</a:t>
            </a:r>
          </a:p>
          <a:p>
            <a:r>
              <a:rPr lang="cs-CZ" dirty="0" smtClean="0"/>
              <a:t>Podpora žáka v době, kdy je ještě motivovaný</a:t>
            </a:r>
          </a:p>
          <a:p>
            <a:r>
              <a:rPr lang="cs-CZ" dirty="0" smtClean="0"/>
              <a:t>Sledování omluvených i neomluvených absencí</a:t>
            </a:r>
          </a:p>
          <a:p>
            <a:r>
              <a:rPr lang="cs-CZ" dirty="0" smtClean="0"/>
              <a:t>Častý kontakt s rodiči</a:t>
            </a:r>
          </a:p>
          <a:p>
            <a:r>
              <a:rPr lang="cs-CZ" dirty="0" smtClean="0"/>
              <a:t>Individuální dopomoc žákovi (doučování, styly učení)</a:t>
            </a:r>
          </a:p>
          <a:p>
            <a:r>
              <a:rPr lang="cs-CZ" dirty="0" smtClean="0"/>
              <a:t>Konzultace s učiteli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97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Prevence a řešení rizikového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klimatem třídy a školy (diagnostika, práce       se třídními kolektivy –prevence i intervence)</a:t>
            </a:r>
          </a:p>
          <a:p>
            <a:r>
              <a:rPr lang="cs-CZ" dirty="0" smtClean="0"/>
              <a:t>Adaptace nových žáků</a:t>
            </a:r>
          </a:p>
          <a:p>
            <a:r>
              <a:rPr lang="cs-CZ" dirty="0" smtClean="0"/>
              <a:t>Podpora samosprávy školy (školní parlamenty)</a:t>
            </a:r>
          </a:p>
          <a:p>
            <a:r>
              <a:rPr lang="cs-CZ" dirty="0" smtClean="0"/>
              <a:t>Minimální preventivní program školy</a:t>
            </a:r>
          </a:p>
          <a:p>
            <a:r>
              <a:rPr lang="cs-CZ" dirty="0" smtClean="0"/>
              <a:t>„osvěta“ směrem k rodičům</a:t>
            </a:r>
          </a:p>
          <a:p>
            <a:r>
              <a:rPr lang="cs-CZ" dirty="0" smtClean="0"/>
              <a:t>Podpora zdravého vývoje žáků</a:t>
            </a:r>
          </a:p>
          <a:p>
            <a:r>
              <a:rPr lang="cs-CZ" dirty="0" smtClean="0"/>
              <a:t>Systém hodnocení a klasifikace chování</a:t>
            </a:r>
          </a:p>
          <a:p>
            <a:r>
              <a:rPr lang="cs-CZ" dirty="0" smtClean="0"/>
              <a:t>Koordinovaná intervence v případě selhání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Příklad – koordinované řešení šikany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Včasná a kvalitní diagnostika vztahů ve třídě</a:t>
            </a:r>
          </a:p>
          <a:p>
            <a:r>
              <a:rPr lang="cs-CZ" dirty="0" smtClean="0"/>
              <a:t>Metodicky správné vyšetřování šikany </a:t>
            </a:r>
          </a:p>
          <a:p>
            <a:r>
              <a:rPr lang="cs-CZ" dirty="0" smtClean="0"/>
              <a:t>Individuální práce s oběťmi i agresory</a:t>
            </a:r>
          </a:p>
          <a:p>
            <a:r>
              <a:rPr lang="cs-CZ" dirty="0" smtClean="0"/>
              <a:t>Práce s nemocným kolektivem</a:t>
            </a:r>
          </a:p>
          <a:p>
            <a:r>
              <a:rPr lang="cs-CZ" dirty="0" smtClean="0"/>
              <a:t>Výchovná opatření</a:t>
            </a:r>
          </a:p>
          <a:p>
            <a:r>
              <a:rPr lang="cs-CZ" dirty="0" smtClean="0"/>
              <a:t>Spolupráce-nekonfrontační rozhovory s rodiči</a:t>
            </a:r>
          </a:p>
          <a:p>
            <a:r>
              <a:rPr lang="cs-CZ" dirty="0" smtClean="0"/>
              <a:t>Průběžné sledování klimatu třídy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Administrativa kolem přihlášek na SŠ</a:t>
            </a:r>
          </a:p>
          <a:p>
            <a:r>
              <a:rPr lang="cs-CZ" dirty="0" smtClean="0"/>
              <a:t>Poradenství- pomoc žákům při vhodné volbě </a:t>
            </a:r>
          </a:p>
          <a:p>
            <a:r>
              <a:rPr lang="cs-CZ" dirty="0" smtClean="0"/>
              <a:t>Výuka předmětu Volba povolání</a:t>
            </a:r>
          </a:p>
          <a:p>
            <a:r>
              <a:rPr lang="cs-CZ" dirty="0" smtClean="0"/>
              <a:t>Poradenství pro rodiče-zprostředkování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optimálního pojetí-</a:t>
            </a:r>
            <a:br>
              <a:rPr lang="cs-CZ" dirty="0" smtClean="0"/>
            </a:br>
            <a:r>
              <a:rPr lang="cs-CZ" dirty="0" smtClean="0"/>
              <a:t>předmět Volba povolání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Sebepoznání – jaký jsem a co to znamená        vzhledem k výběru profese</a:t>
            </a:r>
          </a:p>
          <a:p>
            <a:pPr eaLnBrk="1" hangingPunct="1"/>
            <a:r>
              <a:rPr lang="cs-CZ" dirty="0" smtClean="0"/>
              <a:t>Rozhodování-podle čeho se v životě rozhoduji,      komu věřím</a:t>
            </a:r>
          </a:p>
          <a:p>
            <a:pPr eaLnBrk="1" hangingPunct="1"/>
            <a:r>
              <a:rPr lang="cs-CZ" dirty="0" smtClean="0"/>
              <a:t>Akční plánování-co je třeba udělat a kdy</a:t>
            </a:r>
          </a:p>
          <a:p>
            <a:pPr eaLnBrk="1" hangingPunct="1"/>
            <a:r>
              <a:rPr lang="cs-CZ" dirty="0" smtClean="0"/>
              <a:t>Adaptace na životní změny-jak být připraven „na vše“</a:t>
            </a:r>
          </a:p>
          <a:p>
            <a:pPr eaLnBrk="1" hangingPunct="1"/>
            <a:r>
              <a:rPr lang="cs-CZ" dirty="0" smtClean="0"/>
              <a:t>Možnosti absolventa ZŠ-kam po ZŠ zamířit</a:t>
            </a:r>
          </a:p>
          <a:p>
            <a:pPr eaLnBrk="1" hangingPunct="1"/>
            <a:r>
              <a:rPr lang="cs-CZ" dirty="0" smtClean="0"/>
              <a:t>Informační základna-kde jsou pro mě všechny potřebné informace</a:t>
            </a:r>
          </a:p>
          <a:p>
            <a:pPr eaLnBrk="1" hangingPunct="1"/>
            <a:r>
              <a:rPr lang="cs-CZ" dirty="0" smtClean="0"/>
              <a:t>Svět práce, trh práce-do jakého systému se to vlastně dostávám…</a:t>
            </a:r>
          </a:p>
        </p:txBody>
      </p:sp>
    </p:spTree>
    <p:extLst>
      <p:ext uri="{BB962C8B-B14F-4D97-AF65-F5344CB8AC3E}">
        <p14:creationId xmlns:p14="http://schemas.microsoft.com/office/powerpoint/2010/main" val="16132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Školské poradenské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Pedagogicko psychologická poradna</a:t>
            </a:r>
          </a:p>
          <a:p>
            <a:r>
              <a:rPr lang="cs-CZ" dirty="0" smtClean="0"/>
              <a:t>Speciálně pedagogické centrum</a:t>
            </a:r>
          </a:p>
          <a:p>
            <a:endParaRPr lang="cs-CZ" dirty="0"/>
          </a:p>
          <a:p>
            <a:r>
              <a:rPr lang="cs-CZ" dirty="0" smtClean="0"/>
              <a:t>Hlavní náplní je posuzování vzdělávacích potřeb      dětí  a žáků se speciálními vzdělávacími potřebami (diagnostika, posouzení míry znevýhodnění nebo postižení, doporučení školám a jejich metodické vedení, poradenské služby rodičům, reedukační péče žákům, zajištění integrace žáka se zdravotním postižením v běžné ZŠ)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5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Školské poradenské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PPP – věnuje se převážně dětem a žákům s výchovnými obtížemi a žákům s poruchami učení</a:t>
            </a:r>
          </a:p>
          <a:p>
            <a:r>
              <a:rPr lang="cs-CZ" dirty="0" smtClean="0"/>
              <a:t>SPC-specializuje se na zajištění péče o děti s různým typem postižení (zrakové, tělesné, sluchové, PAS, řečové, mentální)</a:t>
            </a:r>
          </a:p>
          <a:p>
            <a:endParaRPr lang="cs-CZ" dirty="0"/>
          </a:p>
          <a:p>
            <a:r>
              <a:rPr lang="cs-CZ" dirty="0" smtClean="0"/>
              <a:t>Služba se </a:t>
            </a:r>
            <a:r>
              <a:rPr lang="cs-CZ" dirty="0" err="1" smtClean="0"/>
              <a:t>standartně</a:t>
            </a:r>
            <a:r>
              <a:rPr lang="cs-CZ" dirty="0" smtClean="0"/>
              <a:t> děje po linii: žádost  zákonných zástupců-diagnostika (i mimo ŠPZ)-výstupy pro rodiče-výstupy pro školu. Další přímá práce s dítětem a rodiči dle potřeby (obvykle ale není v kapacitních možnostech)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obtíží ve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Rozhovor s rodiči a žákem– popis problému a jeho projevů</a:t>
            </a:r>
          </a:p>
          <a:p>
            <a:r>
              <a:rPr lang="cs-CZ" dirty="0" smtClean="0"/>
              <a:t>Získání informací ze školy- </a:t>
            </a:r>
            <a:r>
              <a:rPr lang="cs-CZ" dirty="0" smtClean="0">
                <a:hlinkClick r:id="rId2" action="ppaction://hlinkfile"/>
              </a:rPr>
              <a:t>školní dotazník</a:t>
            </a:r>
            <a:endParaRPr lang="cs-CZ" dirty="0" smtClean="0"/>
          </a:p>
          <a:p>
            <a:r>
              <a:rPr lang="cs-CZ" dirty="0" err="1" smtClean="0"/>
              <a:t>Anamneza</a:t>
            </a:r>
            <a:r>
              <a:rPr lang="cs-CZ" dirty="0" smtClean="0"/>
              <a:t> 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Závěr z vyšetření</a:t>
            </a:r>
          </a:p>
          <a:p>
            <a:r>
              <a:rPr lang="cs-CZ" dirty="0" smtClean="0"/>
              <a:t>Rozhovor s rodiči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škole, v případě potřeby návštěva ve škole, 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Často jsou propojena se středisky rané péče-děti s různým typem postižení lze identifikovat velmi brzo</a:t>
            </a:r>
          </a:p>
          <a:p>
            <a:r>
              <a:rPr lang="cs-CZ" dirty="0" smtClean="0"/>
              <a:t>Poskytují kontinuální podporu rodinám</a:t>
            </a:r>
          </a:p>
          <a:p>
            <a:r>
              <a:rPr lang="cs-CZ" dirty="0" smtClean="0"/>
              <a:t>Pomáhají rodičům zvládnout speciální dovednosti (znakovou řeč, komunikaci s autistou, sebeobsluhu            u nevidomého…)</a:t>
            </a:r>
          </a:p>
          <a:p>
            <a:r>
              <a:rPr lang="cs-CZ" dirty="0" smtClean="0"/>
              <a:t>Učí dítě speciálním dovednostem</a:t>
            </a:r>
          </a:p>
          <a:p>
            <a:r>
              <a:rPr lang="cs-CZ" dirty="0" smtClean="0"/>
              <a:t>Provádí průběžnou vývojovou diagnostiku</a:t>
            </a:r>
          </a:p>
          <a:p>
            <a:r>
              <a:rPr lang="cs-CZ" dirty="0" smtClean="0"/>
              <a:t>Napomáhají při zaškolení a školní docházce dětí    (speciální školy nebo integrace v běžných ZŠ)-metodické vedení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0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Vznik poradenských služeb – důsledek společenských změn na přelomu 19./20. století</a:t>
            </a:r>
          </a:p>
          <a:p>
            <a:r>
              <a:rPr lang="cs-CZ" dirty="0"/>
              <a:t>Podmínky, které sehrály svou roli: vyspělost </a:t>
            </a:r>
            <a:r>
              <a:rPr lang="cs-CZ" dirty="0" err="1" smtClean="0"/>
              <a:t>společnosti+ekonomická</a:t>
            </a:r>
            <a:r>
              <a:rPr lang="cs-CZ" dirty="0" smtClean="0"/>
              <a:t> </a:t>
            </a:r>
            <a:r>
              <a:rPr lang="cs-CZ" dirty="0" err="1" smtClean="0"/>
              <a:t>úroveň+skutečná</a:t>
            </a:r>
            <a:r>
              <a:rPr lang="cs-CZ" dirty="0" smtClean="0"/>
              <a:t>  </a:t>
            </a:r>
            <a:r>
              <a:rPr lang="cs-CZ" dirty="0"/>
              <a:t>„masová“ realizace školní </a:t>
            </a:r>
            <a:r>
              <a:rPr lang="cs-CZ" dirty="0" err="1" smtClean="0"/>
              <a:t>docházky+konstituování</a:t>
            </a:r>
            <a:r>
              <a:rPr lang="cs-CZ" dirty="0" smtClean="0"/>
              <a:t> </a:t>
            </a:r>
            <a:r>
              <a:rPr lang="cs-CZ" dirty="0"/>
              <a:t>odborných </a:t>
            </a:r>
            <a:r>
              <a:rPr lang="cs-CZ" dirty="0" err="1" smtClean="0"/>
              <a:t>disciplín+společenské</a:t>
            </a:r>
            <a:r>
              <a:rPr lang="cs-CZ" dirty="0" smtClean="0"/>
              <a:t> </a:t>
            </a:r>
            <a:r>
              <a:rPr lang="cs-CZ" dirty="0" err="1" smtClean="0"/>
              <a:t>klima+proměna</a:t>
            </a:r>
            <a:r>
              <a:rPr lang="cs-CZ" dirty="0" smtClean="0"/>
              <a:t> </a:t>
            </a:r>
            <a:r>
              <a:rPr lang="cs-CZ" dirty="0"/>
              <a:t>školského systému (škola-místo, kde se socializují a vzdělávají lidé pro potřeby společnosti) </a:t>
            </a:r>
          </a:p>
          <a:p>
            <a:r>
              <a:rPr lang="cs-CZ" dirty="0"/>
              <a:t>Hlavní obory poradenství</a:t>
            </a:r>
          </a:p>
          <a:p>
            <a:pPr>
              <a:buFontTx/>
              <a:buChar char="-"/>
            </a:pPr>
            <a:r>
              <a:rPr lang="cs-CZ" dirty="0"/>
              <a:t>Péče o delikventy</a:t>
            </a:r>
          </a:p>
          <a:p>
            <a:pPr>
              <a:buFontTx/>
              <a:buChar char="-"/>
            </a:pPr>
            <a:r>
              <a:rPr lang="cs-CZ" dirty="0"/>
              <a:t>Laboratoře pro výzkum vývoje dětí</a:t>
            </a:r>
          </a:p>
          <a:p>
            <a:pPr>
              <a:buFontTx/>
              <a:buChar char="-"/>
            </a:pPr>
            <a:r>
              <a:rPr lang="cs-CZ" dirty="0"/>
              <a:t>Volba povolání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7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Shrnutí-školní</a:t>
            </a:r>
            <a:r>
              <a:rPr lang="cs-CZ" dirty="0" smtClean="0"/>
              <a:t> poradenství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3071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02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poradenství </a:t>
            </a:r>
            <a:br>
              <a:rPr lang="cs-CZ" dirty="0" smtClean="0"/>
            </a:br>
            <a:r>
              <a:rPr lang="cs-CZ" dirty="0" smtClean="0"/>
              <a:t>v česko-slovenském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Testování pro volbu povolání po 1. světové válce</a:t>
            </a:r>
          </a:p>
          <a:p>
            <a:r>
              <a:rPr lang="cs-CZ" dirty="0"/>
              <a:t>Deformace rodícího se systému po 2. světové válce       a roce 1948</a:t>
            </a:r>
          </a:p>
          <a:p>
            <a:r>
              <a:rPr lang="cs-CZ" dirty="0"/>
              <a:t>Druhá vlna budování systému v 50. letech 20. </a:t>
            </a:r>
            <a:r>
              <a:rPr lang="cs-CZ" dirty="0" err="1"/>
              <a:t>století-vyškolení</a:t>
            </a:r>
            <a:r>
              <a:rPr lang="cs-CZ" dirty="0"/>
              <a:t> učitelé (poradci pro volbu povolání, později výchovní poradci). Odborní pracovníci mimo školy-psychologické poradenství</a:t>
            </a:r>
          </a:p>
          <a:p>
            <a:r>
              <a:rPr lang="cs-CZ" dirty="0"/>
              <a:t>Psychologicko-výchovné kliniky (1957 Bratislava, </a:t>
            </a:r>
            <a:r>
              <a:rPr lang="cs-CZ" dirty="0" smtClean="0"/>
              <a:t>    1958 </a:t>
            </a:r>
            <a:r>
              <a:rPr lang="cs-CZ" dirty="0"/>
              <a:t>Brno, 1959 Košice, 1967 Praha)</a:t>
            </a:r>
          </a:p>
          <a:p>
            <a:r>
              <a:rPr lang="cs-CZ" dirty="0"/>
              <a:t>1968-síť pedagogicko psychologických poraden (krajské, okresní)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8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cs-CZ" dirty="0"/>
              <a:t>Opětovná ideologická deformace systému</a:t>
            </a:r>
          </a:p>
          <a:p>
            <a:r>
              <a:rPr lang="cs-CZ" dirty="0"/>
              <a:t>Postupný nárůst zájmu o žáky s výukovými problémy</a:t>
            </a:r>
          </a:p>
          <a:p>
            <a:r>
              <a:rPr lang="cs-CZ" dirty="0"/>
              <a:t>Vliv medicínského </a:t>
            </a:r>
            <a:r>
              <a:rPr lang="cs-CZ" dirty="0" smtClean="0"/>
              <a:t>modelu-norma a patologie</a:t>
            </a:r>
            <a:endParaRPr lang="cs-CZ" dirty="0"/>
          </a:p>
          <a:p>
            <a:r>
              <a:rPr lang="cs-CZ" dirty="0"/>
              <a:t>Proměna poradenských služeb po roce 1989-právní subjektivita škol-angažovanost odborníků </a:t>
            </a:r>
            <a:r>
              <a:rPr lang="cs-CZ" dirty="0" smtClean="0"/>
              <a:t>      (</a:t>
            </a:r>
            <a:r>
              <a:rPr lang="cs-CZ" dirty="0"/>
              <a:t>speciální pedagogové, ojediněle psychologové)</a:t>
            </a:r>
          </a:p>
          <a:p>
            <a:r>
              <a:rPr lang="cs-CZ" dirty="0"/>
              <a:t>Obohacení systému poradenských služeb o:</a:t>
            </a:r>
          </a:p>
          <a:p>
            <a:pPr>
              <a:buFontTx/>
              <a:buChar char="-"/>
            </a:pPr>
            <a:r>
              <a:rPr lang="cs-CZ" dirty="0"/>
              <a:t>Speciální pedagogická centra SPC</a:t>
            </a:r>
          </a:p>
          <a:p>
            <a:pPr>
              <a:buFontTx/>
              <a:buChar char="-"/>
            </a:pPr>
            <a:r>
              <a:rPr lang="cs-CZ" dirty="0"/>
              <a:t>Střediska výchovné péče SVP </a:t>
            </a:r>
          </a:p>
          <a:p>
            <a:r>
              <a:rPr lang="cs-CZ" dirty="0"/>
              <a:t>Od roku 2000 systém zavádění </a:t>
            </a:r>
            <a:r>
              <a:rPr lang="cs-CZ" dirty="0" smtClean="0"/>
              <a:t>specialistů </a:t>
            </a:r>
            <a:r>
              <a:rPr lang="cs-CZ" dirty="0"/>
              <a:t>do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6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školního poradenství-legislativa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předškolním, základním, středním, vyšším odborném a jiném vzdělávání (Školský zákon) – 561/2004, novelizace 472/2011</a:t>
            </a:r>
          </a:p>
          <a:p>
            <a:r>
              <a:rPr lang="cs-CZ" dirty="0" smtClean="0"/>
              <a:t>Vyhláška 72/2005 o poskytování poradenských služeb ve školách a školských poradenských zařízeních, novelizace  116/2011</a:t>
            </a:r>
          </a:p>
          <a:p>
            <a:r>
              <a:rPr lang="cs-CZ" dirty="0" smtClean="0"/>
              <a:t>Vyhláška 73/2005 o vzdělávání dětí, žáků a studentů   se speciálními vzdělávacími potřebami a dětí, žáků      a studentů mimořádně nadaných, novelizace 147/2011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1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Školský zákon-co stojí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Zásady a cíle vzdělávání</a:t>
            </a:r>
          </a:p>
          <a:p>
            <a:r>
              <a:rPr lang="cs-CZ" dirty="0" smtClean="0"/>
              <a:t>Rámcový vzdělávací program a školní vzdělávací program </a:t>
            </a:r>
          </a:p>
          <a:p>
            <a:r>
              <a:rPr lang="cs-CZ" dirty="0" smtClean="0"/>
              <a:t>Vzdělávání dětí, žáků a studentů se speciálními vzdělávacími potřebami (charakteristika zdravotního postižení, zdravotního znevýhodnění</a:t>
            </a:r>
            <a:r>
              <a:rPr lang="cs-CZ" smtClean="0"/>
              <a:t>, sociálního znevýhodnění)</a:t>
            </a:r>
            <a:endParaRPr lang="cs-CZ" dirty="0" smtClean="0"/>
          </a:p>
          <a:p>
            <a:r>
              <a:rPr lang="cs-CZ" dirty="0" smtClean="0"/>
              <a:t>Vzdělávání nadaných dětí, žáků a studentů</a:t>
            </a:r>
          </a:p>
          <a:p>
            <a:r>
              <a:rPr lang="cs-CZ" dirty="0" smtClean="0"/>
              <a:t>Individuální vzdělávací plán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6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116/2011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Vymezuje kompetence jednotlivých článků, zajišťujících poradenské služby ve školství</a:t>
            </a:r>
          </a:p>
          <a:p>
            <a:pPr>
              <a:buFontTx/>
              <a:buChar char="-"/>
            </a:pPr>
            <a:r>
              <a:rPr lang="cs-CZ" dirty="0" smtClean="0"/>
              <a:t>Pedagogicko psychologické poradny</a:t>
            </a:r>
          </a:p>
          <a:p>
            <a:pPr>
              <a:buFontTx/>
              <a:buChar char="-"/>
            </a:pPr>
            <a:r>
              <a:rPr lang="cs-CZ" dirty="0" smtClean="0"/>
              <a:t>Speciálně pedagogická centra</a:t>
            </a:r>
          </a:p>
          <a:p>
            <a:pPr>
              <a:buFontTx/>
              <a:buChar char="-"/>
            </a:pPr>
            <a:r>
              <a:rPr lang="cs-CZ" dirty="0" smtClean="0"/>
              <a:t>Školy  </a:t>
            </a:r>
          </a:p>
          <a:p>
            <a:r>
              <a:rPr lang="cs-CZ" dirty="0" smtClean="0"/>
              <a:t>V její příloze jsou přesně popsány standardní činnosti jednotlivých pracovníků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72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</TotalTime>
  <Words>2296</Words>
  <Application>Microsoft Office PowerPoint</Application>
  <PresentationFormat>Předvádění na obrazovce (4:3)</PresentationFormat>
  <Paragraphs>240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Tok</vt:lpstr>
      <vt:lpstr>Školní poradenství</vt:lpstr>
      <vt:lpstr>Čemu se budeme věnovat</vt:lpstr>
      <vt:lpstr>Kontext poradenských služeb</vt:lpstr>
      <vt:lpstr>Historický kontext</vt:lpstr>
      <vt:lpstr>Historie poradenství  v česko-slovenském kontextu</vt:lpstr>
      <vt:lpstr>Prezentace aplikace PowerPoint</vt:lpstr>
      <vt:lpstr>Vnější rámec školního poradenství-legislativa</vt:lpstr>
      <vt:lpstr>Školský zákon-co stojí za pozornost</vt:lpstr>
      <vt:lpstr>Vyhláška 116/2011</vt:lpstr>
      <vt:lpstr>Uživatelé poradenských služeb</vt:lpstr>
      <vt:lpstr>Vyhláška 147/2011</vt:lpstr>
      <vt:lpstr>Realita-proč potřebujeme školní poradenství</vt:lpstr>
      <vt:lpstr>Prezentace aplikace PowerPoint</vt:lpstr>
      <vt:lpstr>Žáci se speciálními vzdělávacími potřebami</vt:lpstr>
      <vt:lpstr>Prezentace aplikace PowerPoint</vt:lpstr>
      <vt:lpstr>Žáci s poruchami učení</vt:lpstr>
      <vt:lpstr>Poruchy chování</vt:lpstr>
      <vt:lpstr>Pervazivní vývojové poruchy  (jinak poruchy autistického spektra)</vt:lpstr>
      <vt:lpstr>Žáci se sociálním znevýhodněním</vt:lpstr>
      <vt:lpstr>Žáci s lehkou mentální retardací</vt:lpstr>
      <vt:lpstr>Žáci mimořádně nadaní</vt:lpstr>
      <vt:lpstr>Žáci se zdravotním znevýhodněním-oslabením</vt:lpstr>
      <vt:lpstr>Systém školních poradenských služeb v ČR</vt:lpstr>
      <vt:lpstr>Školní poradenské pracoviště</vt:lpstr>
      <vt:lpstr>Koordinace služeb v ŠPP</vt:lpstr>
      <vt:lpstr>Čemu věnujeme pozornost</vt:lpstr>
      <vt:lpstr>Péče o žáky se SVP včetně nadaných</vt:lpstr>
      <vt:lpstr>Péče o žáky se SVP</vt:lpstr>
      <vt:lpstr>Příklad péče o žáka se SVP- poruchy učení</vt:lpstr>
      <vt:lpstr>Jak to vidí žák</vt:lpstr>
      <vt:lpstr>Prevence školní neúspěšnosti</vt:lpstr>
      <vt:lpstr>Prevence a řešení rizikového chování</vt:lpstr>
      <vt:lpstr>Příklad – koordinované řešení šikany</vt:lpstr>
      <vt:lpstr>Kariérní poradenství</vt:lpstr>
      <vt:lpstr>Příklad optimálního pojetí- předmět Volba povolání</vt:lpstr>
      <vt:lpstr>Školské poradenské zařízení</vt:lpstr>
      <vt:lpstr>Školské poradenské zařízení</vt:lpstr>
      <vt:lpstr>Příklad-diagnostika obtíží ve psaní</vt:lpstr>
      <vt:lpstr>Činnost SPC</vt:lpstr>
      <vt:lpstr>Shrnutí-školní poradenství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27</cp:revision>
  <dcterms:created xsi:type="dcterms:W3CDTF">2014-03-12T04:58:45Z</dcterms:created>
  <dcterms:modified xsi:type="dcterms:W3CDTF">2014-04-09T08:50:15Z</dcterms:modified>
</cp:coreProperties>
</file>