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108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40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9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12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57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77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72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76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09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68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34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74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210D1-CF44-4F9A-B186-03B41121D42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D45F0-F374-48AB-9626-F2B346BC6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18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indhacks.com/" TargetMode="External"/><Relationship Id="rId2" Type="http://schemas.openxmlformats.org/officeDocument/2006/relationships/hyperlink" Target="http://qnl.bu.edu/obart/explore/AA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rainmapping.org/" TargetMode="External"/><Relationship Id="rId4" Type="http://schemas.openxmlformats.org/officeDocument/2006/relationships/hyperlink" Target="http://www.camcog.com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Kognitivní funkce: diagnostika a trénink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Jaro 2014</a:t>
            </a:r>
          </a:p>
          <a:p>
            <a:endParaRPr lang="cs-CZ" dirty="0"/>
          </a:p>
          <a:p>
            <a:r>
              <a:rPr lang="cs-CZ" dirty="0" smtClean="0"/>
              <a:t>Úvodní hodina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645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(úspěšného) 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Maximálně 2 neomluvené absence </a:t>
            </a:r>
          </a:p>
          <a:p>
            <a:r>
              <a:rPr lang="cs-CZ" dirty="0" smtClean="0"/>
              <a:t>Aktivní účast na hodinách a zapojení se do projektů</a:t>
            </a:r>
          </a:p>
          <a:p>
            <a:r>
              <a:rPr lang="cs-CZ" dirty="0" smtClean="0"/>
              <a:t>Příprava na hodiny</a:t>
            </a:r>
          </a:p>
          <a:p>
            <a:r>
              <a:rPr lang="cs-CZ" dirty="0" smtClean="0"/>
              <a:t>Splnění závěrečného úkolu</a:t>
            </a:r>
          </a:p>
          <a:p>
            <a:endParaRPr lang="cs-CZ" dirty="0"/>
          </a:p>
          <a:p>
            <a:r>
              <a:rPr lang="cs-CZ" dirty="0" smtClean="0"/>
              <a:t>Vyhovuje vám čas 15:30 – 17:00 ???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3261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Předpokládaná náplň hodin: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Úvodní hodina</a:t>
            </a:r>
          </a:p>
          <a:p>
            <a:r>
              <a:rPr lang="cs-CZ" dirty="0"/>
              <a:t>27.2. </a:t>
            </a:r>
            <a:r>
              <a:rPr lang="cs-CZ" dirty="0" smtClean="0"/>
              <a:t>Paměť (dlouhodobá, epizodická, sémantická…)</a:t>
            </a:r>
          </a:p>
          <a:p>
            <a:r>
              <a:rPr lang="cs-CZ" dirty="0"/>
              <a:t>6.3. </a:t>
            </a:r>
            <a:r>
              <a:rPr lang="cs-CZ" dirty="0" smtClean="0"/>
              <a:t>Paměť (krátkodobá, pracovní)</a:t>
            </a:r>
          </a:p>
          <a:p>
            <a:r>
              <a:rPr lang="cs-CZ" dirty="0"/>
              <a:t>13.3. </a:t>
            </a:r>
            <a:r>
              <a:rPr lang="cs-CZ" dirty="0" smtClean="0"/>
              <a:t>Pozornost a její vlastnosti</a:t>
            </a:r>
          </a:p>
          <a:p>
            <a:r>
              <a:rPr lang="cs-CZ" dirty="0"/>
              <a:t>20.3. </a:t>
            </a:r>
            <a:r>
              <a:rPr lang="cs-CZ" dirty="0" smtClean="0"/>
              <a:t>Exekutivní funkce</a:t>
            </a:r>
          </a:p>
          <a:p>
            <a:r>
              <a:rPr lang="cs-CZ" dirty="0"/>
              <a:t>27.3. </a:t>
            </a:r>
            <a:r>
              <a:rPr lang="cs-CZ" dirty="0" smtClean="0"/>
              <a:t>Jazyk a řeč, afázie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3.4.</a:t>
            </a:r>
            <a:r>
              <a:rPr lang="cs-CZ" dirty="0" smtClean="0"/>
              <a:t> </a:t>
            </a:r>
            <a:r>
              <a:rPr lang="cs-CZ" dirty="0" err="1" smtClean="0"/>
              <a:t>Neurodegenerativní</a:t>
            </a:r>
            <a:r>
              <a:rPr lang="cs-CZ" dirty="0" smtClean="0"/>
              <a:t> poruchy (AD, PD)</a:t>
            </a:r>
          </a:p>
          <a:p>
            <a:r>
              <a:rPr lang="cs-CZ" dirty="0"/>
              <a:t>10.4. </a:t>
            </a:r>
            <a:r>
              <a:rPr lang="cs-CZ" dirty="0" smtClean="0"/>
              <a:t>Poranění mozku (TBI)</a:t>
            </a:r>
          </a:p>
          <a:p>
            <a:r>
              <a:rPr lang="cs-CZ" dirty="0"/>
              <a:t>17.4. </a:t>
            </a:r>
            <a:r>
              <a:rPr lang="cs-CZ" dirty="0" smtClean="0"/>
              <a:t>K. deficity u schizofrenie</a:t>
            </a:r>
          </a:p>
          <a:p>
            <a:r>
              <a:rPr lang="cs-CZ" dirty="0"/>
              <a:t>24.4. </a:t>
            </a:r>
            <a:r>
              <a:rPr lang="cs-CZ" dirty="0" smtClean="0"/>
              <a:t>Neuropsychologická baterie PCP a zásady tréninku kognitivních funkcí</a:t>
            </a:r>
          </a:p>
          <a:p>
            <a:endParaRPr lang="cs-CZ" dirty="0"/>
          </a:p>
          <a:p>
            <a:r>
              <a:rPr lang="cs-CZ" dirty="0" smtClean="0"/>
              <a:t>Projekty / kolokvium 15.5.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12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každou hodinu: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02889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Všichni</a:t>
            </a:r>
            <a:r>
              <a:rPr lang="cs-CZ" dirty="0" smtClean="0"/>
              <a:t>: přečíst zadaný článek</a:t>
            </a:r>
          </a:p>
          <a:p>
            <a:endParaRPr lang="cs-CZ" dirty="0"/>
          </a:p>
          <a:p>
            <a:r>
              <a:rPr lang="cs-CZ" b="1" dirty="0" smtClean="0"/>
              <a:t>1. skupina</a:t>
            </a:r>
            <a:r>
              <a:rPr lang="cs-CZ" dirty="0" smtClean="0"/>
              <a:t>: příprava prezentace na dané téma (základní informace)</a:t>
            </a:r>
          </a:p>
          <a:p>
            <a:r>
              <a:rPr lang="cs-CZ" b="1" dirty="0"/>
              <a:t>2</a:t>
            </a:r>
            <a:r>
              <a:rPr lang="cs-CZ" b="1" dirty="0" smtClean="0"/>
              <a:t>. </a:t>
            </a:r>
            <a:r>
              <a:rPr lang="cs-CZ" b="1" dirty="0" smtClean="0"/>
              <a:t>skupina +já</a:t>
            </a:r>
            <a:r>
              <a:rPr lang="cs-CZ" dirty="0" smtClean="0"/>
              <a:t>: </a:t>
            </a:r>
            <a:r>
              <a:rPr lang="cs-CZ" dirty="0" smtClean="0"/>
              <a:t>prezentace zadané související diagnostické metody</a:t>
            </a:r>
          </a:p>
          <a:p>
            <a:r>
              <a:rPr lang="cs-CZ" b="1" dirty="0"/>
              <a:t>3</a:t>
            </a:r>
            <a:r>
              <a:rPr lang="cs-CZ" b="1" dirty="0" smtClean="0"/>
              <a:t>. skupina</a:t>
            </a:r>
            <a:r>
              <a:rPr lang="cs-CZ" dirty="0" smtClean="0"/>
              <a:t>: výtah, shrnutí a diskuze o článku / studii</a:t>
            </a:r>
          </a:p>
          <a:p>
            <a:r>
              <a:rPr lang="cs-CZ" b="1" dirty="0" smtClean="0"/>
              <a:t>4. skupina </a:t>
            </a:r>
            <a:r>
              <a:rPr lang="cs-CZ" dirty="0" smtClean="0"/>
              <a:t>(nebo všichni): testování a ohodnocení </a:t>
            </a:r>
            <a:r>
              <a:rPr lang="cs-CZ" dirty="0" smtClean="0"/>
              <a:t>vybrané </a:t>
            </a:r>
            <a:r>
              <a:rPr lang="cs-CZ" smtClean="0"/>
              <a:t>aplikace </a:t>
            </a:r>
            <a:r>
              <a:rPr lang="cs-CZ" smtClean="0"/>
              <a:t>na </a:t>
            </a:r>
            <a:r>
              <a:rPr lang="cs-CZ" dirty="0" smtClean="0"/>
              <a:t>trénink kognitivních funkcí</a:t>
            </a:r>
          </a:p>
          <a:p>
            <a:r>
              <a:rPr lang="cs-CZ" b="1" dirty="0" smtClean="0"/>
              <a:t>5. skupina</a:t>
            </a:r>
            <a:r>
              <a:rPr lang="cs-CZ" dirty="0" smtClean="0"/>
              <a:t>: příprava tréninku dané kognitivní funkce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62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zdroje informací: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Michael W. </a:t>
            </a:r>
            <a:r>
              <a:rPr lang="cs-CZ" dirty="0" err="1"/>
              <a:t>Eysenck</a:t>
            </a:r>
            <a:r>
              <a:rPr lang="cs-CZ" dirty="0"/>
              <a:t>, Mark T. </a:t>
            </a:r>
            <a:r>
              <a:rPr lang="cs-CZ" dirty="0" err="1" smtClean="0"/>
              <a:t>Keane</a:t>
            </a:r>
            <a:r>
              <a:rPr lang="cs-CZ" dirty="0" smtClean="0"/>
              <a:t>: Kognitivní psychologie (2010)</a:t>
            </a:r>
          </a:p>
          <a:p>
            <a:r>
              <a:rPr lang="cs-CZ" dirty="0" smtClean="0"/>
              <a:t>Robert </a:t>
            </a:r>
            <a:r>
              <a:rPr lang="cs-CZ" dirty="0" err="1" smtClean="0"/>
              <a:t>Sternberg</a:t>
            </a:r>
            <a:r>
              <a:rPr lang="cs-CZ" dirty="0" smtClean="0"/>
              <a:t>: </a:t>
            </a:r>
            <a:r>
              <a:rPr lang="cs-CZ" dirty="0"/>
              <a:t>K</a:t>
            </a:r>
            <a:r>
              <a:rPr lang="cs-CZ" dirty="0" smtClean="0"/>
              <a:t>ognitivní psychologie (2002)</a:t>
            </a:r>
          </a:p>
          <a:p>
            <a:r>
              <a:rPr lang="cs-CZ" dirty="0"/>
              <a:t>PREISS, Marek. - PŘIKRYLOVÁ KUČEROVÁ, Hana.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Neuropsychologie v </a:t>
            </a:r>
            <a:r>
              <a:rPr lang="cs-CZ" dirty="0" smtClean="0"/>
              <a:t>neurologii (2010)</a:t>
            </a:r>
          </a:p>
          <a:p>
            <a:r>
              <a:rPr lang="cs-CZ" dirty="0"/>
              <a:t>KLUCKÁ, Jana. - VOLFOVÁ, Pavla.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Kognitivní trénink v </a:t>
            </a:r>
            <a:r>
              <a:rPr lang="cs-CZ" dirty="0" smtClean="0"/>
              <a:t>praxi</a:t>
            </a:r>
            <a:r>
              <a:rPr lang="cs-CZ" dirty="0"/>
              <a:t> </a:t>
            </a:r>
            <a:r>
              <a:rPr lang="cs-CZ" dirty="0" smtClean="0"/>
              <a:t>(2009)</a:t>
            </a:r>
          </a:p>
          <a:p>
            <a:r>
              <a:rPr lang="cs-CZ" dirty="0" smtClean="0"/>
              <a:t>Metodika tréninku kognitivních funkcí od Psychiatrického centra Praha (viz studijní materiály)</a:t>
            </a:r>
          </a:p>
          <a:p>
            <a:r>
              <a:rPr lang="cs-CZ" dirty="0" smtClean="0"/>
              <a:t>Koukolík, F.: Lidský mozek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734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zajímavé zdroje informací: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Kolb</a:t>
            </a:r>
            <a:r>
              <a:rPr lang="cs-CZ" dirty="0" smtClean="0"/>
              <a:t>, B., </a:t>
            </a:r>
            <a:r>
              <a:rPr lang="cs-CZ" dirty="0" err="1" smtClean="0"/>
              <a:t>Whishaw</a:t>
            </a:r>
            <a:r>
              <a:rPr lang="cs-CZ" dirty="0" smtClean="0"/>
              <a:t>, I.Q.: Fundamentals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Neuropsychology</a:t>
            </a:r>
          </a:p>
          <a:p>
            <a:r>
              <a:rPr lang="cs-CZ" dirty="0" err="1" smtClean="0"/>
              <a:t>Cséfalvay</a:t>
            </a:r>
            <a:r>
              <a:rPr lang="cs-CZ" dirty="0" smtClean="0"/>
              <a:t>, Z.: Diagnostika narušené komunikační schopnosti u dospělých; Afázie</a:t>
            </a:r>
          </a:p>
          <a:p>
            <a:r>
              <a:rPr lang="cs-CZ" dirty="0" smtClean="0"/>
              <a:t>Preiss, M. et al.: </a:t>
            </a:r>
            <a:r>
              <a:rPr lang="cs-CZ" dirty="0"/>
              <a:t>Neuropsychologická baterie Psychiatrického centra Praha  : klinické vyšetření základních kognitivních </a:t>
            </a:r>
            <a:r>
              <a:rPr lang="cs-CZ" dirty="0" smtClean="0"/>
              <a:t>funkcí</a:t>
            </a:r>
          </a:p>
          <a:p>
            <a:r>
              <a:rPr lang="cs-CZ" dirty="0" smtClean="0"/>
              <a:t>Oliver </a:t>
            </a:r>
            <a:r>
              <a:rPr lang="cs-CZ" dirty="0" err="1" smtClean="0"/>
              <a:t>Sacks</a:t>
            </a:r>
            <a:r>
              <a:rPr lang="cs-CZ" dirty="0" smtClean="0"/>
              <a:t>: cokoliv (Zrak mysli, Antropoložka na Marsu, Muž, který si pletl svou ženu s kloboukem…)</a:t>
            </a:r>
          </a:p>
          <a:p>
            <a:r>
              <a:rPr lang="cs-CZ" dirty="0" err="1" smtClean="0"/>
              <a:t>Lezak</a:t>
            </a:r>
            <a:r>
              <a:rPr lang="cs-CZ" dirty="0" smtClean="0"/>
              <a:t>, M.D.: </a:t>
            </a:r>
            <a:r>
              <a:rPr lang="cs-CZ" dirty="0" err="1" smtClean="0"/>
              <a:t>Neuropsychological</a:t>
            </a:r>
            <a:r>
              <a:rPr lang="cs-CZ" dirty="0" smtClean="0"/>
              <a:t> </a:t>
            </a:r>
            <a:r>
              <a:rPr lang="cs-CZ" dirty="0" err="1" smtClean="0"/>
              <a:t>Assesment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77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a internetové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Aplikace: 3D Brain, </a:t>
            </a:r>
            <a:r>
              <a:rPr lang="cs-CZ" dirty="0" err="1" smtClean="0"/>
              <a:t>BrainView</a:t>
            </a:r>
            <a:r>
              <a:rPr lang="cs-CZ" dirty="0" smtClean="0"/>
              <a:t> (</a:t>
            </a:r>
            <a:r>
              <a:rPr lang="cs-CZ" dirty="0" err="1" smtClean="0"/>
              <a:t>iOS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Psychological</a:t>
            </a:r>
            <a:r>
              <a:rPr lang="cs-CZ" dirty="0" smtClean="0"/>
              <a:t> Science (http://www.psychologicalscience.org/)</a:t>
            </a:r>
          </a:p>
          <a:p>
            <a:r>
              <a:rPr lang="cs-CZ" dirty="0" smtClean="0"/>
              <a:t>Atlas mozku AAL (</a:t>
            </a:r>
            <a:r>
              <a:rPr lang="cs-CZ" dirty="0" smtClean="0">
                <a:hlinkClick r:id="rId2"/>
              </a:rPr>
              <a:t>http://qnl.bu.edu/</a:t>
            </a:r>
            <a:r>
              <a:rPr lang="cs-CZ" dirty="0" err="1" smtClean="0">
                <a:hlinkClick r:id="rId2"/>
              </a:rPr>
              <a:t>obart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explore</a:t>
            </a:r>
            <a:r>
              <a:rPr lang="cs-CZ" dirty="0" smtClean="0">
                <a:hlinkClick r:id="rId2"/>
              </a:rPr>
              <a:t>/AAL/</a:t>
            </a:r>
            <a:r>
              <a:rPr lang="cs-CZ" dirty="0" smtClean="0"/>
              <a:t>)</a:t>
            </a:r>
          </a:p>
          <a:p>
            <a:r>
              <a:rPr lang="cs-CZ" dirty="0" smtClean="0"/>
              <a:t>Blog </a:t>
            </a:r>
            <a:r>
              <a:rPr lang="cs-CZ" dirty="0" err="1" smtClean="0"/>
              <a:t>MindHacks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http://mindhacks.com/</a:t>
            </a:r>
            <a:endParaRPr lang="cs-CZ" dirty="0" smtClean="0"/>
          </a:p>
          <a:p>
            <a:r>
              <a:rPr lang="cs-CZ" dirty="0" smtClean="0"/>
              <a:t>Cambridge </a:t>
            </a:r>
            <a:r>
              <a:rPr lang="cs-CZ" dirty="0" err="1" smtClean="0"/>
              <a:t>cognition</a:t>
            </a:r>
            <a:r>
              <a:rPr lang="cs-CZ" dirty="0" smtClean="0"/>
              <a:t> </a:t>
            </a:r>
            <a:r>
              <a:rPr lang="cs-CZ" dirty="0" smtClean="0">
                <a:hlinkClick r:id="rId4"/>
              </a:rPr>
              <a:t>http://www.camcog.com</a:t>
            </a:r>
            <a:endParaRPr lang="cs-CZ" dirty="0" smtClean="0"/>
          </a:p>
          <a:p>
            <a:r>
              <a:rPr lang="cs-CZ" dirty="0" err="1" smtClean="0"/>
              <a:t>Brainmapping</a:t>
            </a:r>
            <a:r>
              <a:rPr lang="cs-CZ" dirty="0"/>
              <a:t> </a:t>
            </a:r>
            <a:r>
              <a:rPr lang="cs-CZ" dirty="0" smtClean="0">
                <a:hlinkClick r:id="rId5"/>
              </a:rPr>
              <a:t>http://www.brainmapping.org/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71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cvičení pro TKF: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Brainjogging.cz</a:t>
            </a:r>
          </a:p>
          <a:p>
            <a:r>
              <a:rPr lang="cs-CZ" dirty="0" smtClean="0"/>
              <a:t>Ergoaktiv.cz</a:t>
            </a:r>
          </a:p>
          <a:p>
            <a:r>
              <a:rPr lang="cs-CZ" dirty="0" smtClean="0"/>
              <a:t>Vzpominkovi.cz</a:t>
            </a:r>
          </a:p>
          <a:p>
            <a:r>
              <a:rPr lang="cs-CZ" dirty="0" smtClean="0"/>
              <a:t>Cognifit.com</a:t>
            </a:r>
          </a:p>
          <a:p>
            <a:r>
              <a:rPr lang="cs-CZ" dirty="0" smtClean="0"/>
              <a:t>Popis a odkazy na </a:t>
            </a:r>
            <a:r>
              <a:rPr lang="cs-CZ" dirty="0"/>
              <a:t>cvičné aplikace: http://www.i-logo.cz/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Knihy od Jitky Suché (trénink paměti atd.)</a:t>
            </a:r>
          </a:p>
          <a:p>
            <a:r>
              <a:rPr lang="cs-CZ" dirty="0" smtClean="0"/>
              <a:t>Program NEUROP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4625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348</Words>
  <Application>Microsoft Office PowerPoint</Application>
  <PresentationFormat>Vlastní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Kognitivní funkce: diagnostika a trénink</vt:lpstr>
      <vt:lpstr>Podmínky (úspěšného) ukončení předmětu</vt:lpstr>
      <vt:lpstr>Předpokládaná náplň hodin:</vt:lpstr>
      <vt:lpstr>Na každou hodinu:</vt:lpstr>
      <vt:lpstr>Základní zdroje informací:</vt:lpstr>
      <vt:lpstr>Další zajímavé zdroje informací:</vt:lpstr>
      <vt:lpstr>Elektronické a internetové zdroje:</vt:lpstr>
      <vt:lpstr>Zdroje cvičení pro TKF: 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funkce: diagnostika a trénink</dc:title>
  <dc:creator>Aneta Dorazilová</dc:creator>
  <cp:lastModifiedBy>Aneta Dorazilová</cp:lastModifiedBy>
  <cp:revision>11</cp:revision>
  <dcterms:created xsi:type="dcterms:W3CDTF">2014-02-17T17:02:15Z</dcterms:created>
  <dcterms:modified xsi:type="dcterms:W3CDTF">2014-02-19T12:15:29Z</dcterms:modified>
</cp:coreProperties>
</file>