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70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19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2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D5D3A-7926-4A6B-8B5B-FE66276DCD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2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84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19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3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8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0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3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7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9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0E45B-F311-40FA-A5FD-572BB897081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50827-DF6D-49F9-88AA-FDCCB231AE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0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Psychosomatika </a:t>
            </a:r>
            <a:endParaRPr lang="en-GB" altLang="cs-CZ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MUDr.,Mgr. Zdeňka Nováková,PhD.</a:t>
            </a:r>
            <a:endParaRPr lang="en-GB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9432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Modely psychosomatických onemocnění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60. léta :  </a:t>
            </a:r>
            <a:r>
              <a:rPr lang="cs-CZ" altLang="cs-CZ" b="1" smtClean="0"/>
              <a:t>multifaktoriální podmíněnost vzniku a udržování nemoci</a:t>
            </a:r>
          </a:p>
          <a:p>
            <a:pPr lvl="1"/>
            <a:r>
              <a:rPr lang="cs-CZ" altLang="cs-CZ" b="1" smtClean="0"/>
              <a:t>Koncepce nespecifická </a:t>
            </a:r>
          </a:p>
          <a:p>
            <a:pPr lvl="1"/>
            <a:r>
              <a:rPr lang="cs-CZ" altLang="cs-CZ" b="1" smtClean="0"/>
              <a:t>Biopsychosociální model </a:t>
            </a:r>
          </a:p>
          <a:p>
            <a:pPr lvl="1"/>
            <a:r>
              <a:rPr lang="cs-CZ" altLang="cs-CZ" b="1" smtClean="0"/>
              <a:t>Behaviorální směr ( 80.léta USA)-</a:t>
            </a:r>
          </a:p>
          <a:p>
            <a:pPr lvl="2"/>
            <a:r>
              <a:rPr lang="cs-CZ" altLang="cs-CZ" b="1" smtClean="0"/>
              <a:t>Jak se dá onemocnění předcházet?</a:t>
            </a:r>
          </a:p>
          <a:p>
            <a:pPr lvl="2"/>
            <a:r>
              <a:rPr lang="cs-CZ" altLang="cs-CZ" b="1" smtClean="0"/>
              <a:t>Jak se dá modifikovat průběh?</a:t>
            </a:r>
          </a:p>
        </p:txBody>
      </p:sp>
    </p:spTree>
    <p:extLst>
      <p:ext uri="{BB962C8B-B14F-4D97-AF65-F5344CB8AC3E}">
        <p14:creationId xmlns:p14="http://schemas.microsoft.com/office/powerpoint/2010/main" val="3127200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Modely psychosomatických onemocnění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smtClean="0"/>
              <a:t>Zdraví </a:t>
            </a:r>
          </a:p>
          <a:p>
            <a:endParaRPr lang="cs-CZ" altLang="cs-CZ" b="1" smtClean="0"/>
          </a:p>
          <a:p>
            <a:pPr lvl="1"/>
            <a:r>
              <a:rPr lang="cs-CZ" altLang="cs-CZ" smtClean="0"/>
              <a:t>Životní styl                  50 %</a:t>
            </a:r>
          </a:p>
          <a:p>
            <a:pPr lvl="1"/>
            <a:r>
              <a:rPr lang="cs-CZ" altLang="cs-CZ" smtClean="0"/>
              <a:t>Prostředí                    20 %</a:t>
            </a:r>
          </a:p>
          <a:p>
            <a:pPr lvl="1"/>
            <a:r>
              <a:rPr lang="cs-CZ" altLang="cs-CZ" smtClean="0"/>
              <a:t>Genetika                    10%</a:t>
            </a:r>
          </a:p>
          <a:p>
            <a:pPr lvl="1"/>
            <a:r>
              <a:rPr lang="cs-CZ" altLang="cs-CZ" smtClean="0"/>
              <a:t>Zdravotní služby         20 %</a:t>
            </a:r>
          </a:p>
        </p:txBody>
      </p:sp>
    </p:spTree>
    <p:extLst>
      <p:ext uri="{BB962C8B-B14F-4D97-AF65-F5344CB8AC3E}">
        <p14:creationId xmlns:p14="http://schemas.microsoft.com/office/powerpoint/2010/main" val="55114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Psychosomatika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altLang="cs-CZ" smtClean="0"/>
              <a:t>Programové prohlášení (in Lipowski, 1984):</a:t>
            </a:r>
          </a:p>
          <a:p>
            <a:r>
              <a:rPr lang="cs-CZ" altLang="cs-CZ" smtClean="0"/>
              <a:t>1. psychologický přístup ke všeobecné medicíně</a:t>
            </a:r>
          </a:p>
          <a:p>
            <a:r>
              <a:rPr lang="cs-CZ" altLang="cs-CZ" smtClean="0"/>
              <a:t>2. zájem o vztahy mezi emočním životem a tělesnými pochody</a:t>
            </a:r>
          </a:p>
          <a:p>
            <a:r>
              <a:rPr lang="cs-CZ" altLang="cs-CZ" smtClean="0"/>
              <a:t>3. neexistuje logická rozdílnost mezi tělem a duší</a:t>
            </a:r>
          </a:p>
          <a:p>
            <a:r>
              <a:rPr lang="cs-CZ" altLang="cs-CZ" smtClean="0"/>
              <a:t>4. zjišťuje korelace psychologických a fyziologických procesů u člověka</a:t>
            </a:r>
          </a:p>
          <a:p>
            <a:r>
              <a:rPr lang="cs-CZ" altLang="cs-CZ" smtClean="0"/>
              <a:t>5.nový obor medicínské specializace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2077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Psychosomatika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cs-CZ" altLang="cs-CZ" smtClean="0"/>
              <a:t>spojeno s psychoanalýzou</a:t>
            </a:r>
          </a:p>
          <a:p>
            <a:r>
              <a:rPr lang="cs-CZ" altLang="cs-CZ" smtClean="0"/>
              <a:t>tzv. specifické teorie –předpoklad existence určitého (specifického) konfliktu vedoucího k onemocnění</a:t>
            </a:r>
          </a:p>
          <a:p>
            <a:r>
              <a:rPr lang="pl-PL" altLang="cs-CZ" smtClean="0"/>
              <a:t>Psychický konflikt pochází často z dětství</a:t>
            </a:r>
          </a:p>
          <a:p>
            <a:r>
              <a:rPr lang="cs-CZ" altLang="cs-CZ" smtClean="0"/>
              <a:t>Konflikt může být:</a:t>
            </a:r>
          </a:p>
          <a:p>
            <a:r>
              <a:rPr lang="cs-CZ" altLang="cs-CZ" smtClean="0"/>
              <a:t>potlačen</a:t>
            </a:r>
          </a:p>
          <a:p>
            <a:r>
              <a:rPr lang="cs-CZ" altLang="cs-CZ" smtClean="0"/>
              <a:t>projevit se neurotickým příznakem</a:t>
            </a:r>
          </a:p>
          <a:p>
            <a:r>
              <a:rPr lang="cs-CZ" altLang="cs-CZ" smtClean="0"/>
              <a:t>vést k poruše vnitřních orgánů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1640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Modely psychosomatických onemocnění </a:t>
            </a:r>
            <a:endParaRPr lang="en-GB" altLang="cs-CZ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smtClean="0"/>
              <a:t>F. Alexander </a:t>
            </a:r>
            <a:r>
              <a:rPr lang="cs-CZ" altLang="cs-CZ" smtClean="0"/>
              <a:t>-	specifické konflikty    				poruchy konkrétních orgánů 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Teorie: </a:t>
            </a:r>
            <a:r>
              <a:rPr lang="cs-CZ" altLang="cs-CZ" b="1" smtClean="0"/>
              <a:t>Psychogeneze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- intrapsychické konflikty mezi sebeprosazením (agresí) a potřebou péče (únikem)vedou přes aktivaci veg. nerv. systému k orgánové dysfunkci.</a:t>
            </a:r>
          </a:p>
          <a:p>
            <a:pPr eaLnBrk="1" hangingPunct="1">
              <a:buFontTx/>
              <a:buNone/>
            </a:pPr>
            <a:endParaRPr lang="en-GB" altLang="cs-CZ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6588125" y="1916113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11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Psychosomatika -psychoanalýza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cs-CZ" smtClean="0"/>
              <a:t>Tvorba příznaku je obranným mechanismem</a:t>
            </a:r>
          </a:p>
          <a:p>
            <a:r>
              <a:rPr lang="cs-CZ" altLang="cs-CZ" smtClean="0"/>
              <a:t>Konverze (např. funkční obrna, jiné postižení tělesné činnosti) závisí na emočním hnutí.</a:t>
            </a:r>
          </a:p>
          <a:p>
            <a:r>
              <a:rPr lang="cs-CZ" altLang="cs-CZ" smtClean="0"/>
              <a:t>Metaforicky jde o symbolickou řeč orgánů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35073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Konverze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r>
              <a:rPr lang="cs-CZ" altLang="cs-CZ" smtClean="0"/>
              <a:t>funkční obrna v závislosti na emočním hnutí</a:t>
            </a:r>
          </a:p>
          <a:p>
            <a:r>
              <a:rPr lang="cs-CZ" altLang="cs-CZ" smtClean="0"/>
              <a:t>symbolická řeč orgánů</a:t>
            </a:r>
          </a:p>
          <a:p>
            <a:r>
              <a:rPr lang="cs-CZ" altLang="cs-CZ" smtClean="0"/>
              <a:t>Mediátor konverze je kosterní svalstvo</a:t>
            </a:r>
          </a:p>
          <a:p>
            <a:r>
              <a:rPr lang="cs-CZ" altLang="cs-CZ" smtClean="0"/>
              <a:t>U vnitřních orgánů je mediátorem vegetativní nervový systém = somatizace</a:t>
            </a:r>
          </a:p>
          <a:p>
            <a:r>
              <a:rPr lang="cs-CZ" altLang="cs-CZ" smtClean="0"/>
              <a:t>Dochází k tělesným změnám vlivem emoční tenze (anxiety)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75802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Model psychosomatických onemocnění </a:t>
            </a:r>
            <a:endParaRPr lang="en-GB" altLang="cs-CZ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Zablokování agresivních impulsů vede k aktivaci </a:t>
            </a:r>
            <a:r>
              <a:rPr lang="cs-CZ" altLang="cs-CZ" sz="2800" b="1" smtClean="0"/>
              <a:t>sympatiku</a:t>
            </a:r>
            <a:r>
              <a:rPr lang="cs-CZ" altLang="cs-CZ" sz="2800" smtClean="0"/>
              <a:t> s následky 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Hypertenze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Migréna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Tyreotoxikóza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Reumatoidní artritida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Zablokování pasivních závislých potřeb vede k </a:t>
            </a:r>
            <a:r>
              <a:rPr lang="cs-CZ" altLang="cs-CZ" sz="2800" b="1" smtClean="0"/>
              <a:t>vagotonii </a:t>
            </a:r>
            <a:r>
              <a:rPr lang="cs-CZ" altLang="cs-CZ" sz="2800" smtClean="0"/>
              <a:t>s následnou dysfukcí: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Peptický vřed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Ulcerózní kolitida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altLang="cs-CZ" sz="2400" smtClean="0"/>
              <a:t>Astma bronchiale  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</a:pPr>
            <a:endParaRPr lang="en-GB" altLang="cs-CZ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GB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648440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Somatizace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cs-CZ" altLang="cs-CZ" smtClean="0"/>
              <a:t>Tělesné změny vlivem emoční tenze</a:t>
            </a:r>
          </a:p>
          <a:p>
            <a:r>
              <a:rPr lang="pl-PL" altLang="cs-CZ" smtClean="0"/>
              <a:t>Projekce psychické energie (podíl anxiety)</a:t>
            </a:r>
          </a:p>
          <a:p>
            <a:pPr lvl="1"/>
            <a:r>
              <a:rPr lang="pl-PL" altLang="cs-CZ" smtClean="0"/>
              <a:t>Kortiko-viscerální cesta na podněty psychosociální povahy </a:t>
            </a:r>
          </a:p>
          <a:p>
            <a:r>
              <a:rPr lang="cs-CZ" altLang="cs-CZ" smtClean="0"/>
              <a:t>Př.: konflikt – tenze – gastrická sekrece –dlouhodobé zvýšení – žaludeční vřed</a:t>
            </a:r>
          </a:p>
          <a:p>
            <a:r>
              <a:rPr lang="cs-CZ" altLang="cs-CZ" smtClean="0"/>
              <a:t>Příznak (eroze sliznice) je výsledkem konfliktu nebo vyjádřením konfliktu (symbolická reprezentace)?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02242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223962"/>
          </a:xfrm>
        </p:spPr>
        <p:txBody>
          <a:bodyPr>
            <a:normAutofit fontScale="90000"/>
          </a:bodyPr>
          <a:lstStyle/>
          <a:p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 Regrese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752975"/>
          </a:xfrm>
        </p:spPr>
        <p:txBody>
          <a:bodyPr/>
          <a:lstStyle/>
          <a:p>
            <a:r>
              <a:rPr lang="cs-CZ" altLang="cs-CZ" smtClean="0"/>
              <a:t>návrat k dřívějším způsobům reagování a chování (až infantilní reakce)</a:t>
            </a:r>
          </a:p>
          <a:p>
            <a:r>
              <a:rPr lang="cs-CZ" altLang="cs-CZ" smtClean="0"/>
              <a:t>intrapsychický konflikt se může projevit infantilními inervacemi/vulnerabilitou orgánů (astmatický záchvat symbolizuje pláč, přejídání otylých regrese ke zvyklostem krmení v dětství)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568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Psychosomatika </a:t>
            </a:r>
            <a:br>
              <a:rPr lang="cs-CZ" altLang="cs-CZ" sz="4000" smtClean="0"/>
            </a:br>
            <a:endParaRPr lang="en-GB" altLang="cs-CZ" sz="400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Význam pojmu </a:t>
            </a:r>
          </a:p>
          <a:p>
            <a:pPr lvl="1" eaLnBrk="1" hangingPunct="1">
              <a:buFontTx/>
              <a:buNone/>
            </a:pPr>
            <a:r>
              <a:rPr lang="cs-CZ" altLang="cs-CZ" smtClean="0"/>
              <a:t>Obecný: Interakce psychologických a       			 sociálních vlivů s průběhem            	   	 onemocnění </a:t>
            </a:r>
          </a:p>
          <a:p>
            <a:pPr lvl="1" eaLnBrk="1" hangingPunct="1">
              <a:buFontTx/>
              <a:buNone/>
            </a:pPr>
            <a:endParaRPr lang="cs-CZ" altLang="cs-CZ" smtClean="0"/>
          </a:p>
          <a:p>
            <a:pPr lvl="1" eaLnBrk="1" hangingPunct="1">
              <a:buFontTx/>
              <a:buNone/>
            </a:pPr>
            <a:r>
              <a:rPr lang="cs-CZ" altLang="cs-CZ" smtClean="0"/>
              <a:t>Užší:	Klinické známky onemocnění , u nichž 		se na patogeneze , průběhu i léčbě   			významně podílejí psychologické 			faktory </a:t>
            </a: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235003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Psychosomatická onemocnění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smtClean="0"/>
              <a:t>Musí splňovat alespoň jednu z podmínek</a:t>
            </a:r>
            <a:r>
              <a:rPr lang="cs-CZ" altLang="cs-CZ" b="1" smtClean="0"/>
              <a:t>:</a:t>
            </a:r>
          </a:p>
          <a:p>
            <a:pPr lvl="1"/>
            <a:r>
              <a:rPr lang="cs-CZ" altLang="cs-CZ" smtClean="0"/>
              <a:t> příčina nemoci musí souviset s předcházejícími významnými událostmi</a:t>
            </a:r>
          </a:p>
          <a:p>
            <a:pPr lvl="1"/>
            <a:r>
              <a:rPr lang="cs-CZ" altLang="cs-CZ" smtClean="0"/>
              <a:t> průběh nemoci je závislý na psychologických faktorech</a:t>
            </a:r>
          </a:p>
          <a:p>
            <a:pPr lvl="1"/>
            <a:r>
              <a:rPr lang="cs-CZ" altLang="cs-CZ" smtClean="0"/>
              <a:t> příznaky jsou neúměrně intenzivní nebo nepřiměřené v délce trvání</a:t>
            </a:r>
          </a:p>
        </p:txBody>
      </p:sp>
    </p:spTree>
    <p:extLst>
      <p:ext uri="{BB962C8B-B14F-4D97-AF65-F5344CB8AC3E}">
        <p14:creationId xmlns:p14="http://schemas.microsoft.com/office/powerpoint/2010/main" val="2611375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Psychosomatika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r>
              <a:rPr lang="cs-CZ" altLang="cs-CZ" smtClean="0"/>
              <a:t>průduškové astma (asthma bronchiale, projevuje se záchvatovitou dušností),</a:t>
            </a:r>
          </a:p>
          <a:p>
            <a:r>
              <a:rPr lang="cs-CZ" altLang="cs-CZ" smtClean="0"/>
              <a:t>revmatoidní  artritida (zánětlivé onemocnění kloubů)</a:t>
            </a:r>
          </a:p>
          <a:p>
            <a:r>
              <a:rPr lang="cs-CZ" altLang="cs-CZ" smtClean="0"/>
              <a:t>ulcerózní kolitida (zánět tlustého střeva provázený tvorbou vředů)</a:t>
            </a:r>
          </a:p>
          <a:p>
            <a:r>
              <a:rPr lang="cs-CZ" altLang="cs-CZ" smtClean="0"/>
              <a:t>esenciální hypertenze (vysoký tlak neznámého původu)</a:t>
            </a:r>
          </a:p>
          <a:p>
            <a:r>
              <a:rPr lang="cs-CZ" altLang="cs-CZ" smtClean="0"/>
              <a:t>Hypertyreóza  (onemocnění způsobené zvýšenou činností štítné žlázy)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96634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Psychosomatika 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/>
              <a:t>žaludeční vřed</a:t>
            </a:r>
          </a:p>
          <a:p>
            <a:r>
              <a:rPr lang="cs-CZ" altLang="cs-CZ" smtClean="0"/>
              <a:t>neurodermatitida </a:t>
            </a:r>
          </a:p>
          <a:p>
            <a:r>
              <a:rPr lang="cs-CZ" altLang="cs-CZ" smtClean="0"/>
              <a:t>KVO</a:t>
            </a:r>
          </a:p>
          <a:p>
            <a:r>
              <a:rPr lang="cs-CZ" altLang="cs-CZ" smtClean="0"/>
              <a:t>vertebrogenní algický sy</a:t>
            </a:r>
          </a:p>
          <a:p>
            <a:r>
              <a:rPr lang="cs-CZ" altLang="cs-CZ" smtClean="0"/>
              <a:t>funkční sexuální poruchy, poruchy menstruačního cyklu</a:t>
            </a:r>
          </a:p>
          <a:p>
            <a:r>
              <a:rPr lang="cs-CZ" altLang="cs-CZ" smtClean="0"/>
              <a:t>Poruchy příjmu potravy</a:t>
            </a:r>
          </a:p>
          <a:p>
            <a:r>
              <a:rPr lang="cs-CZ" altLang="cs-CZ" smtClean="0"/>
              <a:t>Sy dráždivého  tračníku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97262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97033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Klasifikace dle Alexandera</a:t>
            </a:r>
            <a:endParaRPr lang="en-GB" altLang="cs-CZ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4525963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solidFill>
                  <a:schemeClr val="accent2"/>
                </a:solidFill>
              </a:rPr>
              <a:t>1</a:t>
            </a:r>
            <a:r>
              <a:rPr lang="cs-CZ" altLang="cs-CZ" sz="2800" smtClean="0"/>
              <a:t>. </a:t>
            </a:r>
            <a:r>
              <a:rPr lang="cs-CZ" altLang="cs-CZ" sz="2800" smtClean="0">
                <a:solidFill>
                  <a:schemeClr val="accent2"/>
                </a:solidFill>
              </a:rPr>
              <a:t>Konverzní poruchy  </a:t>
            </a:r>
          </a:p>
          <a:p>
            <a:pPr eaLnBrk="1" hangingPunct="1"/>
            <a:endParaRPr lang="cs-CZ" altLang="cs-CZ" sz="2800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>
                <a:solidFill>
                  <a:srgbClr val="33CC33"/>
                </a:solidFill>
              </a:rPr>
              <a:t>2.Vegetativní neurózy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 </a:t>
            </a:r>
          </a:p>
          <a:p>
            <a:pPr eaLnBrk="1" hangingPunct="1"/>
            <a:r>
              <a:rPr lang="cs-CZ" altLang="cs-CZ" sz="2800" smtClean="0"/>
              <a:t> 3.Psychosomatózy </a:t>
            </a:r>
            <a:endParaRPr lang="en-GB" altLang="cs-CZ" sz="2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0" y="1557338"/>
            <a:ext cx="36830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 </a:t>
            </a:r>
            <a:r>
              <a:rPr lang="cs-CZ" altLang="cs-CZ" sz="2800">
                <a:solidFill>
                  <a:schemeClr val="accent2"/>
                </a:solidFill>
              </a:rPr>
              <a:t>Disociativní konverzní poruchy (F 44)</a:t>
            </a:r>
          </a:p>
          <a:p>
            <a:pPr eaLnBrk="1" hangingPunct="1"/>
            <a:r>
              <a:rPr lang="cs-CZ" altLang="cs-CZ" sz="2800">
                <a:solidFill>
                  <a:schemeClr val="accent2"/>
                </a:solidFill>
              </a:rPr>
              <a:t>Somatizační porucha (F 45)</a:t>
            </a:r>
          </a:p>
          <a:p>
            <a:pPr eaLnBrk="1" hangingPunct="1"/>
            <a:r>
              <a:rPr lang="cs-CZ" altLang="cs-CZ" sz="2800">
                <a:solidFill>
                  <a:srgbClr val="33CC33"/>
                </a:solidFill>
              </a:rPr>
              <a:t>Somatoformní autonomní porucha (F 45.3)</a:t>
            </a:r>
          </a:p>
          <a:p>
            <a:pPr eaLnBrk="1" hangingPunct="1"/>
            <a:r>
              <a:rPr lang="cs-CZ" altLang="cs-CZ" sz="2800"/>
              <a:t>Psychické faktory u jinde klasif.onem.( F54)</a:t>
            </a:r>
            <a:endParaRPr lang="en-GB" altLang="cs-CZ" sz="280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787900" y="404813"/>
            <a:ext cx="3970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>
                <a:solidFill>
                  <a:schemeClr val="tx2"/>
                </a:solidFill>
              </a:rPr>
              <a:t>ICD-10</a:t>
            </a:r>
            <a:endParaRPr lang="en-GB" altLang="cs-CZ" sz="4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373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Modely psychosomatických onemocnění</a:t>
            </a:r>
            <a:endParaRPr lang="en-GB" altLang="cs-CZ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M.Schur – teorie desomatizace a   resomatizace </a:t>
            </a:r>
          </a:p>
          <a:p>
            <a:pPr eaLnBrk="1" hangingPunct="1"/>
            <a:r>
              <a:rPr lang="cs-CZ" altLang="cs-CZ" sz="2800" smtClean="0"/>
              <a:t>Mitscherlich – dvoufázové vytěsnění</a:t>
            </a:r>
          </a:p>
          <a:p>
            <a:pPr eaLnBrk="1" hangingPunct="1"/>
            <a:r>
              <a:rPr lang="cs-CZ" altLang="cs-CZ" sz="2800" smtClean="0"/>
              <a:t>Francouzská psychosomatická škola </a:t>
            </a:r>
          </a:p>
          <a:p>
            <a:pPr lvl="1" eaLnBrk="1" hangingPunct="1"/>
            <a:r>
              <a:rPr lang="cs-CZ" altLang="cs-CZ" sz="2400" smtClean="0"/>
              <a:t>Osobnostní struktura – psychosom. onemocnění </a:t>
            </a:r>
          </a:p>
          <a:p>
            <a:pPr lvl="1" eaLnBrk="1" hangingPunct="1"/>
            <a:r>
              <a:rPr lang="cs-CZ" altLang="cs-CZ" sz="2400" b="1" smtClean="0"/>
              <a:t>Koncepce „alexitymie“</a:t>
            </a:r>
          </a:p>
          <a:p>
            <a:pPr lvl="1" eaLnBrk="1" hangingPunct="1"/>
            <a:r>
              <a:rPr lang="cs-CZ" altLang="cs-CZ" sz="2400" smtClean="0"/>
              <a:t>Operacionální myšlení</a:t>
            </a:r>
          </a:p>
          <a:p>
            <a:pPr lvl="1" eaLnBrk="1" hangingPunct="1"/>
            <a:r>
              <a:rPr lang="cs-CZ" altLang="cs-CZ" sz="2400" smtClean="0"/>
              <a:t>Neschopnost vnímat pocity</a:t>
            </a:r>
          </a:p>
          <a:p>
            <a:pPr lvl="1" eaLnBrk="1" hangingPunct="1"/>
            <a:r>
              <a:rPr lang="cs-CZ" altLang="cs-CZ" sz="2400" smtClean="0"/>
              <a:t>Chudý fantazijní svět</a:t>
            </a:r>
          </a:p>
          <a:p>
            <a:pPr lvl="1" eaLnBrk="1" hangingPunct="1"/>
            <a:r>
              <a:rPr lang="cs-CZ" altLang="cs-CZ" sz="2400" smtClean="0"/>
              <a:t>Sociální konformita </a:t>
            </a:r>
            <a:endParaRPr lang="en-GB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606974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Stres – možné souvislosti pro psychologii </a:t>
            </a:r>
            <a:endParaRPr lang="en-GB" altLang="cs-CZ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893175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Poprvé definovaný </a:t>
            </a:r>
            <a:r>
              <a:rPr lang="cs-CZ" altLang="cs-CZ" sz="2800" smtClean="0">
                <a:solidFill>
                  <a:srgbClr val="33CC33"/>
                </a:solidFill>
              </a:rPr>
              <a:t>H. Seleyem</a:t>
            </a:r>
            <a:r>
              <a:rPr lang="cs-CZ" altLang="cs-CZ" sz="2800" smtClean="0"/>
              <a:t> jako suma všech adaptačních reakcí biologického systému, které byly spuštěny nespecifickou noxou</a:t>
            </a:r>
          </a:p>
          <a:p>
            <a:pPr eaLnBrk="1" hangingPunct="1">
              <a:buFontTx/>
              <a:buNone/>
            </a:pPr>
            <a:r>
              <a:rPr lang="cs-CZ" altLang="cs-CZ" sz="2800" smtClean="0">
                <a:solidFill>
                  <a:srgbClr val="33CC33"/>
                </a:solidFill>
              </a:rPr>
              <a:t>Stresem</a:t>
            </a:r>
            <a:r>
              <a:rPr lang="cs-CZ" altLang="cs-CZ" sz="2800" smtClean="0"/>
              <a:t> označujeme tísňový stav organismu, kdy je působením fyzických nebo psychologických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  	charakteristik podnětové situace člověk vystaven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	takovým nárokům, které obvyklými způsoby své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	činnosti nezvládá a je nucen uplatnit mimořádné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	způsoby vyrovnání se s nimi.</a:t>
            </a:r>
          </a:p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/>
            <a:endParaRPr lang="en-GB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621777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Zátěž (load) x stres 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 smtClean="0"/>
              <a:t>Zátěž </a:t>
            </a:r>
            <a:r>
              <a:rPr lang="cs-CZ" altLang="cs-CZ" smtClean="0"/>
              <a:t>– stimulující faktor </a:t>
            </a:r>
          </a:p>
          <a:p>
            <a:r>
              <a:rPr lang="cs-CZ" altLang="cs-CZ" sz="3600" smtClean="0"/>
              <a:t>Stres  - </a:t>
            </a:r>
            <a:r>
              <a:rPr lang="cs-CZ" altLang="cs-CZ" sz="2800" smtClean="0"/>
              <a:t>nezvládaný chronický stres </a:t>
            </a:r>
          </a:p>
          <a:p>
            <a:r>
              <a:rPr lang="cs-CZ" altLang="cs-CZ" sz="2800" smtClean="0"/>
              <a:t>Rozhoduje : </a:t>
            </a:r>
          </a:p>
          <a:p>
            <a:pPr lvl="1"/>
            <a:r>
              <a:rPr lang="cs-CZ" altLang="cs-CZ" smtClean="0"/>
              <a:t>Rozložení stresorů v čase </a:t>
            </a:r>
          </a:p>
          <a:p>
            <a:pPr lvl="1"/>
            <a:r>
              <a:rPr lang="cs-CZ" altLang="cs-CZ" smtClean="0"/>
              <a:t>Způsob řešení stresogenní situace </a:t>
            </a:r>
          </a:p>
        </p:txBody>
      </p:sp>
    </p:spTree>
    <p:extLst>
      <p:ext uri="{BB962C8B-B14F-4D97-AF65-F5344CB8AC3E}">
        <p14:creationId xmlns:p14="http://schemas.microsoft.com/office/powerpoint/2010/main" val="12350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Teorie stresu</a:t>
            </a:r>
          </a:p>
        </p:txBody>
      </p:sp>
      <p:sp>
        <p:nvSpPr>
          <p:cNvPr id="28675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Stres přináší ohrožení pohody a zahrnuje nepřijatelné emoce (Richard Lazarus,1975)</a:t>
            </a:r>
          </a:p>
          <a:p>
            <a:endParaRPr lang="cs-CZ" altLang="cs-CZ" smtClean="0"/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3213100"/>
            <a:ext cx="3021013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610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Kognitivní teorie stresu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Autor: Richard Lazarus, 1975</a:t>
            </a:r>
          </a:p>
          <a:p>
            <a:r>
              <a:rPr lang="cs-CZ" altLang="cs-CZ" smtClean="0"/>
              <a:t>Člověk reaguje na ohrožení jako na ohrožení tehdy, když ho za ohrožení považuje.</a:t>
            </a:r>
          </a:p>
          <a:p>
            <a:r>
              <a:rPr lang="cs-CZ" altLang="cs-CZ" smtClean="0"/>
              <a:t>Stres přináší ohrožení pohody a zahrnuje nepřijatelné emoce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27856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Krize a trauma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 řeč. </a:t>
            </a:r>
            <a:r>
              <a:rPr lang="cs-CZ" altLang="cs-CZ" i="1" smtClean="0"/>
              <a:t>krisis od krinein -rozhodnout; z lat, crisis -rozhodný obrat </a:t>
            </a:r>
          </a:p>
          <a:p>
            <a:r>
              <a:rPr lang="cs-CZ" altLang="cs-CZ" smtClean="0"/>
              <a:t>reakce na situaci, kterou jedinec nemůže snadno řešit v rámci obvyklých strategií, jakými je zvyklý zvládat zátěž</a:t>
            </a:r>
          </a:p>
          <a:p>
            <a:r>
              <a:rPr lang="cs-CZ" altLang="cs-CZ" smtClean="0"/>
              <a:t>Krize je vymezována jedincem </a:t>
            </a:r>
          </a:p>
          <a:p>
            <a:endParaRPr lang="cs-CZ" altLang="cs-CZ" smtClean="0"/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588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Oblasti psychosomatiky </a:t>
            </a:r>
            <a:endParaRPr lang="en-GB" altLang="cs-CZ" smtClean="0"/>
          </a:p>
        </p:txBody>
      </p:sp>
      <p:sp>
        <p:nvSpPr>
          <p:cNvPr id="4099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Lékařský přístup – centrovaný na subjekt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Směr výzkumu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Léčba – psychoterapie </a:t>
            </a: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17069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Krize a trauma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•z řeč. </a:t>
            </a:r>
            <a:r>
              <a:rPr lang="cs-CZ" altLang="cs-CZ" i="1" smtClean="0"/>
              <a:t>trauma -zranění, úraz </a:t>
            </a:r>
          </a:p>
          <a:p>
            <a:r>
              <a:rPr lang="cs-CZ" altLang="cs-CZ" smtClean="0"/>
              <a:t>•reakce na situaci, vzniklou v důsledku události, která přesahuje běžnou lidskou zkušenost a vyvolala by pronikavý pocit tísně</a:t>
            </a:r>
          </a:p>
          <a:p>
            <a:r>
              <a:rPr lang="cs-CZ" altLang="cs-CZ" b="1" smtClean="0"/>
              <a:t>Trauma je definováno podnětem</a:t>
            </a:r>
          </a:p>
          <a:p>
            <a:r>
              <a:rPr lang="cs-CZ" altLang="cs-CZ" smtClean="0"/>
              <a:t>PTSD (Post-Traumatic Stres Disorder)</a:t>
            </a:r>
          </a:p>
          <a:p>
            <a:pPr>
              <a:buFontTx/>
              <a:buNone/>
            </a:pPr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24767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stresu</a:t>
            </a:r>
            <a:endParaRPr lang="en-GB" altLang="cs-CZ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Teorie GAS  (1966) generální adaptační syndrom</a:t>
            </a:r>
          </a:p>
          <a:p>
            <a:pPr lvl="1" eaLnBrk="1" hangingPunct="1"/>
            <a:r>
              <a:rPr lang="cs-CZ" altLang="cs-CZ" sz="2400" b="1" smtClean="0"/>
              <a:t>Interindividuální variabilita</a:t>
            </a:r>
          </a:p>
          <a:p>
            <a:pPr lvl="1" eaLnBrk="1" hangingPunct="1"/>
            <a:r>
              <a:rPr lang="cs-CZ" altLang="cs-CZ" sz="2400" smtClean="0"/>
              <a:t>Situační kontext –</a:t>
            </a:r>
            <a:r>
              <a:rPr lang="cs-CZ" altLang="cs-CZ" sz="2400" b="1" smtClean="0"/>
              <a:t>chronické situační zátěže – </a:t>
            </a:r>
            <a:r>
              <a:rPr lang="cs-CZ" altLang="cs-CZ" sz="2400" smtClean="0"/>
              <a:t>neovlivnitelnost</a:t>
            </a:r>
          </a:p>
          <a:p>
            <a:pPr lvl="1" eaLnBrk="1" hangingPunct="1"/>
            <a:r>
              <a:rPr lang="cs-CZ" altLang="cs-CZ" sz="2400" smtClean="0"/>
              <a:t>nepředvídatelnost</a:t>
            </a:r>
          </a:p>
          <a:p>
            <a:pPr lvl="1" eaLnBrk="1" hangingPunct="1"/>
            <a:r>
              <a:rPr lang="cs-CZ" altLang="cs-CZ" sz="2400" b="1" smtClean="0"/>
              <a:t>psychosociální stres</a:t>
            </a:r>
          </a:p>
        </p:txBody>
      </p:sp>
      <p:graphicFrame>
        <p:nvGraphicFramePr>
          <p:cNvPr id="32772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6084888" y="1700213"/>
          <a:ext cx="228600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Fotografie" r:id="rId3" imgW="2285714" imgH="3982006" progId="MSPhotoEd.3">
                  <p:embed/>
                </p:oleObj>
              </mc:Choice>
              <mc:Fallback>
                <p:oleObj name="Fotografie" r:id="rId3" imgW="2285714" imgH="398200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700213"/>
                        <a:ext cx="2286000" cy="398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0297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Stresová reakce </a:t>
            </a:r>
            <a:endParaRPr lang="en-GB" altLang="cs-CZ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0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0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000" smtClean="0">
                <a:solidFill>
                  <a:srgbClr val="000000"/>
                </a:solidFill>
                <a:cs typeface="Times New Roman" pitchFamily="18" charset="0"/>
              </a:rPr>
              <a:t>1.  </a:t>
            </a: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  </a:t>
            </a:r>
            <a:r>
              <a:rPr lang="cs-CZ" altLang="cs-CZ" sz="2400" b="1" smtClean="0">
                <a:solidFill>
                  <a:srgbClr val="000000"/>
                </a:solidFill>
                <a:cs typeface="Times New Roman" pitchFamily="18" charset="0"/>
              </a:rPr>
              <a:t>poplachová reakce, alarm </a:t>
            </a: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 – rychlá mobilizace sil pro odvrácení stresu, excitace sympatické soustavy, dřeně a později kůry nadledvinek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2.    </a:t>
            </a:r>
            <a:r>
              <a:rPr lang="cs-CZ" altLang="cs-CZ" sz="2400" b="1" smtClean="0">
                <a:solidFill>
                  <a:srgbClr val="000000"/>
                </a:solidFill>
                <a:cs typeface="Times New Roman" pitchFamily="18" charset="0"/>
              </a:rPr>
              <a:t>stadium rezistence</a:t>
            </a: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 - dlouhotrvající aktivizace adaptace, organismus si adaptačními mechanismy na stresující faktor zvyká, „otužuje se“, adaptuje na zátěž. To se projevuje ve zvýšení činnosti předního laloku hypofýzy a kůry nadledvinek, jež produkují adrenokortikotropin(ACTH) a kortikoidy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3.    </a:t>
            </a:r>
            <a:r>
              <a:rPr lang="cs-CZ" altLang="cs-CZ" sz="2400" b="1" smtClean="0">
                <a:solidFill>
                  <a:srgbClr val="000000"/>
                </a:solidFill>
                <a:cs typeface="Times New Roman" pitchFamily="18" charset="0"/>
              </a:rPr>
              <a:t>stadium exhausce, vyčerpání</a:t>
            </a:r>
            <a:r>
              <a:rPr lang="cs-CZ" altLang="cs-CZ" sz="2400" smtClean="0">
                <a:solidFill>
                  <a:srgbClr val="000000"/>
                </a:solidFill>
                <a:cs typeface="Times New Roman" pitchFamily="18" charset="0"/>
              </a:rPr>
              <a:t> – je charakterizovaná celkovým vyčerpáním a selháním adaptačních obranných schopností organismu, což vede k rozvoji různých onemocnění, patologickým změnám v organismu, eventuálně i smrti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cs-CZ" altLang="cs-CZ" sz="24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</a:pPr>
            <a:endParaRPr lang="cs-CZ" altLang="cs-CZ" sz="24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955998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1. Fáze  GAS – poplachová reakce </a:t>
            </a:r>
            <a:endParaRPr lang="en-GB" altLang="cs-CZ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Vyplavuje se adrenalin , noradrenalin a  kortizol</a:t>
            </a:r>
          </a:p>
          <a:p>
            <a:pPr eaLnBrk="1" hangingPunct="1"/>
            <a:r>
              <a:rPr lang="cs-CZ" altLang="cs-CZ" sz="2800" smtClean="0"/>
              <a:t>Aktivuje se sympatikus a dochází k:</a:t>
            </a:r>
          </a:p>
          <a:p>
            <a:pPr lvl="1" eaLnBrk="1" hangingPunct="1"/>
            <a:r>
              <a:rPr lang="cs-CZ" altLang="cs-CZ" sz="2400" smtClean="0"/>
              <a:t>Zúžení cév v kůži (aby tělo při zranění nekrvácelo)</a:t>
            </a:r>
          </a:p>
          <a:p>
            <a:pPr lvl="1" eaLnBrk="1" hangingPunct="1"/>
            <a:r>
              <a:rPr lang="cs-CZ" altLang="cs-CZ" sz="2400" smtClean="0"/>
              <a:t>Zrychlení dechu</a:t>
            </a:r>
          </a:p>
          <a:p>
            <a:pPr lvl="1" eaLnBrk="1" hangingPunct="1"/>
            <a:r>
              <a:rPr lang="cs-CZ" altLang="cs-CZ" sz="2400" smtClean="0"/>
              <a:t>Zvýšení napětí kosterního svalstva a zásoby krve v něm</a:t>
            </a:r>
          </a:p>
          <a:p>
            <a:pPr lvl="1" eaLnBrk="1" hangingPunct="1"/>
            <a:r>
              <a:rPr lang="cs-CZ" altLang="cs-CZ" sz="2400" smtClean="0"/>
              <a:t>Snížení napětí hladkého svalstva trávicího traktu</a:t>
            </a:r>
          </a:p>
          <a:p>
            <a:pPr lvl="1" eaLnBrk="1" hangingPunct="1"/>
            <a:r>
              <a:rPr lang="cs-CZ" altLang="cs-CZ" sz="2400" smtClean="0"/>
              <a:t>Rozšíření zornic</a:t>
            </a:r>
          </a:p>
          <a:p>
            <a:pPr lvl="1" eaLnBrk="1" hangingPunct="1"/>
            <a:r>
              <a:rPr lang="cs-CZ" altLang="cs-CZ" sz="2400" smtClean="0"/>
              <a:t>Odkrvením prstů</a:t>
            </a:r>
          </a:p>
          <a:p>
            <a:pPr lvl="1" eaLnBrk="1" hangingPunct="1"/>
            <a:r>
              <a:rPr lang="cs-CZ" altLang="cs-CZ" sz="2400" smtClean="0"/>
              <a:t>Husí kůže</a:t>
            </a:r>
          </a:p>
          <a:p>
            <a:pPr eaLnBrk="1" hangingPunct="1">
              <a:buFontTx/>
              <a:buNone/>
            </a:pPr>
            <a:endParaRPr lang="en-GB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72782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2. Fáze stresové reakce </a:t>
            </a:r>
            <a:endParaRPr lang="en-GB" altLang="cs-CZ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Zesiluje se útlumová složka</a:t>
            </a:r>
          </a:p>
          <a:p>
            <a:pPr eaLnBrk="1" hangingPunct="1"/>
            <a:r>
              <a:rPr lang="cs-CZ" altLang="cs-CZ" sz="2400" smtClean="0"/>
              <a:t>Aktivuje parasympatikus</a:t>
            </a:r>
          </a:p>
          <a:p>
            <a:pPr eaLnBrk="1" hangingPunct="1"/>
            <a:r>
              <a:rPr lang="cs-CZ" altLang="cs-CZ" sz="2400" smtClean="0"/>
              <a:t>Uvolňuje se adrenokortikotropní hormon z hypofýzy</a:t>
            </a:r>
          </a:p>
          <a:p>
            <a:pPr eaLnBrk="1" hangingPunct="1"/>
            <a:r>
              <a:rPr lang="cs-CZ" altLang="cs-CZ" sz="2400" smtClean="0"/>
              <a:t>Stimulace kůry nadledvinek</a:t>
            </a:r>
          </a:p>
          <a:p>
            <a:pPr eaLnBrk="1" hangingPunct="1"/>
            <a:r>
              <a:rPr lang="cs-CZ" altLang="cs-CZ" sz="2400" smtClean="0"/>
              <a:t>Produkce kortizolu</a:t>
            </a:r>
          </a:p>
          <a:p>
            <a:pPr eaLnBrk="1" hangingPunct="1"/>
            <a:r>
              <a:rPr lang="cs-CZ" altLang="cs-CZ" sz="2400" smtClean="0"/>
              <a:t>Dochází k mobilizaci energie</a:t>
            </a:r>
          </a:p>
          <a:p>
            <a:pPr eaLnBrk="1" hangingPunct="1">
              <a:buFontTx/>
              <a:buNone/>
            </a:pP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2074521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3. Fáze stresové reakce </a:t>
            </a:r>
            <a:endParaRPr lang="en-GB" altLang="cs-CZ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Selhání adaptačních schopností 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Závažné životní události</a:t>
            </a:r>
            <a:r>
              <a:rPr lang="cs-CZ" altLang="cs-CZ" smtClean="0"/>
              <a:t> </a:t>
            </a:r>
          </a:p>
          <a:p>
            <a:pPr eaLnBrk="1" hangingPunct="1"/>
            <a:r>
              <a:rPr lang="cs-CZ" altLang="cs-CZ" b="1" smtClean="0"/>
              <a:t>Ministresy (hassles)</a:t>
            </a:r>
            <a:endParaRPr lang="en-GB" altLang="cs-CZ" b="1" smtClean="0"/>
          </a:p>
        </p:txBody>
      </p:sp>
    </p:spTree>
    <p:extLst>
      <p:ext uri="{BB962C8B-B14F-4D97-AF65-F5344CB8AC3E}">
        <p14:creationId xmlns:p14="http://schemas.microsoft.com/office/powerpoint/2010/main" val="58844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smtClean="0"/>
              <a:t>FYZIOLOGICKÉ ZMĚNYORGANISMU PŘI STRESU</a:t>
            </a:r>
            <a:endParaRPr lang="cs-CZ" altLang="cs-CZ" sz="2800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 smtClean="0"/>
              <a:t>do krevního oběhu je dodáván cholesterol, zajišťující energetický výdej</a:t>
            </a:r>
          </a:p>
          <a:p>
            <a:pPr>
              <a:buFontTx/>
              <a:buNone/>
            </a:pPr>
            <a:r>
              <a:rPr lang="cs-CZ" altLang="cs-CZ" smtClean="0"/>
              <a:t>• krev se zahušťuje, aby se sniţovalo krvácení (tím více má srdce práce s rozvodem)</a:t>
            </a:r>
          </a:p>
          <a:p>
            <a:pPr>
              <a:buFontTx/>
              <a:buNone/>
            </a:pPr>
            <a:r>
              <a:rPr lang="cs-CZ" altLang="cs-CZ" smtClean="0"/>
              <a:t>• krev odchází ze žaludku a pokožky do svalů (podchlazení, potivost) </a:t>
            </a:r>
          </a:p>
          <a:p>
            <a:pPr>
              <a:buFontTx/>
              <a:buNone/>
            </a:pPr>
            <a:r>
              <a:rPr lang="cs-CZ" altLang="cs-CZ" smtClean="0"/>
              <a:t>• zornice se rozšiřuje (lepší vidění)</a:t>
            </a:r>
          </a:p>
          <a:p>
            <a:pPr>
              <a:buFontTx/>
              <a:buNone/>
            </a:pPr>
            <a:r>
              <a:rPr lang="cs-CZ" altLang="cs-CZ" smtClean="0"/>
              <a:t>• sluch se stává ostřejším</a:t>
            </a:r>
          </a:p>
        </p:txBody>
      </p:sp>
    </p:spTree>
    <p:extLst>
      <p:ext uri="{BB962C8B-B14F-4D97-AF65-F5344CB8AC3E}">
        <p14:creationId xmlns:p14="http://schemas.microsoft.com/office/powerpoint/2010/main" val="10671505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smtClean="0"/>
              <a:t>FYZIOLOGICKÉ ZMĚNYORGANISMU PŘI STRESU</a:t>
            </a:r>
            <a:endParaRPr lang="cs-CZ" altLang="cs-CZ" sz="2800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r>
              <a:rPr lang="cs-CZ" altLang="cs-CZ" smtClean="0"/>
              <a:t>zlepšuje se hmat (vztyčením chlupů na těle se zvyšuje objem těla -zastrašení soupeře)</a:t>
            </a:r>
          </a:p>
          <a:p>
            <a:r>
              <a:rPr lang="cs-CZ" altLang="cs-CZ" smtClean="0"/>
              <a:t>roztahují se průduchy na dýchání, zrychluje se dech</a:t>
            </a:r>
          </a:p>
          <a:p>
            <a:r>
              <a:rPr lang="cs-CZ" altLang="cs-CZ" smtClean="0"/>
              <a:t>z hypotalamu se uvolní endorfiny, aby blokovaly bolest</a:t>
            </a:r>
          </a:p>
          <a:p>
            <a:r>
              <a:rPr lang="cs-CZ" altLang="cs-CZ" smtClean="0"/>
              <a:t>redukuje se pohlavní hormon</a:t>
            </a:r>
          </a:p>
          <a:p>
            <a:r>
              <a:rPr lang="cs-CZ" altLang="cs-CZ" smtClean="0"/>
              <a:t>srdce bije rychleji (rychlejší rozvod krve a zvýšení tlaku)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47595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Emoční změny při stresu </a:t>
            </a:r>
            <a:endParaRPr lang="en-GB" altLang="cs-CZ" smtClean="0"/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31913" y="1600200"/>
            <a:ext cx="6696075" cy="4525963"/>
          </a:xfrm>
        </p:spPr>
        <p:txBody>
          <a:bodyPr/>
          <a:lstStyle/>
          <a:p>
            <a:pPr eaLnBrk="1" hangingPunct="1"/>
            <a:endParaRPr lang="en-GB" altLang="cs-CZ" sz="2800" smtClean="0"/>
          </a:p>
          <a:p>
            <a:pPr eaLnBrk="1" hangingPunct="1"/>
            <a:r>
              <a:rPr lang="cs-CZ" altLang="cs-CZ" sz="2800" smtClean="0"/>
              <a:t>Předrážděnost</a:t>
            </a:r>
          </a:p>
          <a:p>
            <a:pPr eaLnBrk="1" hangingPunct="1"/>
            <a:r>
              <a:rPr lang="cs-CZ" altLang="cs-CZ" sz="2800" smtClean="0"/>
              <a:t>Poruchy koncentrace </a:t>
            </a:r>
          </a:p>
          <a:p>
            <a:pPr eaLnBrk="1" hangingPunct="1"/>
            <a:r>
              <a:rPr lang="cs-CZ" altLang="cs-CZ" sz="2800" smtClean="0"/>
              <a:t>Pocity méněcennosti</a:t>
            </a:r>
          </a:p>
          <a:p>
            <a:pPr eaLnBrk="1" hangingPunct="1"/>
            <a:r>
              <a:rPr lang="cs-CZ" altLang="cs-CZ" sz="2800" smtClean="0"/>
              <a:t>Depresivita, plačtivost</a:t>
            </a:r>
          </a:p>
          <a:p>
            <a:pPr eaLnBrk="1" hangingPunct="1"/>
            <a:r>
              <a:rPr lang="cs-CZ" altLang="cs-CZ" sz="2800" smtClean="0"/>
              <a:t>Poruchy koncentrace </a:t>
            </a:r>
            <a:endParaRPr lang="en-GB" altLang="cs-CZ" sz="2800" smtClean="0"/>
          </a:p>
          <a:p>
            <a:pPr eaLnBrk="1" hangingPunct="1"/>
            <a:r>
              <a:rPr lang="cs-CZ" altLang="cs-CZ" sz="2800" smtClean="0"/>
              <a:t>N</a:t>
            </a:r>
            <a:r>
              <a:rPr lang="en-GB" altLang="cs-CZ" sz="2800" smtClean="0"/>
              <a:t>erv</a:t>
            </a:r>
            <a:r>
              <a:rPr lang="cs-CZ" altLang="cs-CZ" sz="2800" smtClean="0"/>
              <a:t>o</a:t>
            </a:r>
            <a:r>
              <a:rPr lang="en-GB" altLang="cs-CZ" sz="2800" smtClean="0"/>
              <a:t>z</a:t>
            </a:r>
            <a:r>
              <a:rPr lang="cs-CZ" altLang="cs-CZ" sz="2800" smtClean="0"/>
              <a:t>ita</a:t>
            </a:r>
            <a:endParaRPr lang="en-GB" altLang="cs-CZ" sz="2800" smtClean="0"/>
          </a:p>
          <a:p>
            <a:pPr eaLnBrk="1" hangingPunct="1"/>
            <a:r>
              <a:rPr lang="cs-CZ" altLang="cs-CZ" sz="2800" smtClean="0"/>
              <a:t>Vztek, strach, bezmocnost</a:t>
            </a:r>
            <a:endParaRPr lang="en-GB" altLang="cs-CZ" sz="2800" smtClean="0"/>
          </a:p>
          <a:p>
            <a:pPr eaLnBrk="1" hangingPunct="1"/>
            <a:endParaRPr lang="en-GB" altLang="cs-CZ" sz="2800" smtClean="0"/>
          </a:p>
          <a:p>
            <a:pPr eaLnBrk="1" hangingPunct="1"/>
            <a:endParaRPr lang="en-GB" altLang="cs-CZ" sz="2800" smtClean="0"/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 eaLnBrk="1" hangingPunct="1"/>
            <a:endParaRPr lang="en-GB" altLang="cs-CZ" sz="2800" smtClean="0"/>
          </a:p>
          <a:p>
            <a:pPr eaLnBrk="1" hangingPunct="1"/>
            <a:endParaRPr lang="en-GB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57743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Změny myšlení při stresu </a:t>
            </a:r>
            <a:endParaRPr lang="en-GB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cs-CZ" sz="800" smtClean="0"/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Katastrofické scénáře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Podstata je v „dělání si starostí“, které následují po nějakém</a:t>
            </a:r>
            <a:r>
              <a:rPr lang="cs-CZ" altLang="cs-CZ" sz="2400" smtClean="0"/>
              <a:t> spouštěči</a:t>
            </a:r>
            <a:r>
              <a:rPr lang="en-GB" altLang="cs-CZ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Rozvíjí se jedna obavná myšlenka za druhou, zaměřené do budoucnosti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Automatické negativní myšlení</a:t>
            </a:r>
            <a:r>
              <a:rPr lang="cs-CZ" altLang="cs-CZ" sz="2400" smtClean="0"/>
              <a:t> -</a:t>
            </a:r>
            <a:endParaRPr lang="en-GB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   j</a:t>
            </a:r>
            <a:r>
              <a:rPr lang="en-GB" altLang="cs-CZ" sz="2400" smtClean="0"/>
              <a:t>sou to negativní tvrzení, přicházejí automaticky, nemáme nad nimi kontrolu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</a:t>
            </a:r>
            <a:r>
              <a:rPr lang="en-GB" altLang="cs-CZ" sz="2400" smtClean="0"/>
              <a:t>rojevují se jako scény, které si vybavuje předem v mysli</a:t>
            </a:r>
          </a:p>
          <a:p>
            <a:pPr eaLnBrk="1" hangingPunct="1">
              <a:lnSpc>
                <a:spcPct val="90000"/>
              </a:lnSpc>
            </a:pPr>
            <a:endParaRPr lang="en-GB" altLang="cs-CZ" sz="2400" smtClean="0"/>
          </a:p>
          <a:p>
            <a:pPr eaLnBrk="1" hangingPunct="1">
              <a:lnSpc>
                <a:spcPct val="90000"/>
              </a:lnSpc>
            </a:pPr>
            <a:endParaRPr lang="en-GB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6473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1773238"/>
            <a:ext cx="853281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Pozornost je soustředěna na člověka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Rovnocenná pozice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Lékař se řídí lékařskou psychologií a psychoterapií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Pacient spolupracuje na léčení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Léčba se zaměřuje na biopsychosociální stránku nemoci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Provoz je optimalizován pro pacienta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Nálady, prožívání jsou naopak součástí choroby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Sociální aspekty jsou důležitou součástí choroby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Prevence je prvořadá (life styl)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Především primární prevence (psychosociální signály)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Rodina je aktivním spolupracovníkem (rodinná terapie)</a:t>
            </a:r>
            <a:endParaRPr lang="en-GB" altLang="cs-CZ" sz="2400" smtClean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827088" y="260350"/>
            <a:ext cx="73453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2"/>
                </a:solidFill>
              </a:rPr>
              <a:t>Psychosomatická medicína</a:t>
            </a:r>
            <a:r>
              <a:rPr lang="cs-CZ" altLang="cs-CZ" sz="4000">
                <a:solidFill>
                  <a:schemeClr val="tx2"/>
                </a:solidFill>
              </a:rPr>
              <a:t> </a:t>
            </a:r>
            <a:endParaRPr lang="en-GB" altLang="cs-CZ" sz="4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Změny chování při stresu </a:t>
            </a:r>
            <a:endParaRPr lang="en-GB" altLang="cs-CZ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 </a:t>
            </a:r>
            <a:r>
              <a:rPr lang="en-GB" altLang="cs-CZ" sz="2400" smtClean="0"/>
              <a:t>Plačtivost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Zapomnětlivost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Zvyšování hlasu, vřískání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Obviňování druhých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Sekýrování druhých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Hněvivost, vzteklost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Netrpělivost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Agitovanost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Nutkavé přejídání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Nutkavé kouření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400" smtClean="0"/>
              <a:t> </a:t>
            </a:r>
            <a:r>
              <a:rPr lang="cs-CZ" altLang="cs-CZ" sz="2400" smtClean="0"/>
              <a:t>Únava, trvalé napětí</a:t>
            </a:r>
            <a:endParaRPr lang="en-GB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054804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Naučená bezmocnost</a:t>
            </a:r>
          </a:p>
        </p:txBody>
      </p:sp>
      <p:sp>
        <p:nvSpPr>
          <p:cNvPr id="43011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/>
              <a:t>Autor teorie: E.P.Seligman(1975)</a:t>
            </a:r>
          </a:p>
          <a:p>
            <a:r>
              <a:rPr lang="cs-CZ" altLang="cs-CZ" smtClean="0"/>
              <a:t>•bezmocnost, která je výsledkem opakovaného zážitku neschopnosti ovlivnit situaci -tj. naučená</a:t>
            </a:r>
          </a:p>
        </p:txBody>
      </p:sp>
      <p:sp>
        <p:nvSpPr>
          <p:cNvPr id="43012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/>
              <a:t>Koresponduje s reaktivní depresí</a:t>
            </a:r>
          </a:p>
          <a:p>
            <a:r>
              <a:rPr lang="cs-CZ" altLang="cs-CZ" smtClean="0"/>
              <a:t>Depresivní pacienti věří, že jsou méně schopni než skutečně jsou. Malé překážky jsou často viděny jako nepřekonatelná bariéra 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170309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Psychosociální stres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2800" dirty="0" smtClean="0"/>
              <a:t>   Nadměrné požadavky na výkon , podávaný v omezeném čase, s nízkou autonomií činností , v konfliktních situacích.</a:t>
            </a:r>
          </a:p>
          <a:p>
            <a:pPr>
              <a:buFontTx/>
              <a:buNone/>
              <a:defRPr/>
            </a:pPr>
            <a:r>
              <a:rPr lang="cs-CZ" sz="2800" i="1" dirty="0" smtClean="0"/>
              <a:t>Kognitivní hodnocení zátěžové situace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800" i="1" dirty="0" smtClean="0"/>
              <a:t>Hodnocení situace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800" i="1" dirty="0" smtClean="0"/>
              <a:t>Volba postupů a anticipace dalšího vývoje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800" i="1" dirty="0" smtClean="0"/>
              <a:t>Nové vyhodnocení situace , změna myšlenkového postupu 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1529097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Psychosociální stres</a:t>
            </a:r>
          </a:p>
        </p:txBody>
      </p:sp>
      <p:sp>
        <p:nvSpPr>
          <p:cNvPr id="45059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7715250" cy="5400675"/>
          </a:xfrm>
        </p:spPr>
        <p:txBody>
          <a:bodyPr/>
          <a:lstStyle/>
          <a:p>
            <a:r>
              <a:rPr lang="cs-CZ" altLang="cs-CZ" smtClean="0"/>
              <a:t>Neurofysiologická koncepce „</a:t>
            </a:r>
            <a:r>
              <a:rPr lang="cs-CZ" altLang="cs-CZ" b="1" smtClean="0"/>
              <a:t>optimální frustrace „  ( optimální napětí)</a:t>
            </a:r>
          </a:p>
          <a:p>
            <a:r>
              <a:rPr lang="cs-CZ" altLang="cs-CZ" smtClean="0"/>
              <a:t>Využití akomodace</a:t>
            </a:r>
          </a:p>
          <a:p>
            <a:r>
              <a:rPr lang="cs-CZ" altLang="cs-CZ" smtClean="0"/>
              <a:t>            asimilace </a:t>
            </a:r>
          </a:p>
          <a:p>
            <a:r>
              <a:rPr lang="cs-CZ" altLang="cs-CZ" smtClean="0"/>
              <a:t>G. Huter :</a:t>
            </a:r>
          </a:p>
          <a:p>
            <a:pPr lvl="1"/>
            <a:r>
              <a:rPr lang="cs-CZ" altLang="cs-CZ" smtClean="0"/>
              <a:t> vytváření stále nových kompetencí</a:t>
            </a:r>
          </a:p>
          <a:p>
            <a:pPr lvl="1"/>
            <a:r>
              <a:rPr lang="cs-CZ" altLang="cs-CZ" smtClean="0"/>
              <a:t> přiznání si potřeby pomoci</a:t>
            </a:r>
          </a:p>
          <a:p>
            <a:pPr lvl="1"/>
            <a:r>
              <a:rPr lang="cs-CZ" altLang="cs-CZ" smtClean="0"/>
              <a:t> vize, nosná idea X konzumně – konformistický modus žití</a:t>
            </a:r>
          </a:p>
          <a:p>
            <a:pPr lvl="1"/>
            <a:r>
              <a:rPr lang="cs-CZ" altLang="cs-CZ" smtClean="0"/>
              <a:t>pustit, nechat být , vzdát se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411323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Psychoneuroimunologie 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Zakladatel R. Adler ( 1981)</a:t>
            </a:r>
          </a:p>
          <a:p>
            <a:r>
              <a:rPr lang="cs-CZ" altLang="cs-CZ" sz="2400" b="1" smtClean="0"/>
              <a:t>Výzkumné záměry :</a:t>
            </a:r>
          </a:p>
          <a:p>
            <a:pPr>
              <a:buFontTx/>
              <a:buNone/>
            </a:pPr>
            <a:r>
              <a:rPr lang="cs-CZ" altLang="cs-CZ" sz="2400" smtClean="0"/>
              <a:t> </a:t>
            </a:r>
          </a:p>
          <a:p>
            <a:r>
              <a:rPr lang="cs-CZ" altLang="cs-CZ" sz="2400" smtClean="0"/>
              <a:t>Vliv prožívané kontroly nad vývojem stresové situace ( J.Kiecolt- Glaserová (1988) – studium rozpadu manželství </a:t>
            </a:r>
          </a:p>
          <a:p>
            <a:r>
              <a:rPr lang="cs-CZ" altLang="cs-CZ" sz="2400" smtClean="0"/>
              <a:t>Akutní a chronický stres</a:t>
            </a:r>
          </a:p>
          <a:p>
            <a:r>
              <a:rPr lang="cs-CZ" altLang="cs-CZ" sz="2400" smtClean="0"/>
              <a:t>PTSP</a:t>
            </a:r>
          </a:p>
          <a:p>
            <a:r>
              <a:rPr lang="cs-CZ" altLang="cs-CZ" sz="2400" smtClean="0"/>
              <a:t>Syndrom vyhoření </a:t>
            </a:r>
          </a:p>
        </p:txBody>
      </p:sp>
    </p:spTree>
    <p:extLst>
      <p:ext uri="{BB962C8B-B14F-4D97-AF65-F5344CB8AC3E}">
        <p14:creationId xmlns:p14="http://schemas.microsoft.com/office/powerpoint/2010/main" val="41414914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Psychoneuroimunologie 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Zakladatel R. Adler ( 1981)</a:t>
            </a:r>
          </a:p>
          <a:p>
            <a:r>
              <a:rPr lang="cs-CZ" altLang="cs-CZ" sz="2400" b="1" smtClean="0"/>
              <a:t>Výzkumné záměry :</a:t>
            </a:r>
          </a:p>
          <a:p>
            <a:pPr>
              <a:buFontTx/>
              <a:buNone/>
            </a:pPr>
            <a:r>
              <a:rPr lang="cs-CZ" altLang="cs-CZ" sz="2400" smtClean="0"/>
              <a:t> </a:t>
            </a:r>
          </a:p>
          <a:p>
            <a:r>
              <a:rPr lang="cs-CZ" altLang="cs-CZ" sz="2400" smtClean="0"/>
              <a:t>Vliv prožívané kontroly nad vývojem stresové situace ( J.Kiecolt- Glaserová (1988) – studium rozpadu manželství </a:t>
            </a:r>
          </a:p>
          <a:p>
            <a:r>
              <a:rPr lang="cs-CZ" altLang="cs-CZ" sz="2400" smtClean="0"/>
              <a:t>Akutní a chronický stres</a:t>
            </a:r>
          </a:p>
          <a:p>
            <a:r>
              <a:rPr lang="cs-CZ" altLang="cs-CZ" sz="2400" smtClean="0"/>
              <a:t>PTSP</a:t>
            </a:r>
          </a:p>
          <a:p>
            <a:r>
              <a:rPr lang="cs-CZ" altLang="cs-CZ" sz="2400" smtClean="0"/>
              <a:t>Syndrom vyhoření </a:t>
            </a:r>
          </a:p>
        </p:txBody>
      </p:sp>
    </p:spTree>
    <p:extLst>
      <p:ext uri="{BB962C8B-B14F-4D97-AF65-F5344CB8AC3E}">
        <p14:creationId xmlns:p14="http://schemas.microsoft.com/office/powerpoint/2010/main" val="10977071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Strategie zvládání stresu (Coping)</a:t>
            </a:r>
            <a:endParaRPr lang="en-GB" altLang="cs-CZ" sz="40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1. Eliminace stresu ( reorganizace práce)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2. Změna reakcí ( relaxace, soc. opora)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3.  Rozvoj tlumících sil-  stress management ( fyzická aktivita)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Genderový rozdíl v reakcích na zvládání stresu</a:t>
            </a:r>
          </a:p>
        </p:txBody>
      </p:sp>
    </p:spTree>
    <p:extLst>
      <p:ext uri="{BB962C8B-B14F-4D97-AF65-F5344CB8AC3E}">
        <p14:creationId xmlns:p14="http://schemas.microsoft.com/office/powerpoint/2010/main" val="25308185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mtClean="0"/>
              <a:t>Deset „A“ pro zvládání stresu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 smtClean="0"/>
              <a:t>Patelová(1993)</a:t>
            </a:r>
            <a:r>
              <a:rPr lang="cs-CZ" altLang="cs-CZ" smtClean="0"/>
              <a:t>doporučuje řídit se pravidlem „10 A“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Awareness – uvědomění a rozpoznání stresu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Avoidance -  vyhnutí se ( lze-li to)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Anticipation - předvídání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Appraisal     - hodnocení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Autonomic relaxation   - osvojení meditace,relaxace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Anger management  -  zvládání hněvu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Asertivity     -             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Amnesty      -                naučit se odpouštět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Altering perspective  -  změna pohledu na věc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Assistance                -  využívání sociální opory</a:t>
            </a:r>
            <a:endParaRPr lang="en-GB" altLang="cs-CZ" sz="2800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5175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mtClean="0"/>
              <a:t>Obecné zásady zvládání stresu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mtClean="0"/>
              <a:t>1. </a:t>
            </a:r>
            <a:r>
              <a:rPr lang="cs-CZ" altLang="cs-CZ" sz="2400" smtClean="0"/>
              <a:t>vidět problémy v kontextu a čase </a:t>
            </a:r>
          </a:p>
          <a:p>
            <a:pPr>
              <a:buFontTx/>
              <a:buNone/>
            </a:pPr>
            <a:r>
              <a:rPr lang="cs-CZ" altLang="cs-CZ" sz="2400" smtClean="0"/>
              <a:t>2. vyhnout se vztahování k vlastní osobě </a:t>
            </a:r>
          </a:p>
          <a:p>
            <a:pPr>
              <a:buFontTx/>
              <a:buNone/>
            </a:pPr>
            <a:r>
              <a:rPr lang="cs-CZ" altLang="cs-CZ" sz="2400" smtClean="0"/>
              <a:t>3. neúspěch  hodnotit v kontextu snahy</a:t>
            </a:r>
          </a:p>
          <a:p>
            <a:pPr>
              <a:buFontTx/>
              <a:buNone/>
            </a:pPr>
            <a:r>
              <a:rPr lang="cs-CZ" altLang="cs-CZ" sz="2400" smtClean="0"/>
              <a:t>4. nebát se změn</a:t>
            </a:r>
          </a:p>
          <a:p>
            <a:pPr>
              <a:buFontTx/>
              <a:buNone/>
            </a:pPr>
            <a:r>
              <a:rPr lang="cs-CZ" altLang="cs-CZ" sz="2400" smtClean="0"/>
              <a:t>5. aktivně hledat způsoby , jak situaci zvládnout</a:t>
            </a:r>
          </a:p>
          <a:p>
            <a:pPr>
              <a:buFontTx/>
              <a:buNone/>
            </a:pPr>
            <a:r>
              <a:rPr lang="cs-CZ" altLang="cs-CZ" sz="2400" smtClean="0"/>
              <a:t>6. stresujícím situacím se nelze vyhnout </a:t>
            </a:r>
          </a:p>
          <a:p>
            <a:pPr>
              <a:buFontTx/>
              <a:buNone/>
            </a:pPr>
            <a:r>
              <a:rPr lang="cs-CZ" altLang="cs-CZ" sz="2400" smtClean="0"/>
              <a:t>7. izolovat stres od ostatních aktivit </a:t>
            </a:r>
          </a:p>
          <a:p>
            <a:pPr>
              <a:buFontTx/>
              <a:buNone/>
            </a:pPr>
            <a:r>
              <a:rPr lang="cs-CZ" altLang="cs-CZ" sz="2400" smtClean="0"/>
              <a:t>8. dobré sociální zázemí a vztahy s lidmi</a:t>
            </a:r>
          </a:p>
          <a:p>
            <a:pPr>
              <a:buFontTx/>
              <a:buNone/>
            </a:pPr>
            <a:r>
              <a:rPr lang="cs-CZ" altLang="cs-CZ" sz="2400" smtClean="0"/>
              <a:t>9. aktivní odpovědnost za svoje zdraví </a:t>
            </a:r>
          </a:p>
        </p:txBody>
      </p:sp>
    </p:spTree>
    <p:extLst>
      <p:ext uri="{BB962C8B-B14F-4D97-AF65-F5344CB8AC3E}">
        <p14:creationId xmlns:p14="http://schemas.microsoft.com/office/powerpoint/2010/main" val="9061806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Rozdělení psychosomatických onemocnění </a:t>
            </a:r>
            <a:endParaRPr lang="en-GB" altLang="cs-CZ" sz="400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1. </a:t>
            </a:r>
            <a:r>
              <a:rPr lang="cs-CZ" altLang="cs-CZ" b="1" i="1" smtClean="0"/>
              <a:t>Konverzní neurózy </a:t>
            </a:r>
            <a:r>
              <a:rPr lang="cs-CZ" altLang="cs-CZ" smtClean="0"/>
              <a:t>– disociativní poruchy, např. psychogenní hluchota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2. </a:t>
            </a:r>
            <a:r>
              <a:rPr lang="cs-CZ" altLang="cs-CZ" b="1" i="1" smtClean="0"/>
              <a:t>Somatomorfní poruchy </a:t>
            </a:r>
            <a:r>
              <a:rPr lang="cs-CZ" altLang="cs-CZ" smtClean="0"/>
              <a:t>– funkční onemocnění bez patolog. nálezu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3. </a:t>
            </a:r>
            <a:r>
              <a:rPr lang="cs-CZ" altLang="cs-CZ" b="1" smtClean="0"/>
              <a:t>Organická onemocnění s psychosociální    komponentou </a:t>
            </a:r>
            <a:r>
              <a:rPr lang="cs-CZ" altLang="cs-CZ" smtClean="0"/>
              <a:t>( psychosomatózy), např.Colitis ulcerosa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  4. </a:t>
            </a:r>
            <a:r>
              <a:rPr lang="cs-CZ" altLang="cs-CZ" sz="2800" b="1" smtClean="0"/>
              <a:t>Somatopsychické poruchy</a:t>
            </a:r>
            <a:r>
              <a:rPr lang="cs-CZ" altLang="cs-CZ" smtClean="0"/>
              <a:t>, např.AIDS,      deprese</a:t>
            </a: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188384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smtClean="0"/>
              <a:t>Antická historie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5516562"/>
          </a:xfrm>
        </p:spPr>
        <p:txBody>
          <a:bodyPr/>
          <a:lstStyle/>
          <a:p>
            <a:r>
              <a:rPr lang="cs-CZ" altLang="cs-CZ" smtClean="0"/>
              <a:t>Antická historie</a:t>
            </a:r>
          </a:p>
          <a:p>
            <a:r>
              <a:rPr lang="cs-CZ" altLang="cs-CZ" smtClean="0"/>
              <a:t>Hippokratův přístup byl psychosomatický</a:t>
            </a:r>
          </a:p>
          <a:p>
            <a:r>
              <a:rPr lang="cs-CZ" altLang="cs-CZ" smtClean="0"/>
              <a:t>Platon (dialog Charmides) : respektování psycho-fyzické celistvosti pacienta</a:t>
            </a:r>
          </a:p>
          <a:p>
            <a:endParaRPr lang="cs-CZ" altLang="cs-CZ" smtClean="0"/>
          </a:p>
        </p:txBody>
      </p:sp>
      <p:sp>
        <p:nvSpPr>
          <p:cNvPr id="6148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smtClean="0"/>
              <a:t>•Cicero (Tusculské disputace): závislost tělesného zdraví a duševního</a:t>
            </a:r>
          </a:p>
        </p:txBody>
      </p:sp>
    </p:spTree>
    <p:extLst>
      <p:ext uri="{BB962C8B-B14F-4D97-AF65-F5344CB8AC3E}">
        <p14:creationId xmlns:p14="http://schemas.microsoft.com/office/powerpoint/2010/main" val="426465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smtClean="0"/>
              <a:t>Afektivní poruchy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Základní charakteristika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porucha nálady a nebo afektu ve smyslu plus nebo minus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zahrnují   depresivní, manické a smíšené epizody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významný ekonomický aspekt (deprese – druhá nejčastější příčina prac. neschopnosti, morbidity a mortality   ve světě v r. 2020)</a:t>
            </a:r>
          </a:p>
        </p:txBody>
      </p:sp>
    </p:spTree>
    <p:extLst>
      <p:ext uri="{BB962C8B-B14F-4D97-AF65-F5344CB8AC3E}">
        <p14:creationId xmlns:p14="http://schemas.microsoft.com/office/powerpoint/2010/main" val="15387240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08075"/>
          </a:xfrm>
        </p:spPr>
        <p:txBody>
          <a:bodyPr/>
          <a:lstStyle/>
          <a:p>
            <a:r>
              <a:rPr lang="cs-CZ" altLang="cs-CZ" sz="4000" b="1" smtClean="0"/>
              <a:t>Epidemiologie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8062913" cy="43957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Depresivní porucha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v kterémkoliv okamžiku ve světě trpí 340 milionů lidí depresí)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celoživotní prevalence  deprese   16%, vyšší  u žen (10 - 25%) než u mužů (5-12%).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Bipolární porucha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celoživotní prevalence   1-2%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10-20% všech poruch nálady</a:t>
            </a:r>
          </a:p>
          <a:p>
            <a:pPr>
              <a:lnSpc>
                <a:spcPct val="80000"/>
              </a:lnSpc>
            </a:pPr>
            <a:endParaRPr lang="cs-CZ" altLang="cs-CZ" sz="2400" b="1" smtClean="0"/>
          </a:p>
        </p:txBody>
      </p:sp>
    </p:spTree>
    <p:extLst>
      <p:ext uri="{BB962C8B-B14F-4D97-AF65-F5344CB8AC3E}">
        <p14:creationId xmlns:p14="http://schemas.microsoft.com/office/powerpoint/2010/main" val="1930530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36638"/>
          </a:xfrm>
        </p:spPr>
        <p:txBody>
          <a:bodyPr/>
          <a:lstStyle/>
          <a:p>
            <a:r>
              <a:rPr lang="cs-CZ" altLang="cs-CZ" b="1" smtClean="0"/>
              <a:t>Etiopatogeneza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Biologické faktory.  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nedostatek monoaminů ( noradrenalin, dopamin  a serotonin)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přesun zájmu na oblasti monoaminy řízené  (frontální kortex, hippokampus/amygdala a bazální ganglia), deprese - dysfunkce mozkových okruhů modulovaných monoaminovými systémy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Dění za membránou –vliv  na molekulární úroveni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endokrinologické poruchy ( hlavně narušení osy hypotalamus – hypofýza a nadledviny), narušení imunity, alteraci cirkadiánních rytmů</a:t>
            </a:r>
          </a:p>
        </p:txBody>
      </p:sp>
    </p:spTree>
    <p:extLst>
      <p:ext uri="{BB962C8B-B14F-4D97-AF65-F5344CB8AC3E}">
        <p14:creationId xmlns:p14="http://schemas.microsoft.com/office/powerpoint/2010/main" val="35052277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r>
              <a:rPr lang="cs-CZ" altLang="cs-CZ" b="1" smtClean="0"/>
              <a:t>Etiopatogeneza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Genetické faktory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výraznější u bipolární poruchy (maniodepresivní psychózy dle starší klasifikace)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genetická komponenta významná - studie rodinné, adopční, dvojčecí studie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Psychosociální faktory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životní události hrají roli hlavně v iniciální fázi onemocnění, při opakovaných epizodách nebývá jejich podíl tak zřejmý.</a:t>
            </a:r>
          </a:p>
          <a:p>
            <a:pPr>
              <a:lnSpc>
                <a:spcPct val="80000"/>
              </a:lnSpc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37281696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b="1" smtClean="0"/>
              <a:t>Jednotlivé formy  a jejich klinický obraz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smtClean="0"/>
              <a:t>MSKN 10 </a:t>
            </a:r>
            <a:r>
              <a:rPr lang="cs-CZ" altLang="cs-CZ" sz="2800" smtClean="0"/>
              <a:t>zohledňuje </a:t>
            </a:r>
            <a:r>
              <a:rPr lang="cs-CZ" altLang="cs-CZ" sz="2800" b="1" smtClean="0"/>
              <a:t>příčinu</a:t>
            </a:r>
            <a:r>
              <a:rPr lang="cs-CZ" altLang="cs-CZ" sz="2800" smtClean="0"/>
              <a:t> (primární vs sekundární), </a:t>
            </a:r>
            <a:r>
              <a:rPr lang="cs-CZ" altLang="cs-CZ" sz="2800" b="1" smtClean="0"/>
              <a:t>polaritu</a:t>
            </a:r>
            <a:r>
              <a:rPr lang="cs-CZ" altLang="cs-CZ" sz="2800" smtClean="0"/>
              <a:t> (bipolární vs unipolární), intenzitu (lehká, střední, těžká),  </a:t>
            </a:r>
            <a:r>
              <a:rPr lang="cs-CZ" altLang="cs-CZ" sz="2800" b="1" smtClean="0"/>
              <a:t>přítomnost</a:t>
            </a:r>
            <a:r>
              <a:rPr lang="cs-CZ" altLang="cs-CZ" sz="2800" smtClean="0"/>
              <a:t> </a:t>
            </a:r>
            <a:r>
              <a:rPr lang="cs-CZ" altLang="cs-CZ" sz="2800" b="1" smtClean="0"/>
              <a:t>psychotické symptomatologie </a:t>
            </a:r>
            <a:r>
              <a:rPr lang="cs-CZ" altLang="cs-CZ" sz="2800" smtClean="0"/>
              <a:t>(mánie a deprese s psychotickými rysy) a </a:t>
            </a:r>
            <a:r>
              <a:rPr lang="cs-CZ" altLang="cs-CZ" sz="2800" b="1" smtClean="0"/>
              <a:t>délku</a:t>
            </a:r>
            <a:r>
              <a:rPr lang="cs-CZ" altLang="cs-CZ" sz="2800" smtClean="0"/>
              <a:t> trvání (bipolární porucha vs cyklotymie,  depresivní porucha vs dysthymie).</a:t>
            </a:r>
          </a:p>
          <a:p>
            <a:pPr>
              <a:lnSpc>
                <a:spcPct val="80000"/>
              </a:lnSpc>
            </a:pPr>
            <a:r>
              <a:rPr lang="cs-CZ" altLang="cs-CZ" sz="2800" b="1" smtClean="0"/>
              <a:t> Sekundární  porucha nálady  </a:t>
            </a:r>
            <a:r>
              <a:rPr lang="cs-CZ" altLang="cs-CZ" sz="2800" smtClean="0"/>
              <a:t>se  vyskytuje  na bázi abusu návykových látek nebo organického postižení CNS.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platná klasifikace  MSKN 10 neužívá pojmy reaktivní  a endogenní deprese, protože nedokážeme určit podíl jednotlivých faktorů </a:t>
            </a:r>
          </a:p>
        </p:txBody>
      </p:sp>
    </p:spTree>
    <p:extLst>
      <p:ext uri="{BB962C8B-B14F-4D97-AF65-F5344CB8AC3E}">
        <p14:creationId xmlns:p14="http://schemas.microsoft.com/office/powerpoint/2010/main" val="13572939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b="1" smtClean="0"/>
              <a:t>Jednotlivé formy  a jejich klinický obraz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mtClean="0"/>
              <a:t>Z klinického hlediska  důležité dělení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mtClean="0"/>
              <a:t>depresivní prouchy dle intenzity (vychází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mtClean="0"/>
              <a:t>z počtu přítomných příznaků a  dopadu na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mtClean="0"/>
              <a:t>fungování jedince)</a:t>
            </a:r>
          </a:p>
          <a:p>
            <a:pPr>
              <a:lnSpc>
                <a:spcPct val="80000"/>
              </a:lnSpc>
            </a:pPr>
            <a:r>
              <a:rPr lang="cs-CZ" altLang="cs-CZ" b="1" smtClean="0"/>
              <a:t>lehká ( mírná ) </a:t>
            </a:r>
          </a:p>
          <a:p>
            <a:pPr>
              <a:lnSpc>
                <a:spcPct val="80000"/>
              </a:lnSpc>
            </a:pPr>
            <a:r>
              <a:rPr lang="cs-CZ" altLang="cs-CZ" b="1" smtClean="0"/>
              <a:t>středně těžká</a:t>
            </a:r>
          </a:p>
          <a:p>
            <a:pPr>
              <a:lnSpc>
                <a:spcPct val="80000"/>
              </a:lnSpc>
            </a:pPr>
            <a:r>
              <a:rPr lang="cs-CZ" altLang="cs-CZ" b="1" smtClean="0"/>
              <a:t>těžká  deprese</a:t>
            </a:r>
          </a:p>
          <a:p>
            <a:pPr>
              <a:lnSpc>
                <a:spcPct val="80000"/>
              </a:lnSpc>
            </a:pPr>
            <a:r>
              <a:rPr lang="cs-CZ" altLang="cs-CZ" b="1" smtClean="0"/>
              <a:t>těžká depresivní epizoda s psychotickými příznaky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b="1" smtClean="0"/>
              <a:t> </a:t>
            </a: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42198520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r>
              <a:rPr lang="cs-CZ" altLang="cs-CZ" sz="4000" b="1" smtClean="0"/>
              <a:t>Klinické formy a jejich projevy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smtClean="0"/>
              <a:t>F 30  manická epizoda </a:t>
            </a:r>
          </a:p>
          <a:p>
            <a:r>
              <a:rPr lang="cs-CZ" altLang="cs-CZ" b="1" smtClean="0"/>
              <a:t>F 31  bipolární afektivní porucha</a:t>
            </a:r>
          </a:p>
          <a:p>
            <a:r>
              <a:rPr lang="cs-CZ" altLang="cs-CZ" b="1" smtClean="0"/>
              <a:t>F 32  depresivní porucha</a:t>
            </a:r>
          </a:p>
          <a:p>
            <a:r>
              <a:rPr lang="cs-CZ" altLang="cs-CZ" b="1" smtClean="0"/>
              <a:t>F 33  rekurentní depresivní porucha </a:t>
            </a:r>
          </a:p>
          <a:p>
            <a:r>
              <a:rPr lang="cs-CZ" altLang="cs-CZ" b="1" smtClean="0"/>
              <a:t>F 34  trvalé poruchy nálady – </a:t>
            </a:r>
            <a:r>
              <a:rPr lang="cs-CZ" altLang="cs-CZ" smtClean="0"/>
              <a:t>cyklothymie a dysthymie</a:t>
            </a:r>
          </a:p>
          <a:p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21248811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cs-CZ" altLang="cs-CZ" sz="4000" b="1" smtClean="0"/>
              <a:t>Klinické projevy a jejich projevy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134350" cy="5516562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F 30 Manická epizoda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Hypománie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nadnesenou náladou </a:t>
            </a:r>
            <a:r>
              <a:rPr lang="cs-CZ" altLang="cs-CZ" sz="2400" smtClean="0">
                <a:cs typeface="Times New Roman" pitchFamily="18" charset="0"/>
              </a:rPr>
              <a:t>≥ </a:t>
            </a:r>
            <a:r>
              <a:rPr lang="cs-CZ" altLang="cs-CZ" sz="2400" smtClean="0"/>
              <a:t> 4 po sobě jdoucí dny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zvýšenou energie a  aktivitou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pocit vysoké fyzické a duševní výkonnosti  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Mánie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zvýšená nálada až vzrušení (&gt;1 týden)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myšlenkový trysk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zvýšené sebevědomí, velikášství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ztráta sociálních zábran s důsledkem riskantního  jednání ( utrácení, abúzus alkoholu, promiskuita</a:t>
            </a:r>
            <a:r>
              <a:rPr lang="cs-CZ" altLang="cs-CZ" sz="2400" b="1" smtClean="0"/>
              <a:t>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Mánie s psychotickými příznaky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bludy a halucinace kongruentní s náladou</a:t>
            </a:r>
          </a:p>
        </p:txBody>
      </p:sp>
    </p:spTree>
    <p:extLst>
      <p:ext uri="{BB962C8B-B14F-4D97-AF65-F5344CB8AC3E}">
        <p14:creationId xmlns:p14="http://schemas.microsoft.com/office/powerpoint/2010/main" val="23252416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r>
              <a:rPr lang="cs-CZ" altLang="cs-CZ" sz="4000" b="1" smtClean="0"/>
              <a:t>Klinické formy a jejich projevy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8062913" cy="43957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b="1" smtClean="0"/>
              <a:t>F 31 Bipolární efektivní porucha</a:t>
            </a:r>
            <a:r>
              <a:rPr lang="cs-CZ" altLang="cs-CZ" sz="2800" b="1" smtClean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střídání epizod manických depresivních  a nebo smíšených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deprese převažuje (3x déle  v depresi než v mánii)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přetrvávající symptomy  spojeny s recidivami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opožděné zahájení léčby stabilizátory  spojeno se zvýšeným počtem rehospitalizací a suicidálních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častá sociální, rodinná a pracovní dysfunkce (vysoký rozdíl mezi dosaženým vzděláním a  postavením), polovina nezaměstnaných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stresové životní události mohou vyprovokovat  relaps</a:t>
            </a:r>
          </a:p>
        </p:txBody>
      </p:sp>
    </p:spTree>
    <p:extLst>
      <p:ext uri="{BB962C8B-B14F-4D97-AF65-F5344CB8AC3E}">
        <p14:creationId xmlns:p14="http://schemas.microsoft.com/office/powerpoint/2010/main" val="30403473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r>
              <a:rPr lang="cs-CZ" altLang="cs-CZ" sz="4000" b="1" smtClean="0"/>
              <a:t>Klinické formy a jejich projevy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8137525" cy="5473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b="1" smtClean="0"/>
              <a:t>Depresivní  porucha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jedna episoda  - depresivní epizoda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epizody se opakují – rekurentní depresivní porucha (riziko rekurence  zhruba 50%)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současná epizoda mírná, středně těžká, těžká nebo s psychotickými rysy,  v remisi, bez nebo se somatickým syndromem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somatický syndrom ( odpovídající endogenní depresi v předchozí klasifikaci) : 1. ztráta zájmu a hedonie, 2. nedostatek emočních reakcí, 3. ranní probouzení, 4. ranní pessima, 5. porucha psychomotoriky (retardace či agitovanost), 6. ztráta chuzi k jídlu, 7. úbytek hmotnosti , 8. ztráta libida</a:t>
            </a:r>
          </a:p>
        </p:txBody>
      </p:sp>
    </p:spTree>
    <p:extLst>
      <p:ext uri="{BB962C8B-B14F-4D97-AF65-F5344CB8AC3E}">
        <p14:creationId xmlns:p14="http://schemas.microsoft.com/office/powerpoint/2010/main" val="219460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Antická historie :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mtClean="0"/>
              <a:t>„ Nikdy se nesnažte léčit oko, aniž byste zároveň nevěnovali pozornost i hlavě. A věnujete-li pozornost hlavě a nevěnujete-li pozornost celému tělu, neděláte dobře.Stejně tak nedobře jednáte, když léčíte tělo a nevěnujete pozornost duši.Léčení jedné části by nikdy nemělo probíhat bez pozornosti věnované druhým částem.“</a:t>
            </a:r>
          </a:p>
        </p:txBody>
      </p:sp>
    </p:spTree>
    <p:extLst>
      <p:ext uri="{BB962C8B-B14F-4D97-AF65-F5344CB8AC3E}">
        <p14:creationId xmlns:p14="http://schemas.microsoft.com/office/powerpoint/2010/main" val="12350019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cs-CZ" altLang="cs-CZ" sz="4000" b="1" smtClean="0"/>
              <a:t>Klinické formy a jejich projevy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207375" cy="5300662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Depresivní porucha - základní příznaky: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depresivní nálada abnormní vzhledem k jedinci,  </a:t>
            </a:r>
            <a:r>
              <a:rPr lang="cs-CZ" altLang="cs-CZ" sz="2400" smtClean="0">
                <a:cs typeface="Times New Roman" pitchFamily="18" charset="0"/>
              </a:rPr>
              <a:t>≥</a:t>
            </a:r>
            <a:r>
              <a:rPr lang="cs-CZ" altLang="cs-CZ" sz="2400" smtClean="0"/>
              <a:t>  2 týdny</a:t>
            </a:r>
          </a:p>
          <a:p>
            <a:pPr>
              <a:lnSpc>
                <a:spcPct val="80000"/>
              </a:lnSpc>
            </a:pPr>
            <a:r>
              <a:rPr lang="cs-CZ" altLang="cs-CZ" sz="2400" smtClean="0"/>
              <a:t>ztráta zájmu nebo prožitku radosti</a:t>
            </a:r>
          </a:p>
          <a:p>
            <a:pPr>
              <a:lnSpc>
                <a:spcPct val="80000"/>
              </a:lnSpc>
            </a:pPr>
            <a:endParaRPr lang="cs-CZ" altLang="cs-CZ" sz="2800" b="1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Další příznaky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ztráta sebedůvěry,  výčitky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sebevražedné úvahy a jednání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nesoustředivost, nerozhodnost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útlum nebo  agitovanost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poruchy spánku a  chuti k jídlu (nejčastěji nespavost a  nechutenství  s odpovídající váhovou odezvou</a:t>
            </a:r>
            <a:r>
              <a:rPr lang="cs-CZ" altLang="cs-CZ" sz="2800" b="1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49594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cs-CZ" altLang="cs-CZ" sz="4000" b="1" smtClean="0"/>
              <a:t>Klinické formy a jejich projevy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cs-CZ" altLang="cs-CZ" b="1" smtClean="0"/>
              <a:t>F 34 Trvalé poruchy nálady (poruchy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cs-CZ" altLang="cs-CZ" b="1" smtClean="0"/>
              <a:t>trvající &gt;2 roky)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cs-CZ" altLang="cs-CZ" sz="2400" smtClean="0"/>
              <a:t>Cyclothymie</a:t>
            </a:r>
          </a:p>
          <a:p>
            <a:pPr>
              <a:lnSpc>
                <a:spcPct val="90000"/>
              </a:lnSpc>
            </a:pPr>
            <a:r>
              <a:rPr lang="cs-CZ" altLang="cs-CZ" sz="2400" smtClean="0"/>
              <a:t>nestabilní nálada zahrnující deprese a hypománie, nejsou dostatečně závažné aby splňovaly kritéria pro manickou nebo depresivní epizodu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cs-CZ" altLang="cs-CZ" sz="2400" smtClean="0"/>
              <a:t>Dystymie  </a:t>
            </a:r>
          </a:p>
          <a:p>
            <a:pPr>
              <a:lnSpc>
                <a:spcPct val="90000"/>
              </a:lnSpc>
            </a:pPr>
            <a:r>
              <a:rPr lang="cs-CZ" altLang="cs-CZ" sz="2400" smtClean="0"/>
              <a:t>trvalé nebo opakující se depresivní nálady, které nejsou dostatečně závažné, aby splňovaly kritéria pro depresivní poruchu</a:t>
            </a:r>
          </a:p>
        </p:txBody>
      </p:sp>
    </p:spTree>
    <p:extLst>
      <p:ext uri="{BB962C8B-B14F-4D97-AF65-F5344CB8AC3E}">
        <p14:creationId xmlns:p14="http://schemas.microsoft.com/office/powerpoint/2010/main" val="620431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altLang="cs-CZ" sz="4000" b="1" smtClean="0"/>
              <a:t>Diagnostika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8134350" cy="57324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smtClean="0">
                <a:solidFill>
                  <a:srgbClr val="FF0000"/>
                </a:solidFill>
              </a:rPr>
              <a:t>Lékař musí na možnost  deprese myslet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800" smtClean="0"/>
              <a:t>nemocní si často  stěžují na  únavu, ztrátu energie, vágní somatické příznaky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800" smtClean="0"/>
              <a:t>neléčená deprese  spojena s vysokou utilizací lékařské péče, neschopností a špatným dodržování  léčby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prům. 10% osob, které navštívily praktického lékaře, příznaky depresivní poruchy,  deprese  skryta za somatickými potížemi 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často předepisovány trankvilizéry, analgetika,   pátrá se  po organických příčinách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/>
              <a:t>deprese přítomna u  řady somatických onemocnění </a:t>
            </a:r>
          </a:p>
        </p:txBody>
      </p:sp>
    </p:spTree>
    <p:extLst>
      <p:ext uri="{BB962C8B-B14F-4D97-AF65-F5344CB8AC3E}">
        <p14:creationId xmlns:p14="http://schemas.microsoft.com/office/powerpoint/2010/main" val="41210591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36638"/>
          </a:xfrm>
        </p:spPr>
        <p:txBody>
          <a:bodyPr/>
          <a:lstStyle/>
          <a:p>
            <a:r>
              <a:rPr lang="cs-CZ" altLang="cs-CZ" sz="4000" b="1" smtClean="0"/>
              <a:t>Léčba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cs-CZ" sz="2800" b="1" dirty="0"/>
              <a:t>Léčebné možnosti zahrnují: </a:t>
            </a:r>
            <a:endParaRPr lang="cs-CZ" sz="2800" b="1" dirty="0" smtClean="0"/>
          </a:p>
          <a:p>
            <a:pPr marL="514350" indent="-514350">
              <a:lnSpc>
                <a:spcPct val="80000"/>
              </a:lnSpc>
              <a:buFont typeface="Monotype Sorts" pitchFamily="2" charset="2"/>
              <a:buAutoNum type="arabicPeriod"/>
              <a:defRPr/>
            </a:pPr>
            <a:r>
              <a:rPr lang="cs-CZ" sz="2400" b="1" dirty="0" smtClean="0"/>
              <a:t>psychoterapii</a:t>
            </a:r>
            <a:r>
              <a:rPr lang="cs-CZ" sz="2400" b="1" dirty="0"/>
              <a:t>,  </a:t>
            </a:r>
            <a:endParaRPr lang="cs-CZ" sz="2400" b="1" dirty="0" smtClean="0"/>
          </a:p>
          <a:p>
            <a:pPr marL="514350" indent="-514350">
              <a:lnSpc>
                <a:spcPct val="80000"/>
              </a:lnSpc>
              <a:buFont typeface="Monotype Sorts" pitchFamily="2" charset="2"/>
              <a:buAutoNum type="arabicPeriod"/>
              <a:defRPr/>
            </a:pPr>
            <a:r>
              <a:rPr lang="cs-CZ" sz="2400" b="1" dirty="0" smtClean="0"/>
              <a:t>antidepresiva</a:t>
            </a:r>
            <a:r>
              <a:rPr lang="cs-CZ" sz="2400" b="1" dirty="0"/>
              <a:t>, </a:t>
            </a:r>
            <a:endParaRPr lang="cs-CZ" sz="2400" b="1" dirty="0" smtClean="0"/>
          </a:p>
          <a:p>
            <a:pPr marL="514350" indent="-514350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3.   elektrokonvulzivní léčbu </a:t>
            </a:r>
            <a:endParaRPr 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sz="2800" b="1" dirty="0" smtClean="0"/>
              <a:t>základní </a:t>
            </a:r>
            <a:r>
              <a:rPr lang="cs-CZ" sz="2800" b="1" dirty="0"/>
              <a:t>kritérium volby </a:t>
            </a:r>
            <a:r>
              <a:rPr lang="cs-CZ" sz="2800" b="1" dirty="0" smtClean="0"/>
              <a:t>- </a:t>
            </a:r>
            <a:r>
              <a:rPr lang="cs-CZ" sz="2800" b="1" dirty="0"/>
              <a:t>intenzita deprese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/>
              <a:t>mírné  deprese -  </a:t>
            </a:r>
            <a:r>
              <a:rPr lang="cs-CZ" sz="2400" i="1" dirty="0"/>
              <a:t>psychoterapie (kognitivně-behaviorální nebo interpersonální),  </a:t>
            </a:r>
            <a:endParaRPr lang="cs-CZ" sz="2400" i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těžší deprese -   </a:t>
            </a:r>
            <a:r>
              <a:rPr lang="cs-CZ" sz="2400" i="1" dirty="0"/>
              <a:t>antidepresiva, </a:t>
            </a:r>
            <a:r>
              <a:rPr lang="cs-CZ" sz="2400" i="1" dirty="0" err="1"/>
              <a:t>elektrokonvulze</a:t>
            </a:r>
            <a:r>
              <a:rPr lang="cs-CZ" sz="2400" i="1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/>
              <a:t>psychotická  deprese – </a:t>
            </a:r>
            <a:r>
              <a:rPr lang="cs-CZ" sz="2400" i="1" dirty="0"/>
              <a:t>antipsychotika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/>
              <a:t>v rámci první pomoci (agitovanost,  </a:t>
            </a:r>
            <a:r>
              <a:rPr lang="cs-CZ" sz="2400" b="1" dirty="0" err="1"/>
              <a:t>suicidální</a:t>
            </a:r>
            <a:r>
              <a:rPr lang="cs-CZ" sz="2400" b="1" dirty="0"/>
              <a:t> pohotovost) </a:t>
            </a:r>
            <a:r>
              <a:rPr lang="cs-CZ" sz="2400" b="1" dirty="0" smtClean="0"/>
              <a:t>- </a:t>
            </a:r>
            <a:r>
              <a:rPr lang="cs-CZ" sz="2400" i="1" dirty="0" err="1" smtClean="0"/>
              <a:t>benzodiazepiny</a:t>
            </a:r>
            <a:r>
              <a:rPr lang="cs-CZ" sz="2400" i="1" dirty="0" smtClean="0"/>
              <a:t> </a:t>
            </a:r>
            <a:r>
              <a:rPr lang="cs-CZ" sz="2400" i="1" dirty="0"/>
              <a:t>nebo antipsychotika</a:t>
            </a:r>
          </a:p>
        </p:txBody>
      </p:sp>
    </p:spTree>
    <p:extLst>
      <p:ext uri="{BB962C8B-B14F-4D97-AF65-F5344CB8AC3E}">
        <p14:creationId xmlns:p14="http://schemas.microsoft.com/office/powerpoint/2010/main" val="10395953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cs-CZ" altLang="cs-CZ" sz="4000" b="1" smtClean="0"/>
              <a:t>Léčba nefarmakologická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8134350" cy="4683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smtClean="0"/>
              <a:t>Psychoterapie: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důležitá součástí léčby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učí, jak zacházet s příznaky a problémy,  trénuje dovednosti, které mohou zabránit nové epizodě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pomáhá řešit i další problémy v životě (konflikty v interpersonálních vztazích atd)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samotná psychoterapie účinná  u lehčích forem onemocnění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smtClean="0"/>
              <a:t>kombinace psychoterapie s antidepresivy  nejúčinnější (léky kontrolují příznaky, psychoterapie  pomáhá porozumět  co se s člověkem v nemoci děje)</a:t>
            </a:r>
          </a:p>
        </p:txBody>
      </p:sp>
    </p:spTree>
    <p:extLst>
      <p:ext uri="{BB962C8B-B14F-4D97-AF65-F5344CB8AC3E}">
        <p14:creationId xmlns:p14="http://schemas.microsoft.com/office/powerpoint/2010/main" val="39031474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cs-CZ" altLang="cs-CZ" sz="4000" b="1" smtClean="0"/>
              <a:t>Léčba nefarmakologická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8278813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Kognitivně – behaviorální psychoterapie</a:t>
            </a:r>
          </a:p>
          <a:p>
            <a:pPr>
              <a:lnSpc>
                <a:spcPct val="80000"/>
              </a:lnSpc>
            </a:pPr>
            <a:r>
              <a:rPr lang="cs-CZ" altLang="cs-CZ" sz="2400" b="1" smtClean="0"/>
              <a:t>identifikuje a opravuje  katatymně zkreslené myšlenky</a:t>
            </a:r>
          </a:p>
          <a:p>
            <a:pPr>
              <a:lnSpc>
                <a:spcPct val="80000"/>
              </a:lnSpc>
            </a:pPr>
            <a:r>
              <a:rPr lang="cs-CZ" altLang="cs-CZ" sz="2400" b="1" smtClean="0"/>
              <a:t>behaviorální složka - techniky založené na teorii učení         (nácvik sebeovládání, asertivity, řešení problémů),  využívá pozitivní posilování,  „otužování“(expozice zátěži, desenzibilizace)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Interpersonální psychoterapie</a:t>
            </a:r>
          </a:p>
          <a:p>
            <a:pPr>
              <a:lnSpc>
                <a:spcPct val="80000"/>
              </a:lnSpc>
            </a:pPr>
            <a:r>
              <a:rPr lang="cs-CZ" altLang="cs-CZ" sz="2400" b="1" smtClean="0"/>
              <a:t>Cíl - objasnění a vyřešení problémů role dotyčného, jeho sociální izolace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smtClean="0"/>
              <a:t>Manželská terapie</a:t>
            </a:r>
          </a:p>
          <a:p>
            <a:pPr>
              <a:lnSpc>
                <a:spcPct val="80000"/>
              </a:lnSpc>
            </a:pPr>
            <a:r>
              <a:rPr lang="cs-CZ" altLang="cs-CZ" sz="2400" b="1" smtClean="0"/>
              <a:t>matrimoniální konflikty či neutěšená situace  často stresující vlivy na pozadí rozvoje deprese a podílejí se na rekurenci poruchy</a:t>
            </a:r>
          </a:p>
        </p:txBody>
      </p:sp>
    </p:spTree>
    <p:extLst>
      <p:ext uri="{BB962C8B-B14F-4D97-AF65-F5344CB8AC3E}">
        <p14:creationId xmlns:p14="http://schemas.microsoft.com/office/powerpoint/2010/main" val="208522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Novodobá historie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WiliamHarvey–vliv emocí na srdeční činnost</a:t>
            </a:r>
          </a:p>
          <a:p>
            <a:endParaRPr lang="cs-CZ" altLang="cs-CZ" smtClean="0"/>
          </a:p>
        </p:txBody>
      </p:sp>
      <p:sp>
        <p:nvSpPr>
          <p:cNvPr id="8196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JohannChristian Heinroth (1818) –somatické důsledky psychických konfliktů. Psychosomatický původ insomnie. Poprvé údajně užil  slovo „psychosomatický“.</a:t>
            </a:r>
          </a:p>
        </p:txBody>
      </p:sp>
    </p:spTree>
    <p:extLst>
      <p:ext uri="{BB962C8B-B14F-4D97-AF65-F5344CB8AC3E}">
        <p14:creationId xmlns:p14="http://schemas.microsoft.com/office/powerpoint/2010/main" val="2176784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Modely psychosomatických onemocnění</a:t>
            </a:r>
            <a:endParaRPr lang="en-GB" altLang="cs-CZ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J. Heinroth ( 1818)- propojení těla a duše 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S.Freud ( 1985)     - specifická koncepce:</a:t>
            </a:r>
          </a:p>
          <a:p>
            <a:pPr lvl="2" eaLnBrk="1" hangingPunct="1"/>
            <a:r>
              <a:rPr lang="cs-CZ" altLang="cs-CZ" b="1" smtClean="0"/>
              <a:t>Specifická koncepce</a:t>
            </a:r>
            <a:r>
              <a:rPr lang="cs-CZ" altLang="cs-CZ" smtClean="0"/>
              <a:t>:</a:t>
            </a:r>
          </a:p>
          <a:p>
            <a:pPr lvl="2" eaLnBrk="1" hangingPunct="1"/>
            <a:r>
              <a:rPr lang="cs-CZ" altLang="cs-CZ" smtClean="0"/>
              <a:t>konkrétní psychologické příčiny způsobují konkrétní choroby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682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Modely psychosomatických onemocnění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mtClean="0"/>
              <a:t>F. Alexander : „chicagská sedma“:</a:t>
            </a:r>
          </a:p>
          <a:p>
            <a:pPr lvl="1"/>
            <a:r>
              <a:rPr lang="cs-CZ" altLang="cs-CZ" smtClean="0"/>
              <a:t>Asthma bronchiale</a:t>
            </a:r>
          </a:p>
          <a:p>
            <a:pPr lvl="1"/>
            <a:r>
              <a:rPr lang="cs-CZ" altLang="cs-CZ" smtClean="0"/>
              <a:t>Revmatoidní artritis</a:t>
            </a:r>
          </a:p>
          <a:p>
            <a:pPr lvl="1"/>
            <a:r>
              <a:rPr lang="cs-CZ" altLang="cs-CZ" smtClean="0"/>
              <a:t>Ulcerózní kolitida</a:t>
            </a:r>
          </a:p>
          <a:p>
            <a:pPr lvl="1"/>
            <a:r>
              <a:rPr lang="cs-CZ" altLang="cs-CZ" smtClean="0"/>
              <a:t>Hypertenze</a:t>
            </a:r>
          </a:p>
          <a:p>
            <a:pPr lvl="1"/>
            <a:r>
              <a:rPr lang="cs-CZ" altLang="cs-CZ" smtClean="0"/>
              <a:t>Neurodermatitida</a:t>
            </a:r>
          </a:p>
          <a:p>
            <a:pPr lvl="1"/>
            <a:r>
              <a:rPr lang="cs-CZ" altLang="cs-CZ" smtClean="0"/>
              <a:t>Tyreotoxikóza</a:t>
            </a:r>
          </a:p>
          <a:p>
            <a:pPr lvl="1"/>
            <a:r>
              <a:rPr lang="cs-CZ" altLang="cs-CZ" smtClean="0"/>
              <a:t>Vředová choroba gastroduodena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A. Adler                  - životní styl ( syndrom                                	            		   dosažení cíle ), vztahy</a:t>
            </a:r>
          </a:p>
        </p:txBody>
      </p:sp>
    </p:spTree>
    <p:extLst>
      <p:ext uri="{BB962C8B-B14F-4D97-AF65-F5344CB8AC3E}">
        <p14:creationId xmlns:p14="http://schemas.microsoft.com/office/powerpoint/2010/main" val="3063603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2332</Words>
  <Application>Microsoft Office PowerPoint</Application>
  <PresentationFormat>Předvádění na obrazovce (4:3)</PresentationFormat>
  <Paragraphs>468</Paragraphs>
  <Slides>65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2" baseType="lpstr">
      <vt:lpstr>Arial</vt:lpstr>
      <vt:lpstr>Calibri</vt:lpstr>
      <vt:lpstr>Monotype Sorts</vt:lpstr>
      <vt:lpstr>Times New Roman</vt:lpstr>
      <vt:lpstr>Wingdings</vt:lpstr>
      <vt:lpstr>Motiv systému Office</vt:lpstr>
      <vt:lpstr>Fotografie</vt:lpstr>
      <vt:lpstr>Psychosomatika </vt:lpstr>
      <vt:lpstr>Psychosomatika  </vt:lpstr>
      <vt:lpstr>Oblasti psychosomatiky </vt:lpstr>
      <vt:lpstr>Prezentace aplikace PowerPoint</vt:lpstr>
      <vt:lpstr>Antická historie</vt:lpstr>
      <vt:lpstr>Antická historie :</vt:lpstr>
      <vt:lpstr>Novodobá historie</vt:lpstr>
      <vt:lpstr>Modely psychosomatických onemocnění</vt:lpstr>
      <vt:lpstr>Modely psychosomatických onemocnění</vt:lpstr>
      <vt:lpstr>Modely psychosomatických onemocnění</vt:lpstr>
      <vt:lpstr>Modely psychosomatických onemocnění </vt:lpstr>
      <vt:lpstr>Psychosomatika</vt:lpstr>
      <vt:lpstr>Psychosomatika</vt:lpstr>
      <vt:lpstr>Modely psychosomatických onemocnění </vt:lpstr>
      <vt:lpstr>Psychosomatika -psychoanalýza</vt:lpstr>
      <vt:lpstr>Konverze </vt:lpstr>
      <vt:lpstr>Model psychosomatických onemocnění </vt:lpstr>
      <vt:lpstr>Somatizace</vt:lpstr>
      <vt:lpstr>  Regrese</vt:lpstr>
      <vt:lpstr>Psychosomatická onemocnění </vt:lpstr>
      <vt:lpstr>Psychosomatika </vt:lpstr>
      <vt:lpstr>Psychosomatika </vt:lpstr>
      <vt:lpstr>Klasifikace dle Alexandera</vt:lpstr>
      <vt:lpstr>Modely psychosomatických onemocnění</vt:lpstr>
      <vt:lpstr>Stres – možné souvislosti pro psychologii </vt:lpstr>
      <vt:lpstr>Zátěž (load) x stres </vt:lpstr>
      <vt:lpstr>Teorie stresu</vt:lpstr>
      <vt:lpstr>Kognitivní teorie stresu</vt:lpstr>
      <vt:lpstr>Krize a trauma </vt:lpstr>
      <vt:lpstr>Krize a trauma</vt:lpstr>
      <vt:lpstr>Model stresu</vt:lpstr>
      <vt:lpstr>Stresová reakce </vt:lpstr>
      <vt:lpstr>1. Fáze  GAS – poplachová reakce </vt:lpstr>
      <vt:lpstr>2. Fáze stresové reakce </vt:lpstr>
      <vt:lpstr>3. Fáze stresové reakce </vt:lpstr>
      <vt:lpstr>FYZIOLOGICKÉ ZMĚNYORGANISMU PŘI STRESU</vt:lpstr>
      <vt:lpstr>FYZIOLOGICKÉ ZMĚNYORGANISMU PŘI STRESU</vt:lpstr>
      <vt:lpstr>Emoční změny při stresu </vt:lpstr>
      <vt:lpstr>Změny myšlení při stresu </vt:lpstr>
      <vt:lpstr>Změny chování při stresu </vt:lpstr>
      <vt:lpstr>Naučená bezmocnost</vt:lpstr>
      <vt:lpstr>Psychosociální stres </vt:lpstr>
      <vt:lpstr>Psychosociální stres</vt:lpstr>
      <vt:lpstr>Psychoneuroimunologie </vt:lpstr>
      <vt:lpstr>Psychoneuroimunologie </vt:lpstr>
      <vt:lpstr>Strategie zvládání stresu (Coping)</vt:lpstr>
      <vt:lpstr>Deset „A“ pro zvládání stresu</vt:lpstr>
      <vt:lpstr>Obecné zásady zvládání stresu</vt:lpstr>
      <vt:lpstr>Rozdělení psychosomatických onemocnění </vt:lpstr>
      <vt:lpstr>Afektivní poruchy</vt:lpstr>
      <vt:lpstr>Epidemiologie</vt:lpstr>
      <vt:lpstr>Etiopatogeneza</vt:lpstr>
      <vt:lpstr>Etiopatogeneza</vt:lpstr>
      <vt:lpstr>Jednotlivé formy  a jejich klinický obraz</vt:lpstr>
      <vt:lpstr>Jednotlivé formy  a jejich klinický obraz</vt:lpstr>
      <vt:lpstr>Klinické formy a jejich projevy </vt:lpstr>
      <vt:lpstr>Klinické projevy a jejich projevy</vt:lpstr>
      <vt:lpstr>Klinické formy a jejich projevy</vt:lpstr>
      <vt:lpstr>Klinické formy a jejich projevy</vt:lpstr>
      <vt:lpstr>Klinické formy a jejich projevy</vt:lpstr>
      <vt:lpstr>Klinické formy a jejich projevy</vt:lpstr>
      <vt:lpstr>Diagnostika</vt:lpstr>
      <vt:lpstr>Léčba</vt:lpstr>
      <vt:lpstr>Léčba nefarmakologická</vt:lpstr>
      <vt:lpstr>Léčba nefarmakologická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</dc:title>
  <dc:creator>Zdeňka</dc:creator>
  <cp:lastModifiedBy>Jarmila Valchářová</cp:lastModifiedBy>
  <cp:revision>2</cp:revision>
  <dcterms:created xsi:type="dcterms:W3CDTF">2014-02-23T21:46:50Z</dcterms:created>
  <dcterms:modified xsi:type="dcterms:W3CDTF">2014-02-24T07:39:32Z</dcterms:modified>
</cp:coreProperties>
</file>