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74" r:id="rId3"/>
    <p:sldId id="285" r:id="rId4"/>
    <p:sldId id="259" r:id="rId5"/>
    <p:sldId id="283" r:id="rId6"/>
    <p:sldId id="282" r:id="rId7"/>
    <p:sldId id="260" r:id="rId8"/>
    <p:sldId id="262" r:id="rId9"/>
    <p:sldId id="263" r:id="rId10"/>
    <p:sldId id="264" r:id="rId11"/>
    <p:sldId id="265" r:id="rId12"/>
    <p:sldId id="266" r:id="rId13"/>
    <p:sldId id="272" r:id="rId14"/>
    <p:sldId id="273" r:id="rId15"/>
    <p:sldId id="277" r:id="rId16"/>
    <p:sldId id="278" r:id="rId17"/>
    <p:sldId id="279" r:id="rId18"/>
    <p:sldId id="286" r:id="rId19"/>
    <p:sldId id="292" r:id="rId20"/>
    <p:sldId id="293" r:id="rId21"/>
    <p:sldId id="287" r:id="rId22"/>
    <p:sldId id="291" r:id="rId23"/>
    <p:sldId id="280" r:id="rId24"/>
    <p:sldId id="269" r:id="rId25"/>
    <p:sldId id="276" r:id="rId26"/>
    <p:sldId id="281"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660"/>
  </p:normalViewPr>
  <p:slideViewPr>
    <p:cSldViewPr>
      <p:cViewPr>
        <p:scale>
          <a:sx n="66" d="100"/>
          <a:sy n="66" d="100"/>
        </p:scale>
        <p:origin x="-140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5E107-D805-4CC7-B8F5-6A4A8831A3C9}" type="datetimeFigureOut">
              <a:rPr lang="en-US" smtClean="0"/>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3DFC9-A503-4ACE-A958-3B03EAF051AA}" type="slidenum">
              <a:rPr lang="en-US" smtClean="0"/>
              <a:t>‹#›</a:t>
            </a:fld>
            <a:endParaRPr lang="en-US"/>
          </a:p>
        </p:txBody>
      </p:sp>
    </p:spTree>
    <p:extLst>
      <p:ext uri="{BB962C8B-B14F-4D97-AF65-F5344CB8AC3E}">
        <p14:creationId xmlns:p14="http://schemas.microsoft.com/office/powerpoint/2010/main" val="184686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more distinguishing</a:t>
            </a:r>
            <a:r>
              <a:rPr lang="en-US" baseline="0" dirty="0" smtClean="0"/>
              <a:t> factors: Substance abuse drugs vs. </a:t>
            </a:r>
            <a:r>
              <a:rPr lang="en-US" baseline="0" dirty="0" err="1" smtClean="0"/>
              <a:t>pharmocology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2</a:t>
            </a:fld>
            <a:endParaRPr lang="en-US"/>
          </a:p>
        </p:txBody>
      </p:sp>
    </p:spTree>
    <p:extLst>
      <p:ext uri="{BB962C8B-B14F-4D97-AF65-F5344CB8AC3E}">
        <p14:creationId xmlns:p14="http://schemas.microsoft.com/office/powerpoint/2010/main" val="234258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the majority</a:t>
            </a:r>
            <a:r>
              <a:rPr lang="en-US" baseline="0" dirty="0" smtClean="0"/>
              <a:t> of the AA background revolves around God or a higher power. This has been tampered with over time but there is still belief that AA uses a higher power in their program.. Not necessarily God but perhaps society, the community, etc.</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18</a:t>
            </a:fld>
            <a:endParaRPr lang="en-US"/>
          </a:p>
        </p:txBody>
      </p:sp>
    </p:spTree>
    <p:extLst>
      <p:ext uri="{BB962C8B-B14F-4D97-AF65-F5344CB8AC3E}">
        <p14:creationId xmlns:p14="http://schemas.microsoft.com/office/powerpoint/2010/main" val="140561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use of alcohol or drugs is highly </a:t>
            </a:r>
            <a:r>
              <a:rPr lang="en-US" baseline="0" dirty="0" err="1" smtClean="0"/>
              <a:t>inforcing</a:t>
            </a:r>
            <a:r>
              <a:rPr lang="en-US" baseline="0" dirty="0" smtClean="0"/>
              <a:t>, CRA involved the idea of completely rearranging the patient’s lifestyles.</a:t>
            </a:r>
          </a:p>
          <a:p>
            <a:r>
              <a:rPr lang="en-US" baseline="0" dirty="0" smtClean="0"/>
              <a:t>Developed by Hunt and </a:t>
            </a:r>
            <a:r>
              <a:rPr lang="en-US" baseline="0" dirty="0" err="1" smtClean="0"/>
              <a:t>Azrin</a:t>
            </a:r>
            <a:r>
              <a:rPr lang="en-US" baseline="0" dirty="0" smtClean="0"/>
              <a:t> in 1973 (initially for alcohol)</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21</a:t>
            </a:fld>
            <a:endParaRPr lang="en-US"/>
          </a:p>
        </p:txBody>
      </p:sp>
    </p:spTree>
    <p:extLst>
      <p:ext uri="{BB962C8B-B14F-4D97-AF65-F5344CB8AC3E}">
        <p14:creationId xmlns:p14="http://schemas.microsoft.com/office/powerpoint/2010/main" val="2541943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22</a:t>
            </a:fld>
            <a:endParaRPr lang="en-US"/>
          </a:p>
        </p:txBody>
      </p:sp>
    </p:spTree>
    <p:extLst>
      <p:ext uri="{BB962C8B-B14F-4D97-AF65-F5344CB8AC3E}">
        <p14:creationId xmlns:p14="http://schemas.microsoft.com/office/powerpoint/2010/main" val="256734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observant!</a:t>
            </a:r>
            <a:r>
              <a:rPr lang="en-US" baseline="0" dirty="0" smtClean="0"/>
              <a:t> Notice the differences!</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24</a:t>
            </a:fld>
            <a:endParaRPr lang="en-US"/>
          </a:p>
        </p:txBody>
      </p:sp>
    </p:spTree>
    <p:extLst>
      <p:ext uri="{BB962C8B-B14F-4D97-AF65-F5344CB8AC3E}">
        <p14:creationId xmlns:p14="http://schemas.microsoft.com/office/powerpoint/2010/main" val="1012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25</a:t>
            </a:fld>
            <a:endParaRPr lang="en-US"/>
          </a:p>
        </p:txBody>
      </p:sp>
    </p:spTree>
    <p:extLst>
      <p:ext uri="{BB962C8B-B14F-4D97-AF65-F5344CB8AC3E}">
        <p14:creationId xmlns:p14="http://schemas.microsoft.com/office/powerpoint/2010/main" val="177003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3DFC9-A503-4ACE-A958-3B03EAF051AA}" type="slidenum">
              <a:rPr lang="en-US" smtClean="0"/>
              <a:t>26</a:t>
            </a:fld>
            <a:endParaRPr lang="en-US"/>
          </a:p>
        </p:txBody>
      </p:sp>
    </p:spTree>
    <p:extLst>
      <p:ext uri="{BB962C8B-B14F-4D97-AF65-F5344CB8AC3E}">
        <p14:creationId xmlns:p14="http://schemas.microsoft.com/office/powerpoint/2010/main" val="39212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5</a:t>
            </a:fld>
            <a:endParaRPr lang="en-US"/>
          </a:p>
        </p:txBody>
      </p:sp>
    </p:spTree>
    <p:extLst>
      <p:ext uri="{BB962C8B-B14F-4D97-AF65-F5344CB8AC3E}">
        <p14:creationId xmlns:p14="http://schemas.microsoft.com/office/powerpoint/2010/main" val="213793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abuse potential than Schedule I drugs</a:t>
            </a:r>
          </a:p>
        </p:txBody>
      </p:sp>
      <p:sp>
        <p:nvSpPr>
          <p:cNvPr id="4" name="Slide Number Placeholder 3"/>
          <p:cNvSpPr>
            <a:spLocks noGrp="1"/>
          </p:cNvSpPr>
          <p:nvPr>
            <p:ph type="sldNum" sz="quarter" idx="10"/>
          </p:nvPr>
        </p:nvSpPr>
        <p:spPr/>
        <p:txBody>
          <a:bodyPr/>
          <a:lstStyle/>
          <a:p>
            <a:fld id="{2133DFC9-A503-4ACE-A958-3B03EAF051AA}" type="slidenum">
              <a:rPr lang="en-US" smtClean="0"/>
              <a:t>9</a:t>
            </a:fld>
            <a:endParaRPr lang="en-US"/>
          </a:p>
        </p:txBody>
      </p:sp>
    </p:spTree>
    <p:extLst>
      <p:ext uri="{BB962C8B-B14F-4D97-AF65-F5344CB8AC3E}">
        <p14:creationId xmlns:p14="http://schemas.microsoft.com/office/powerpoint/2010/main" val="73280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 III drugs abuse potential is less than Schedule I and Schedule II drugs but more than Schedule IV.</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10</a:t>
            </a:fld>
            <a:endParaRPr lang="en-US"/>
          </a:p>
        </p:txBody>
      </p:sp>
    </p:spTree>
    <p:extLst>
      <p:ext uri="{BB962C8B-B14F-4D97-AF65-F5344CB8AC3E}">
        <p14:creationId xmlns:p14="http://schemas.microsoft.com/office/powerpoint/2010/main" val="270144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is a schedule</a:t>
            </a:r>
            <a:r>
              <a:rPr lang="en-US" baseline="0" dirty="0" smtClean="0"/>
              <a:t> one drug… high abuse potential and dangerous but </a:t>
            </a:r>
            <a:r>
              <a:rPr lang="en-US" baseline="0" dirty="0" smtClean="0"/>
              <a:t>no </a:t>
            </a:r>
            <a:r>
              <a:rPr lang="en-US" baseline="0" dirty="0" smtClean="0"/>
              <a:t>medically accepted use </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13</a:t>
            </a:fld>
            <a:endParaRPr lang="en-US"/>
          </a:p>
        </p:txBody>
      </p:sp>
    </p:spTree>
    <p:extLst>
      <p:ext uri="{BB962C8B-B14F-4D97-AF65-F5344CB8AC3E}">
        <p14:creationId xmlns:p14="http://schemas.microsoft.com/office/powerpoint/2010/main" val="151080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is a schedule two drug… high potential for abuse and dangerous</a:t>
            </a:r>
            <a:r>
              <a:rPr lang="en-US" baseline="0" dirty="0" smtClean="0"/>
              <a:t> with medical acceptance</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14</a:t>
            </a:fld>
            <a:endParaRPr lang="en-US"/>
          </a:p>
        </p:txBody>
      </p:sp>
    </p:spTree>
    <p:extLst>
      <p:ext uri="{BB962C8B-B14F-4D97-AF65-F5344CB8AC3E}">
        <p14:creationId xmlns:p14="http://schemas.microsoft.com/office/powerpoint/2010/main" val="151307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Alcohol is NOT a scheduled</a:t>
            </a:r>
            <a:r>
              <a:rPr lang="en-US" baseline="0" dirty="0" smtClean="0"/>
              <a:t> drug nor is it necessarily a controlled substance however there are many laws following the use of alcohol including age restrictions as well as intoxication restrictions (such as drinking and driving, etc.)</a:t>
            </a:r>
          </a:p>
        </p:txBody>
      </p:sp>
      <p:sp>
        <p:nvSpPr>
          <p:cNvPr id="4" name="Slide Number Placeholder 3"/>
          <p:cNvSpPr>
            <a:spLocks noGrp="1"/>
          </p:cNvSpPr>
          <p:nvPr>
            <p:ph type="sldNum" sz="quarter" idx="10"/>
          </p:nvPr>
        </p:nvSpPr>
        <p:spPr/>
        <p:txBody>
          <a:bodyPr/>
          <a:lstStyle/>
          <a:p>
            <a:fld id="{2133DFC9-A503-4ACE-A958-3B03EAF051AA}" type="slidenum">
              <a:rPr lang="en-US" smtClean="0"/>
              <a:t>15</a:t>
            </a:fld>
            <a:endParaRPr lang="en-US"/>
          </a:p>
        </p:txBody>
      </p:sp>
    </p:spTree>
    <p:extLst>
      <p:ext uri="{BB962C8B-B14F-4D97-AF65-F5344CB8AC3E}">
        <p14:creationId xmlns:p14="http://schemas.microsoft.com/office/powerpoint/2010/main" val="410984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psychotherapy</a:t>
            </a:r>
            <a:r>
              <a:rPr lang="en-US" baseline="0" dirty="0" smtClean="0"/>
              <a:t> approaches depend on CBT, (frank, A. and Van Horn, D., 1998)</a:t>
            </a:r>
            <a:endParaRPr lang="en-US" dirty="0"/>
          </a:p>
        </p:txBody>
      </p:sp>
      <p:sp>
        <p:nvSpPr>
          <p:cNvPr id="4" name="Slide Number Placeholder 3"/>
          <p:cNvSpPr>
            <a:spLocks noGrp="1"/>
          </p:cNvSpPr>
          <p:nvPr>
            <p:ph type="sldNum" sz="quarter" idx="10"/>
          </p:nvPr>
        </p:nvSpPr>
        <p:spPr/>
        <p:txBody>
          <a:bodyPr/>
          <a:lstStyle/>
          <a:p>
            <a:fld id="{2133DFC9-A503-4ACE-A958-3B03EAF051AA}" type="slidenum">
              <a:rPr lang="en-US" smtClean="0"/>
              <a:t>16</a:t>
            </a:fld>
            <a:endParaRPr lang="en-US"/>
          </a:p>
        </p:txBody>
      </p:sp>
    </p:spTree>
    <p:extLst>
      <p:ext uri="{BB962C8B-B14F-4D97-AF65-F5344CB8AC3E}">
        <p14:creationId xmlns:p14="http://schemas.microsoft.com/office/powerpoint/2010/main" val="73890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Also methadone</a:t>
            </a:r>
            <a:endParaRPr lang="en-US"/>
          </a:p>
        </p:txBody>
      </p:sp>
      <p:sp>
        <p:nvSpPr>
          <p:cNvPr id="4" name="Slide Number Placeholder 3"/>
          <p:cNvSpPr>
            <a:spLocks noGrp="1"/>
          </p:cNvSpPr>
          <p:nvPr>
            <p:ph type="sldNum" sz="quarter" idx="10"/>
          </p:nvPr>
        </p:nvSpPr>
        <p:spPr/>
        <p:txBody>
          <a:bodyPr/>
          <a:lstStyle/>
          <a:p>
            <a:fld id="{2133DFC9-A503-4ACE-A958-3B03EAF051AA}" type="slidenum">
              <a:rPr lang="en-US" smtClean="0"/>
              <a:t>17</a:t>
            </a:fld>
            <a:endParaRPr lang="en-US"/>
          </a:p>
        </p:txBody>
      </p:sp>
    </p:spTree>
    <p:extLst>
      <p:ext uri="{BB962C8B-B14F-4D97-AF65-F5344CB8AC3E}">
        <p14:creationId xmlns:p14="http://schemas.microsoft.com/office/powerpoint/2010/main" val="129966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FB92104-21EE-43EB-9129-CFA2966EFD64}" type="datetimeFigureOut">
              <a:rPr lang="en-US" smtClean="0"/>
              <a:t>5/12/2014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E923573-0B56-4AE2-8A51-C4366D8E240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92104-21EE-43EB-9129-CFA2966EFD6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23573-0B56-4AE2-8A51-C4366D8E24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92104-21EE-43EB-9129-CFA2966EFD6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E923573-0B56-4AE2-8A51-C4366D8E24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92104-21EE-43EB-9129-CFA2966EFD6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23573-0B56-4AE2-8A51-C4366D8E240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FB92104-21EE-43EB-9129-CFA2966EFD64}" type="datetimeFigureOut">
              <a:rPr lang="en-US" smtClean="0"/>
              <a:t>5/12/2014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E923573-0B56-4AE2-8A51-C4366D8E240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B92104-21EE-43EB-9129-CFA2966EFD64}"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23573-0B56-4AE2-8A51-C4366D8E240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B92104-21EE-43EB-9129-CFA2966EFD64}"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23573-0B56-4AE2-8A51-C4366D8E240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B92104-21EE-43EB-9129-CFA2966EFD64}"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23573-0B56-4AE2-8A51-C4366D8E240C}"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FB92104-21EE-43EB-9129-CFA2966EFD64}"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23573-0B56-4AE2-8A51-C4366D8E24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92104-21EE-43EB-9129-CFA2966EFD64}"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E923573-0B56-4AE2-8A51-C4366D8E240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92104-21EE-43EB-9129-CFA2966EFD64}"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23573-0B56-4AE2-8A51-C4366D8E240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FB92104-21EE-43EB-9129-CFA2966EFD64}" type="datetimeFigureOut">
              <a:rPr lang="en-US" smtClean="0"/>
              <a:t>5/12/2014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E923573-0B56-4AE2-8A51-C4366D8E24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justice.gov/dea/druginfo/ds.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justice.gov/dea/druginfo/ds.shtml"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hyperlink" Target="http://www.justice.gov/dea/druginfo/ds.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rugabuse.gov/publications/drugfacts/coca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rugabuse.gov/publications/principles-drug-addiction-treatment-research-based-guide-third-edition/evidence-based-approaches-to-drug-addiction-treatment/behavioral-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lcoholics-anonymous.org/lang/en/catalog.cfm?origpage=10&amp;product=8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ytimes.com/health/guides/disease/alcoholism/psychotherapy-and-behavioral-method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xforddictionaries.com/definition/english/dru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www.patient.co.uk/health/recreational-drugs" TargetMode="External"/><Relationship Id="rId5" Type="http://schemas.openxmlformats.org/officeDocument/2006/relationships/hyperlink" Target="http://listverse.com/2009/08/12/top-10-most-popular-recreational-drugs/" TargetMode="External"/><Relationship Id="rId4" Type="http://schemas.openxmlformats.org/officeDocument/2006/relationships/hyperlink" Target="http://www.merriam-webster.com/dictionary/pharmaceutica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mm.edu/Health/Medical/Ency/Articles/Drug-abuse" TargetMode="External"/><Relationship Id="rId2" Type="http://schemas.openxmlformats.org/officeDocument/2006/relationships/hyperlink" Target="http://www.mayoclinic.org/diseases-conditions/drug-addiction/basics/definition/con-20020970?footprints=mi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elpguide.org/mental/drug_substance_abuse_addiction_signs_effects_treatment.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elpguide.org/mental/drug_substance_abuse_addiction_signs_effects_treatment.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justice.gov/dea/druginfo/ds.shtml"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justice.gov/dea/druginfo/ds.shtml"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hyperlink" Target="http://www.justice.gov/dea/druginfo/ds.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Lisa Kracht</a:t>
            </a:r>
            <a:br>
              <a:rPr lang="en-US" dirty="0" smtClean="0"/>
            </a:br>
            <a:r>
              <a:rPr lang="en-US" dirty="0" smtClean="0"/>
              <a:t>Spring 2014</a:t>
            </a:r>
          </a:p>
          <a:p>
            <a:r>
              <a:rPr lang="en-US" dirty="0" smtClean="0"/>
              <a:t>PSX_006: Psychotherapy </a:t>
            </a:r>
            <a:endParaRPr lang="en-US" dirty="0"/>
          </a:p>
        </p:txBody>
      </p:sp>
      <p:sp>
        <p:nvSpPr>
          <p:cNvPr id="2" name="Title 1"/>
          <p:cNvSpPr>
            <a:spLocks noGrp="1"/>
          </p:cNvSpPr>
          <p:nvPr>
            <p:ph type="title"/>
          </p:nvPr>
        </p:nvSpPr>
        <p:spPr/>
        <p:txBody>
          <a:bodyPr/>
          <a:lstStyle/>
          <a:p>
            <a:r>
              <a:rPr lang="en-US" dirty="0" smtClean="0"/>
              <a:t>Drugs and addiction</a:t>
            </a:r>
            <a:endParaRPr lang="en-US" dirty="0"/>
          </a:p>
        </p:txBody>
      </p:sp>
    </p:spTree>
    <p:extLst>
      <p:ext uri="{BB962C8B-B14F-4D97-AF65-F5344CB8AC3E}">
        <p14:creationId xmlns:p14="http://schemas.microsoft.com/office/powerpoint/2010/main" val="1837005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a:bodyPr>
          <a:lstStyle/>
          <a:p>
            <a:r>
              <a:rPr lang="en-US" dirty="0" smtClean="0"/>
              <a:t>“Drugs </a:t>
            </a:r>
            <a:r>
              <a:rPr lang="en-US" dirty="0"/>
              <a:t>with a moderate to low potential for physical and psychological dependence</a:t>
            </a:r>
            <a:r>
              <a:rPr lang="en-US" dirty="0" smtClean="0"/>
              <a:t>.”</a:t>
            </a:r>
          </a:p>
          <a:p>
            <a:r>
              <a:rPr lang="en-US" dirty="0" smtClean="0"/>
              <a:t>Schedule III Drugs include:</a:t>
            </a:r>
          </a:p>
          <a:p>
            <a:pPr lvl="1"/>
            <a:r>
              <a:rPr lang="en-US" dirty="0" smtClean="0"/>
              <a:t>Vicodin</a:t>
            </a:r>
          </a:p>
          <a:p>
            <a:pPr lvl="1"/>
            <a:r>
              <a:rPr lang="en-US" dirty="0" smtClean="0"/>
              <a:t>Tylenol </a:t>
            </a:r>
            <a:r>
              <a:rPr lang="en-US" dirty="0"/>
              <a:t>with </a:t>
            </a:r>
            <a:r>
              <a:rPr lang="en-US" dirty="0" smtClean="0"/>
              <a:t>codeine</a:t>
            </a:r>
          </a:p>
          <a:p>
            <a:pPr lvl="1"/>
            <a:r>
              <a:rPr lang="en-US" dirty="0" smtClean="0"/>
              <a:t>Ketamine</a:t>
            </a:r>
          </a:p>
          <a:p>
            <a:pPr lvl="1"/>
            <a:r>
              <a:rPr lang="en-US" dirty="0"/>
              <a:t>A</a:t>
            </a:r>
            <a:r>
              <a:rPr lang="en-US" dirty="0" smtClean="0"/>
              <a:t>nabolic steroids</a:t>
            </a:r>
          </a:p>
          <a:p>
            <a:pPr lvl="1"/>
            <a:r>
              <a:rPr lang="en-US" dirty="0" smtClean="0"/>
              <a:t>Testosterone</a:t>
            </a:r>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pPr marL="45720" indent="0">
              <a:buNone/>
            </a:pPr>
            <a:r>
              <a:rPr lang="en-US" sz="1400" dirty="0" smtClean="0"/>
              <a:t>			</a:t>
            </a:r>
            <a:r>
              <a:rPr lang="en-US" sz="1400" dirty="0" smtClean="0">
                <a:hlinkClick r:id="rId3"/>
              </a:rPr>
              <a:t>(United </a:t>
            </a:r>
            <a:r>
              <a:rPr lang="en-US" sz="1400" dirty="0">
                <a:hlinkClick r:id="rId3"/>
              </a:rPr>
              <a:t>States Drug Enforcement </a:t>
            </a:r>
            <a:r>
              <a:rPr lang="en-US" sz="1400" dirty="0" smtClean="0">
                <a:hlinkClick r:id="rId3"/>
              </a:rPr>
              <a:t>Administration, </a:t>
            </a:r>
            <a:r>
              <a:rPr lang="en-US" sz="1400" dirty="0" err="1" smtClean="0">
                <a:hlinkClick r:id="rId3"/>
              </a:rPr>
              <a:t>n.d.</a:t>
            </a:r>
            <a:r>
              <a:rPr lang="en-US" sz="1400" dirty="0" smtClean="0">
                <a:hlinkClick r:id="rId3"/>
              </a:rPr>
              <a:t>)</a:t>
            </a:r>
            <a:endParaRPr lang="en-US" dirty="0"/>
          </a:p>
        </p:txBody>
      </p:sp>
      <p:sp>
        <p:nvSpPr>
          <p:cNvPr id="3" name="Title 2"/>
          <p:cNvSpPr>
            <a:spLocks noGrp="1"/>
          </p:cNvSpPr>
          <p:nvPr>
            <p:ph type="title"/>
          </p:nvPr>
        </p:nvSpPr>
        <p:spPr/>
        <p:txBody>
          <a:bodyPr/>
          <a:lstStyle/>
          <a:p>
            <a:r>
              <a:rPr lang="en-US" dirty="0" smtClean="0"/>
              <a:t>Schedule three drugs</a:t>
            </a:r>
            <a:endParaRPr lang="en-US" dirty="0"/>
          </a:p>
        </p:txBody>
      </p:sp>
    </p:spTree>
    <p:extLst>
      <p:ext uri="{BB962C8B-B14F-4D97-AF65-F5344CB8AC3E}">
        <p14:creationId xmlns:p14="http://schemas.microsoft.com/office/powerpoint/2010/main" val="5559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a:bodyPr>
          <a:lstStyle/>
          <a:p>
            <a:r>
              <a:rPr lang="en-US" dirty="0" smtClean="0"/>
              <a:t>“Drugs </a:t>
            </a:r>
            <a:r>
              <a:rPr lang="en-US" dirty="0"/>
              <a:t>with a low potential for abuse and low risk of dependence</a:t>
            </a:r>
            <a:r>
              <a:rPr lang="en-US" dirty="0" smtClean="0"/>
              <a:t>.” </a:t>
            </a:r>
          </a:p>
          <a:p>
            <a:r>
              <a:rPr lang="en-US" dirty="0" smtClean="0"/>
              <a:t>Schedule IV drugs include: </a:t>
            </a:r>
          </a:p>
          <a:p>
            <a:pPr lvl="1"/>
            <a:r>
              <a:rPr lang="en-US" dirty="0" smtClean="0"/>
              <a:t>Xanax</a:t>
            </a:r>
          </a:p>
          <a:p>
            <a:pPr lvl="1"/>
            <a:r>
              <a:rPr lang="en-US" dirty="0" smtClean="0"/>
              <a:t>Soma</a:t>
            </a:r>
          </a:p>
          <a:p>
            <a:pPr lvl="1"/>
            <a:r>
              <a:rPr lang="en-US" dirty="0" smtClean="0"/>
              <a:t>Darvon</a:t>
            </a:r>
          </a:p>
          <a:p>
            <a:pPr lvl="1"/>
            <a:r>
              <a:rPr lang="en-US" dirty="0" smtClean="0"/>
              <a:t>Darvocet</a:t>
            </a:r>
          </a:p>
          <a:p>
            <a:pPr lvl="1"/>
            <a:r>
              <a:rPr lang="en-US" dirty="0" smtClean="0"/>
              <a:t>Valium</a:t>
            </a:r>
          </a:p>
          <a:p>
            <a:pPr lvl="1"/>
            <a:r>
              <a:rPr lang="en-US" dirty="0" smtClean="0"/>
              <a:t>Ativan</a:t>
            </a:r>
          </a:p>
          <a:p>
            <a:pPr lvl="1"/>
            <a:r>
              <a:rPr lang="en-US" dirty="0" err="1" smtClean="0"/>
              <a:t>Talwin</a:t>
            </a:r>
            <a:endParaRPr lang="en-US" dirty="0" smtClean="0"/>
          </a:p>
          <a:p>
            <a:pPr lvl="1"/>
            <a:r>
              <a:rPr lang="en-US" dirty="0" smtClean="0"/>
              <a:t>Ambien</a:t>
            </a:r>
          </a:p>
          <a:p>
            <a:pPr lvl="1"/>
            <a:endParaRPr lang="en-US" dirty="0" smtClean="0"/>
          </a:p>
          <a:p>
            <a:pPr marL="365760" lvl="1" indent="0">
              <a:buNone/>
            </a:pPr>
            <a:endParaRPr lang="en-US" dirty="0"/>
          </a:p>
          <a:p>
            <a:pPr marL="365760" lvl="1" indent="0">
              <a:buNone/>
            </a:pPr>
            <a:r>
              <a:rPr lang="en-US" sz="1300" dirty="0"/>
              <a:t>	</a:t>
            </a:r>
            <a:r>
              <a:rPr lang="en-US" sz="1300" dirty="0" smtClean="0"/>
              <a:t>			</a:t>
            </a:r>
            <a:r>
              <a:rPr lang="en-US" sz="1300" dirty="0" smtClean="0">
                <a:hlinkClick r:id="rId2"/>
              </a:rPr>
              <a:t>(United </a:t>
            </a:r>
            <a:r>
              <a:rPr lang="en-US" sz="1300" dirty="0">
                <a:hlinkClick r:id="rId2"/>
              </a:rPr>
              <a:t>States Drug Enforcement </a:t>
            </a:r>
            <a:r>
              <a:rPr lang="en-US" sz="1300" dirty="0" smtClean="0">
                <a:hlinkClick r:id="rId2"/>
              </a:rPr>
              <a:t>Administration, </a:t>
            </a:r>
            <a:r>
              <a:rPr lang="en-US" sz="1300" dirty="0" err="1" smtClean="0">
                <a:hlinkClick r:id="rId2"/>
              </a:rPr>
              <a:t>n.d.</a:t>
            </a:r>
            <a:r>
              <a:rPr lang="en-US" sz="1300" dirty="0" smtClean="0">
                <a:hlinkClick r:id="rId2"/>
              </a:rPr>
              <a:t>)</a:t>
            </a:r>
            <a:endParaRPr lang="en-US" dirty="0"/>
          </a:p>
        </p:txBody>
      </p:sp>
      <p:sp>
        <p:nvSpPr>
          <p:cNvPr id="3" name="Title 2"/>
          <p:cNvSpPr>
            <a:spLocks noGrp="1"/>
          </p:cNvSpPr>
          <p:nvPr>
            <p:ph type="title"/>
          </p:nvPr>
        </p:nvSpPr>
        <p:spPr/>
        <p:txBody>
          <a:bodyPr/>
          <a:lstStyle/>
          <a:p>
            <a:r>
              <a:rPr lang="en-US" dirty="0" smtClean="0"/>
              <a:t>Schedule four drugs</a:t>
            </a:r>
            <a:endParaRPr lang="en-US" dirty="0"/>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98" b="94569" l="2662" r="97764">
                        <a14:foregroundMark x1="17465" y1="60596" x2="84878" y2="67838"/>
                        <a14:foregroundMark x1="18956" y1="78062" x2="50373" y2="72311"/>
                        <a14:foregroundMark x1="7561" y1="93184" x2="7561" y2="93184"/>
                        <a14:foregroundMark x1="78062" y1="69649" x2="42386" y2="71991"/>
                        <a14:foregroundMark x1="40895" y1="68158" x2="31097" y2="64750"/>
                        <a14:foregroundMark x1="64430" y1="65921" x2="65921" y2="58360"/>
                        <a14:foregroundMark x1="76890" y1="48136" x2="63259" y2="40575"/>
                        <a14:foregroundMark x1="32588" y1="75399" x2="21619" y2="68903"/>
                        <a14:foregroundMark x1="21193" y1="68903" x2="17465" y2="65495"/>
                      </a14:backgroundRemoval>
                    </a14:imgEffect>
                  </a14:imgLayer>
                </a14:imgProps>
              </a:ext>
              <a:ext uri="{28A0092B-C50C-407E-A947-70E740481C1C}">
                <a14:useLocalDpi xmlns:a14="http://schemas.microsoft.com/office/drawing/2010/main" val="0"/>
              </a:ext>
            </a:extLst>
          </a:blip>
          <a:srcRect/>
          <a:stretch>
            <a:fillRect/>
          </a:stretch>
        </p:blipFill>
        <p:spPr bwMode="auto">
          <a:xfrm rot="450030">
            <a:off x="4876800" y="20574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60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dirty="0" smtClean="0"/>
              <a:t>Drugs/controlled substance </a:t>
            </a:r>
            <a:r>
              <a:rPr lang="en-US" dirty="0"/>
              <a:t>with </a:t>
            </a:r>
            <a:r>
              <a:rPr lang="en-US" dirty="0" smtClean="0"/>
              <a:t>the lowest </a:t>
            </a:r>
            <a:r>
              <a:rPr lang="en-US" dirty="0"/>
              <a:t>potential for </a:t>
            </a:r>
            <a:r>
              <a:rPr lang="en-US" dirty="0" smtClean="0"/>
              <a:t>abuse.</a:t>
            </a:r>
          </a:p>
          <a:p>
            <a:r>
              <a:rPr lang="en-US" dirty="0" smtClean="0"/>
              <a:t>“Consist of </a:t>
            </a:r>
            <a:r>
              <a:rPr lang="en-US" dirty="0"/>
              <a:t>preparations containing limited quantities of certain narcotics</a:t>
            </a:r>
            <a:r>
              <a:rPr lang="en-US" dirty="0" smtClean="0"/>
              <a:t>.”</a:t>
            </a:r>
          </a:p>
          <a:p>
            <a:r>
              <a:rPr lang="en-US" dirty="0" smtClean="0"/>
              <a:t>Schedule Five Drugs include:</a:t>
            </a:r>
          </a:p>
          <a:p>
            <a:pPr lvl="1"/>
            <a:r>
              <a:rPr lang="en-US" dirty="0" smtClean="0"/>
              <a:t>cough </a:t>
            </a:r>
            <a:r>
              <a:rPr lang="en-US" dirty="0"/>
              <a:t>preparations with less than 200 milligrams of codeine or per 100 milliliters (Robitussin AC</a:t>
            </a:r>
            <a:r>
              <a:rPr lang="en-US" dirty="0" smtClean="0"/>
              <a:t>)</a:t>
            </a:r>
          </a:p>
          <a:p>
            <a:pPr lvl="1"/>
            <a:r>
              <a:rPr lang="en-US" dirty="0" err="1" smtClean="0"/>
              <a:t>Lomotil</a:t>
            </a:r>
            <a:endParaRPr lang="en-US" dirty="0" smtClean="0"/>
          </a:p>
          <a:p>
            <a:pPr lvl="1"/>
            <a:r>
              <a:rPr lang="en-US" dirty="0" err="1" smtClean="0"/>
              <a:t>Motofen</a:t>
            </a:r>
            <a:endParaRPr lang="en-US" dirty="0" smtClean="0"/>
          </a:p>
          <a:p>
            <a:pPr lvl="1"/>
            <a:r>
              <a:rPr lang="en-US" dirty="0" smtClean="0"/>
              <a:t>Lyrica</a:t>
            </a:r>
          </a:p>
          <a:p>
            <a:pPr lvl="1"/>
            <a:r>
              <a:rPr lang="en-US" dirty="0" err="1" smtClean="0"/>
              <a:t>Parepectolin</a:t>
            </a:r>
            <a:endParaRPr lang="en-US" dirty="0"/>
          </a:p>
          <a:p>
            <a:endParaRPr lang="en-US" dirty="0" smtClean="0"/>
          </a:p>
          <a:p>
            <a:endParaRPr lang="en-US" sz="1400" dirty="0" smtClean="0"/>
          </a:p>
          <a:p>
            <a:endParaRPr lang="en-US" sz="1400" dirty="0"/>
          </a:p>
          <a:p>
            <a:pPr marL="45720" indent="0">
              <a:buNone/>
            </a:pPr>
            <a:r>
              <a:rPr lang="en-US" sz="1400" dirty="0" smtClean="0"/>
              <a:t>			</a:t>
            </a:r>
            <a:r>
              <a:rPr lang="en-US" sz="1400" dirty="0" smtClean="0">
                <a:hlinkClick r:id="rId2"/>
              </a:rPr>
              <a:t>(United </a:t>
            </a:r>
            <a:r>
              <a:rPr lang="en-US" sz="1400" dirty="0">
                <a:hlinkClick r:id="rId2"/>
              </a:rPr>
              <a:t>States Drug Enforcement </a:t>
            </a:r>
            <a:r>
              <a:rPr lang="en-US" sz="1400" dirty="0" smtClean="0">
                <a:hlinkClick r:id="rId2"/>
              </a:rPr>
              <a:t>Administration, </a:t>
            </a:r>
            <a:r>
              <a:rPr lang="en-US" sz="1400" dirty="0" err="1" smtClean="0">
                <a:hlinkClick r:id="rId2"/>
              </a:rPr>
              <a:t>n.d.</a:t>
            </a:r>
            <a:r>
              <a:rPr lang="en-US" sz="1400" dirty="0" smtClean="0">
                <a:hlinkClick r:id="rId2"/>
              </a:rPr>
              <a:t>)</a:t>
            </a:r>
            <a:endParaRPr lang="en-US" dirty="0"/>
          </a:p>
        </p:txBody>
      </p:sp>
      <p:sp>
        <p:nvSpPr>
          <p:cNvPr id="3" name="Title 2"/>
          <p:cNvSpPr>
            <a:spLocks noGrp="1"/>
          </p:cNvSpPr>
          <p:nvPr>
            <p:ph type="title"/>
          </p:nvPr>
        </p:nvSpPr>
        <p:spPr/>
        <p:txBody>
          <a:bodyPr/>
          <a:lstStyle/>
          <a:p>
            <a:r>
              <a:rPr lang="en-US" dirty="0" smtClean="0"/>
              <a:t>Schedule five drugs</a:t>
            </a:r>
            <a:endParaRPr lang="en-US" dirty="0"/>
          </a:p>
        </p:txBody>
      </p:sp>
    </p:spTree>
    <p:extLst>
      <p:ext uri="{BB962C8B-B14F-4D97-AF65-F5344CB8AC3E}">
        <p14:creationId xmlns:p14="http://schemas.microsoft.com/office/powerpoint/2010/main" val="29064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30"/>
          </a:xfrm>
        </p:spPr>
        <p:txBody>
          <a:bodyPr>
            <a:normAutofit fontScale="92500" lnSpcReduction="10000"/>
          </a:bodyPr>
          <a:lstStyle/>
          <a:p>
            <a:r>
              <a:rPr lang="en-US" dirty="0" smtClean="0"/>
              <a:t>Heroin is an </a:t>
            </a:r>
            <a:r>
              <a:rPr lang="en-US" b="1" dirty="0" smtClean="0">
                <a:solidFill>
                  <a:srgbClr val="FF0000"/>
                </a:solidFill>
              </a:rPr>
              <a:t>opioid</a:t>
            </a:r>
          </a:p>
          <a:p>
            <a:r>
              <a:rPr lang="en-US" dirty="0" smtClean="0"/>
              <a:t>Opioid Use Disorder: “A </a:t>
            </a:r>
            <a:r>
              <a:rPr lang="en-US" dirty="0"/>
              <a:t>problematic pattern of opioid use leading to clinically significant impairment or distress, as manifested by at least </a:t>
            </a:r>
            <a:r>
              <a:rPr lang="en-US" dirty="0" smtClean="0"/>
              <a:t>two …[diagnostic criteria]…</a:t>
            </a:r>
            <a:r>
              <a:rPr lang="en-US" dirty="0"/>
              <a:t>occurring within a 12-month </a:t>
            </a:r>
            <a:r>
              <a:rPr lang="en-US" dirty="0" smtClean="0"/>
              <a:t>period” (</a:t>
            </a:r>
            <a:r>
              <a:rPr lang="en-US" dirty="0"/>
              <a:t>American Psychiatric Association</a:t>
            </a:r>
            <a:r>
              <a:rPr lang="en-US" dirty="0" smtClean="0"/>
              <a:t>, 2013).</a:t>
            </a:r>
          </a:p>
          <a:p>
            <a:r>
              <a:rPr lang="en-US" dirty="0"/>
              <a:t>Opioid use disorder includes signs and symptoms that reflect compulsive, prolonged self-administration of opioid substances that are used for no legitimate medical purpose or, if another medical condition is present that requires opioid treatment, that are used in doses greatly in excess of the amount needed for that medical condition</a:t>
            </a:r>
            <a:r>
              <a:rPr lang="en-US" dirty="0" smtClean="0"/>
              <a:t>. (APA, 2013)</a:t>
            </a:r>
          </a:p>
          <a:p>
            <a:r>
              <a:rPr lang="en-US" dirty="0" smtClean="0"/>
              <a:t>Prevalence: USA: ~0.37</a:t>
            </a:r>
            <a:r>
              <a:rPr lang="en-US" dirty="0"/>
              <a:t>% among adults age 18 years and older in the community </a:t>
            </a:r>
            <a:endParaRPr lang="en-US" dirty="0" smtClean="0"/>
          </a:p>
          <a:p>
            <a:pPr lvl="1"/>
            <a:r>
              <a:rPr lang="en-US" dirty="0" smtClean="0"/>
              <a:t>Rates </a:t>
            </a:r>
            <a:r>
              <a:rPr lang="en-US" dirty="0"/>
              <a:t>are higher in males than in females </a:t>
            </a:r>
            <a:endParaRPr lang="en-US" dirty="0" smtClean="0"/>
          </a:p>
          <a:p>
            <a:pPr lvl="1"/>
            <a:r>
              <a:rPr lang="en-US" dirty="0" smtClean="0"/>
              <a:t>Female </a:t>
            </a:r>
            <a:r>
              <a:rPr lang="en-US" dirty="0"/>
              <a:t>adolescents may have a higher likelihood of developing opioid use disorders </a:t>
            </a:r>
            <a:endParaRPr lang="en-US" dirty="0" smtClean="0"/>
          </a:p>
          <a:p>
            <a:pPr lvl="1"/>
            <a:r>
              <a:rPr lang="en-US" dirty="0" smtClean="0"/>
              <a:t>(APA, 2013)</a:t>
            </a:r>
          </a:p>
          <a:p>
            <a:endParaRPr lang="en-US" dirty="0"/>
          </a:p>
        </p:txBody>
      </p:sp>
      <p:sp>
        <p:nvSpPr>
          <p:cNvPr id="3" name="Title 2"/>
          <p:cNvSpPr>
            <a:spLocks noGrp="1"/>
          </p:cNvSpPr>
          <p:nvPr>
            <p:ph type="title"/>
          </p:nvPr>
        </p:nvSpPr>
        <p:spPr/>
        <p:txBody>
          <a:bodyPr/>
          <a:lstStyle/>
          <a:p>
            <a:r>
              <a:rPr lang="en-US" dirty="0" smtClean="0"/>
              <a:t>Heroin </a:t>
            </a:r>
            <a:endParaRPr lang="en-US" dirty="0"/>
          </a:p>
        </p:txBody>
      </p:sp>
    </p:spTree>
    <p:extLst>
      <p:ext uri="{BB962C8B-B14F-4D97-AF65-F5344CB8AC3E}">
        <p14:creationId xmlns:p14="http://schemas.microsoft.com/office/powerpoint/2010/main" val="72431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dirty="0" smtClean="0"/>
              <a:t>Cocaine is a </a:t>
            </a:r>
            <a:r>
              <a:rPr lang="en-US" dirty="0" smtClean="0">
                <a:solidFill>
                  <a:srgbClr val="FF0000"/>
                </a:solidFill>
              </a:rPr>
              <a:t>stimulant</a:t>
            </a:r>
          </a:p>
          <a:p>
            <a:r>
              <a:rPr lang="en-US" dirty="0" smtClean="0"/>
              <a:t>“Cocaine </a:t>
            </a:r>
            <a:r>
              <a:rPr lang="en-US" dirty="0"/>
              <a:t>is a strong central nervous system stimulant that increases levels of the neurotransmitter dopamine in brain circuits regulating pleasure and movement</a:t>
            </a:r>
            <a:r>
              <a:rPr lang="en-US" dirty="0" smtClean="0"/>
              <a:t>.” (</a:t>
            </a:r>
            <a:r>
              <a:rPr lang="en-US" dirty="0" smtClean="0">
                <a:hlinkClick r:id="rId3"/>
              </a:rPr>
              <a:t>National Institute on Drug Abuse, 2013</a:t>
            </a:r>
            <a:r>
              <a:rPr lang="en-US" dirty="0" smtClean="0"/>
              <a:t>).</a:t>
            </a:r>
            <a:endParaRPr lang="en-US" dirty="0" smtClean="0">
              <a:solidFill>
                <a:srgbClr val="FF0000"/>
              </a:solidFill>
            </a:endParaRPr>
          </a:p>
          <a:p>
            <a:r>
              <a:rPr lang="en-US" dirty="0" smtClean="0"/>
              <a:t>Stimulant Disorder: “A </a:t>
            </a:r>
            <a:r>
              <a:rPr lang="en-US" dirty="0"/>
              <a:t>pattern of amphetamine-type substance, cocaine, or other stimulant use leading to clinically significant impairment or </a:t>
            </a:r>
            <a:r>
              <a:rPr lang="en-US" dirty="0" smtClean="0"/>
              <a:t>distress” as diagnosed by the DSM-5 (APA, 2013)</a:t>
            </a:r>
            <a:endParaRPr lang="en-US" dirty="0" smtClean="0">
              <a:solidFill>
                <a:srgbClr val="FF0000"/>
              </a:solidFill>
            </a:endParaRPr>
          </a:p>
          <a:p>
            <a:r>
              <a:rPr lang="en-US" dirty="0" smtClean="0">
                <a:solidFill>
                  <a:srgbClr val="FF0000"/>
                </a:solidFill>
              </a:rPr>
              <a:t>Prevalence of stimulant use disorder with cocaine</a:t>
            </a:r>
            <a:r>
              <a:rPr lang="en-US" dirty="0" smtClean="0"/>
              <a:t>: U.S.: 0.2</a:t>
            </a:r>
            <a:r>
              <a:rPr lang="en-US" dirty="0"/>
              <a:t>% among 12- to 17-year-olds and 0.3% among individuals 18 years and </a:t>
            </a:r>
            <a:r>
              <a:rPr lang="en-US" dirty="0" smtClean="0"/>
              <a:t>older. </a:t>
            </a:r>
          </a:p>
          <a:p>
            <a:pPr lvl="1"/>
            <a:r>
              <a:rPr lang="en-US" dirty="0" smtClean="0"/>
              <a:t>Rates </a:t>
            </a:r>
            <a:r>
              <a:rPr lang="en-US" dirty="0"/>
              <a:t>are higher among males </a:t>
            </a:r>
            <a:r>
              <a:rPr lang="en-US" dirty="0" smtClean="0"/>
              <a:t>than </a:t>
            </a:r>
            <a:r>
              <a:rPr lang="en-US" dirty="0"/>
              <a:t>among </a:t>
            </a:r>
            <a:r>
              <a:rPr lang="en-US" dirty="0" smtClean="0"/>
              <a:t>females.</a:t>
            </a:r>
          </a:p>
          <a:p>
            <a:pPr lvl="1"/>
            <a:r>
              <a:rPr lang="en-US" dirty="0" smtClean="0"/>
              <a:t>Rates </a:t>
            </a:r>
            <a:r>
              <a:rPr lang="en-US" dirty="0"/>
              <a:t>are highest among 18- to </a:t>
            </a:r>
            <a:r>
              <a:rPr lang="en-US" dirty="0" smtClean="0"/>
              <a:t>29-year-olds.</a:t>
            </a:r>
            <a:endParaRPr lang="en-US" dirty="0"/>
          </a:p>
        </p:txBody>
      </p:sp>
      <p:sp>
        <p:nvSpPr>
          <p:cNvPr id="3" name="Title 2"/>
          <p:cNvSpPr>
            <a:spLocks noGrp="1"/>
          </p:cNvSpPr>
          <p:nvPr>
            <p:ph type="title"/>
          </p:nvPr>
        </p:nvSpPr>
        <p:spPr/>
        <p:txBody>
          <a:bodyPr/>
          <a:lstStyle/>
          <a:p>
            <a:r>
              <a:rPr lang="en-US" dirty="0" smtClean="0"/>
              <a:t>Cocaine </a:t>
            </a:r>
            <a:endParaRPr lang="en-US" dirty="0"/>
          </a:p>
        </p:txBody>
      </p:sp>
    </p:spTree>
    <p:extLst>
      <p:ext uri="{BB962C8B-B14F-4D97-AF65-F5344CB8AC3E}">
        <p14:creationId xmlns:p14="http://schemas.microsoft.com/office/powerpoint/2010/main" val="77989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Alcohol Use </a:t>
            </a:r>
            <a:r>
              <a:rPr lang="en-US" dirty="0" smtClean="0"/>
              <a:t>Disorder: </a:t>
            </a:r>
            <a:r>
              <a:rPr lang="en-US" dirty="0" smtClean="0"/>
              <a:t>“defined </a:t>
            </a:r>
            <a:r>
              <a:rPr lang="en-US" dirty="0"/>
              <a:t>by a cluster of behavioral and physical symptoms, which can include withdrawal, tolerance, and craving</a:t>
            </a:r>
            <a:r>
              <a:rPr lang="en-US" dirty="0" smtClean="0"/>
              <a:t>.” (APA, 2013).</a:t>
            </a:r>
            <a:endParaRPr lang="en-US" dirty="0"/>
          </a:p>
          <a:p>
            <a:r>
              <a:rPr lang="en-US" dirty="0" smtClean="0"/>
              <a:t>Alcohol Withdrawal: “Alcohol </a:t>
            </a:r>
            <a:r>
              <a:rPr lang="en-US" dirty="0"/>
              <a:t>withdrawal is characterized by withdrawal symptoms that develop approximately 4–12 hours after the reduction of intake following prolonged, heavy alcohol </a:t>
            </a:r>
            <a:r>
              <a:rPr lang="en-US" dirty="0" smtClean="0"/>
              <a:t>ingestion. Because </a:t>
            </a:r>
            <a:r>
              <a:rPr lang="en-US" dirty="0"/>
              <a:t>withdrawal from alcohol can be unpleasant and intense, individuals may continue to consume alcohol despite adverse consequences, often to avoid or to relieve withdrawal symptoms</a:t>
            </a:r>
            <a:r>
              <a:rPr lang="en-US" dirty="0" smtClean="0"/>
              <a:t>.” (APA, 2013)</a:t>
            </a:r>
            <a:endParaRPr lang="en-US" dirty="0"/>
          </a:p>
          <a:p>
            <a:r>
              <a:rPr lang="en-US" dirty="0" smtClean="0"/>
              <a:t>Prevalence: </a:t>
            </a:r>
            <a:r>
              <a:rPr lang="en-US" dirty="0"/>
              <a:t>In the </a:t>
            </a:r>
            <a:r>
              <a:rPr lang="en-US" dirty="0" smtClean="0"/>
              <a:t>U.S., ~4.6</a:t>
            </a:r>
            <a:r>
              <a:rPr lang="en-US" dirty="0"/>
              <a:t>% among 12- to 17-year-olds and 8.5% among adults age 18 years and older </a:t>
            </a:r>
            <a:r>
              <a:rPr lang="en-US" dirty="0" smtClean="0"/>
              <a:t>(APA, 2013)</a:t>
            </a:r>
          </a:p>
          <a:p>
            <a:pPr lvl="1"/>
            <a:r>
              <a:rPr lang="en-US" dirty="0" smtClean="0"/>
              <a:t>Rates </a:t>
            </a:r>
            <a:r>
              <a:rPr lang="en-US" dirty="0"/>
              <a:t>of the disorder are greater among adult men (12.4%) than among adult women (4.9</a:t>
            </a:r>
            <a:r>
              <a:rPr lang="en-US" dirty="0" smtClean="0"/>
              <a:t>%). (APA, 2013)</a:t>
            </a:r>
            <a:endParaRPr lang="en-US" dirty="0"/>
          </a:p>
        </p:txBody>
      </p:sp>
      <p:sp>
        <p:nvSpPr>
          <p:cNvPr id="3" name="Title 2"/>
          <p:cNvSpPr>
            <a:spLocks noGrp="1"/>
          </p:cNvSpPr>
          <p:nvPr>
            <p:ph type="title"/>
          </p:nvPr>
        </p:nvSpPr>
        <p:spPr/>
        <p:txBody>
          <a:bodyPr/>
          <a:lstStyle/>
          <a:p>
            <a:r>
              <a:rPr lang="en-US" dirty="0" smtClean="0"/>
              <a:t>Alcohol </a:t>
            </a:r>
            <a:endParaRPr lang="en-US" dirty="0"/>
          </a:p>
        </p:txBody>
      </p:sp>
    </p:spTree>
    <p:extLst>
      <p:ext uri="{BB962C8B-B14F-4D97-AF65-F5344CB8AC3E}">
        <p14:creationId xmlns:p14="http://schemas.microsoft.com/office/powerpoint/2010/main" val="204518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fontScale="92500" lnSpcReduction="10000"/>
          </a:bodyPr>
          <a:lstStyle/>
          <a:p>
            <a:r>
              <a:rPr lang="en-US" b="1" dirty="0" smtClean="0"/>
              <a:t>Cue Exposure</a:t>
            </a:r>
          </a:p>
          <a:p>
            <a:pPr lvl="1"/>
            <a:r>
              <a:rPr lang="en-US" dirty="0" smtClean="0"/>
              <a:t>Addicts have classically conditioned reminders which derive from their environment. These reminders act as triggers and can spark a relapse. Studies show that extinguishing these cues by </a:t>
            </a:r>
            <a:r>
              <a:rPr lang="en-US" b="1" dirty="0" smtClean="0"/>
              <a:t>repeated exposure </a:t>
            </a:r>
            <a:r>
              <a:rPr lang="en-US" dirty="0" smtClean="0"/>
              <a:t>can help the addict avoid such relapse. (Frank, A. and Van Horn, D., 1998).</a:t>
            </a:r>
          </a:p>
          <a:p>
            <a:r>
              <a:rPr lang="en-US" b="1" dirty="0"/>
              <a:t>Contingency </a:t>
            </a:r>
            <a:r>
              <a:rPr lang="en-US" b="1" dirty="0" smtClean="0"/>
              <a:t>Management Interventions</a:t>
            </a:r>
          </a:p>
          <a:p>
            <a:pPr lvl="1"/>
            <a:r>
              <a:rPr lang="en-US" dirty="0" smtClean="0"/>
              <a:t>“Giving </a:t>
            </a:r>
            <a:r>
              <a:rPr lang="en-US" dirty="0"/>
              <a:t>patients tangible rewards to reinforce positive behaviors such as abstinence</a:t>
            </a:r>
            <a:r>
              <a:rPr lang="en-US" dirty="0" smtClean="0"/>
              <a:t>.” </a:t>
            </a:r>
            <a:r>
              <a:rPr lang="en-US" dirty="0"/>
              <a:t>Studies </a:t>
            </a:r>
            <a:r>
              <a:rPr lang="en-US" dirty="0" smtClean="0"/>
              <a:t>show that these interventions are very effective. (</a:t>
            </a:r>
            <a:r>
              <a:rPr lang="en-US" dirty="0" smtClean="0">
                <a:hlinkClick r:id="rId3"/>
              </a:rPr>
              <a:t>National Institute on Drug Abuse, 2012</a:t>
            </a:r>
            <a:r>
              <a:rPr lang="en-US" dirty="0" smtClean="0"/>
              <a:t>).</a:t>
            </a:r>
          </a:p>
          <a:p>
            <a:pPr lvl="1"/>
            <a:r>
              <a:rPr lang="en-US" b="1" i="1" dirty="0"/>
              <a:t>Voucher-Based </a:t>
            </a:r>
            <a:r>
              <a:rPr lang="en-US" b="1" i="1" dirty="0" smtClean="0"/>
              <a:t>Reinforcement</a:t>
            </a:r>
            <a:r>
              <a:rPr lang="en-US" dirty="0" smtClean="0"/>
              <a:t>: “the </a:t>
            </a:r>
            <a:r>
              <a:rPr lang="en-US" dirty="0"/>
              <a:t>patient receives a voucher for every drug-free urine sample </a:t>
            </a:r>
            <a:r>
              <a:rPr lang="en-US" dirty="0" smtClean="0"/>
              <a:t>provided.” Vouchers have value which can be used at local stores for food, products, or entertainment. The value starts low and gradually increases with each negative urine sample. If a urine sample is positive, the cycle starts over. (</a:t>
            </a:r>
            <a:r>
              <a:rPr lang="en-US" dirty="0" smtClean="0">
                <a:hlinkClick r:id="rId3"/>
              </a:rPr>
              <a:t>National Institute on Drug Abuse, 2012</a:t>
            </a:r>
            <a:r>
              <a:rPr lang="en-US" dirty="0" smtClean="0"/>
              <a:t>)</a:t>
            </a:r>
            <a:r>
              <a:rPr lang="en-US" dirty="0"/>
              <a:t> </a:t>
            </a:r>
            <a:endParaRPr lang="en-US" dirty="0" smtClean="0"/>
          </a:p>
          <a:p>
            <a:pPr lvl="1"/>
            <a:r>
              <a:rPr lang="en-US" b="1" i="1" dirty="0"/>
              <a:t>Prize </a:t>
            </a:r>
            <a:r>
              <a:rPr lang="en-US" b="1" i="1" dirty="0" smtClean="0"/>
              <a:t>Incentives</a:t>
            </a:r>
            <a:r>
              <a:rPr lang="en-US" i="1" dirty="0" smtClean="0"/>
              <a:t>:</a:t>
            </a:r>
            <a:r>
              <a:rPr lang="en-US" dirty="0" smtClean="0"/>
              <a:t> Uses the same concept as Voucher-Based Reinforcements but instead of using vouchers, you earn prize entries in drawings for prices. (</a:t>
            </a:r>
            <a:r>
              <a:rPr lang="en-US" dirty="0" smtClean="0">
                <a:hlinkClick r:id="rId3"/>
              </a:rPr>
              <a:t>National Institute on Drug Abuse, 2012</a:t>
            </a:r>
            <a:r>
              <a:rPr lang="en-US" dirty="0" smtClean="0"/>
              <a:t>).</a:t>
            </a:r>
            <a:endParaRPr lang="en-US" i="1" dirty="0" smtClean="0"/>
          </a:p>
        </p:txBody>
      </p:sp>
      <p:sp>
        <p:nvSpPr>
          <p:cNvPr id="3" name="Title 2"/>
          <p:cNvSpPr>
            <a:spLocks noGrp="1"/>
          </p:cNvSpPr>
          <p:nvPr>
            <p:ph type="title"/>
          </p:nvPr>
        </p:nvSpPr>
        <p:spPr/>
        <p:txBody>
          <a:bodyPr/>
          <a:lstStyle/>
          <a:p>
            <a:r>
              <a:rPr lang="en-US" dirty="0" smtClean="0"/>
              <a:t>Cognitive behavioral therapy (CBT)</a:t>
            </a:r>
            <a:endParaRPr lang="en-US" dirty="0"/>
          </a:p>
        </p:txBody>
      </p:sp>
    </p:spTree>
    <p:extLst>
      <p:ext uri="{BB962C8B-B14F-4D97-AF65-F5344CB8AC3E}">
        <p14:creationId xmlns:p14="http://schemas.microsoft.com/office/powerpoint/2010/main" val="258928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lnSpcReduction="10000"/>
          </a:bodyPr>
          <a:lstStyle/>
          <a:p>
            <a:r>
              <a:rPr lang="en-US" dirty="0" smtClean="0"/>
              <a:t>Alcoholics Anonymous/Narcotics Anonymous:</a:t>
            </a:r>
          </a:p>
          <a:p>
            <a:pPr lvl="1"/>
            <a:r>
              <a:rPr lang="en-US" dirty="0" smtClean="0"/>
              <a:t>Support groups which are non-profit. Typically involve and are run solely by current or past addicts who have the desire to quit. </a:t>
            </a:r>
          </a:p>
          <a:p>
            <a:pPr lvl="1"/>
            <a:r>
              <a:rPr lang="en-US" dirty="0"/>
              <a:t>Alcoholics Anonymous (AA) is probably </a:t>
            </a:r>
            <a:r>
              <a:rPr lang="en-US" dirty="0" smtClean="0"/>
              <a:t>the most </a:t>
            </a:r>
            <a:r>
              <a:rPr lang="en-US" dirty="0"/>
              <a:t>influential self-help organization in </a:t>
            </a:r>
            <a:r>
              <a:rPr lang="en-US" dirty="0" smtClean="0"/>
              <a:t>the world. (Finlay, 2000)</a:t>
            </a:r>
          </a:p>
          <a:p>
            <a:pPr lvl="1"/>
            <a:r>
              <a:rPr lang="en-US" dirty="0" smtClean="0"/>
              <a:t>AA consists of men and women who, through their meetings, </a:t>
            </a:r>
            <a:r>
              <a:rPr lang="en-US" dirty="0"/>
              <a:t>share their </a:t>
            </a:r>
            <a:r>
              <a:rPr lang="en-US" dirty="0" smtClean="0"/>
              <a:t>experiences, </a:t>
            </a:r>
            <a:r>
              <a:rPr lang="en-US" dirty="0"/>
              <a:t>strength and hope with each </a:t>
            </a:r>
            <a:r>
              <a:rPr lang="en-US" dirty="0" smtClean="0"/>
              <a:t>other. These meetings are in hope that those struggling </a:t>
            </a:r>
            <a:r>
              <a:rPr lang="en-US" dirty="0"/>
              <a:t>may solve their </a:t>
            </a:r>
            <a:r>
              <a:rPr lang="en-US" b="1" dirty="0"/>
              <a:t>common problem </a:t>
            </a:r>
            <a:r>
              <a:rPr lang="en-US" dirty="0"/>
              <a:t>and </a:t>
            </a:r>
            <a:r>
              <a:rPr lang="en-US" dirty="0" smtClean="0"/>
              <a:t>also help others. </a:t>
            </a:r>
          </a:p>
          <a:p>
            <a:pPr lvl="1"/>
            <a:r>
              <a:rPr lang="en-US" dirty="0" smtClean="0"/>
              <a:t>The </a:t>
            </a:r>
            <a:r>
              <a:rPr lang="en-US" dirty="0"/>
              <a:t>only requirement for membership is a desire to stop drinking. </a:t>
            </a:r>
            <a:endParaRPr lang="en-US" dirty="0" smtClean="0"/>
          </a:p>
          <a:p>
            <a:pPr lvl="1"/>
            <a:r>
              <a:rPr lang="en-US" dirty="0" smtClean="0"/>
              <a:t>There </a:t>
            </a:r>
            <a:r>
              <a:rPr lang="en-US" dirty="0"/>
              <a:t>are no dues or fees for AA </a:t>
            </a:r>
            <a:r>
              <a:rPr lang="en-US" dirty="0" smtClean="0"/>
              <a:t>membership.</a:t>
            </a:r>
          </a:p>
          <a:p>
            <a:pPr lvl="1"/>
            <a:r>
              <a:rPr lang="en-US" dirty="0" smtClean="0"/>
              <a:t>The primary </a:t>
            </a:r>
            <a:r>
              <a:rPr lang="en-US" dirty="0"/>
              <a:t>purpose is to stay sober and help other alcoholics </a:t>
            </a:r>
            <a:r>
              <a:rPr lang="en-US" dirty="0" smtClean="0"/>
              <a:t>achieve </a:t>
            </a:r>
            <a:r>
              <a:rPr lang="en-US" dirty="0"/>
              <a:t>sobriety</a:t>
            </a:r>
            <a:r>
              <a:rPr lang="en-US" dirty="0" smtClean="0"/>
              <a:t>.</a:t>
            </a:r>
          </a:p>
          <a:p>
            <a:pPr lvl="1"/>
            <a:r>
              <a:rPr lang="en-US" dirty="0"/>
              <a:t>It is estimated that there are approximately 114,000 groups </a:t>
            </a:r>
            <a:r>
              <a:rPr lang="en-US" dirty="0" smtClean="0"/>
              <a:t>and over </a:t>
            </a:r>
            <a:r>
              <a:rPr lang="en-US" dirty="0"/>
              <a:t>2,000,000 members in approximately 170 countries</a:t>
            </a:r>
            <a:r>
              <a:rPr lang="en-US" dirty="0" smtClean="0"/>
              <a:t>.</a:t>
            </a:r>
          </a:p>
          <a:p>
            <a:pPr marL="365760" lvl="1" indent="0">
              <a:buNone/>
            </a:pPr>
            <a:r>
              <a:rPr lang="en-US" dirty="0"/>
              <a:t>	</a:t>
            </a:r>
            <a:r>
              <a:rPr lang="en-US" dirty="0" smtClean="0"/>
              <a:t>	             (</a:t>
            </a:r>
            <a:r>
              <a:rPr lang="en-US" dirty="0" smtClean="0">
                <a:hlinkClick r:id="rId3"/>
              </a:rPr>
              <a:t>Alcoholics </a:t>
            </a:r>
            <a:r>
              <a:rPr lang="en-US" dirty="0">
                <a:hlinkClick r:id="rId3"/>
              </a:rPr>
              <a:t>Anonymous World Services, </a:t>
            </a:r>
            <a:r>
              <a:rPr lang="en-US" dirty="0" err="1" smtClean="0">
                <a:hlinkClick r:id="rId3"/>
              </a:rPr>
              <a:t>Inc</a:t>
            </a:r>
            <a:r>
              <a:rPr lang="en-US" dirty="0" smtClean="0">
                <a:hlinkClick r:id="rId3"/>
              </a:rPr>
              <a:t>, 2014</a:t>
            </a:r>
            <a:r>
              <a:rPr lang="en-US" dirty="0" smtClean="0"/>
              <a:t>)</a:t>
            </a:r>
          </a:p>
        </p:txBody>
      </p:sp>
      <p:sp>
        <p:nvSpPr>
          <p:cNvPr id="3" name="Title 2"/>
          <p:cNvSpPr>
            <a:spLocks noGrp="1"/>
          </p:cNvSpPr>
          <p:nvPr>
            <p:ph type="title"/>
          </p:nvPr>
        </p:nvSpPr>
        <p:spPr/>
        <p:txBody>
          <a:bodyPr/>
          <a:lstStyle/>
          <a:p>
            <a:r>
              <a:rPr lang="en-US" dirty="0"/>
              <a:t>Interactional group psychotherapy </a:t>
            </a:r>
          </a:p>
        </p:txBody>
      </p:sp>
    </p:spTree>
    <p:extLst>
      <p:ext uri="{BB962C8B-B14F-4D97-AF65-F5344CB8AC3E}">
        <p14:creationId xmlns:p14="http://schemas.microsoft.com/office/powerpoint/2010/main" val="406518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70000" lnSpcReduction="20000"/>
          </a:bodyPr>
          <a:lstStyle/>
          <a:p>
            <a:r>
              <a:rPr lang="en-US" dirty="0"/>
              <a:t>We admit we were powerless over </a:t>
            </a:r>
            <a:r>
              <a:rPr lang="en-US" dirty="0" smtClean="0"/>
              <a:t>alcohol--that </a:t>
            </a:r>
            <a:r>
              <a:rPr lang="en-US" dirty="0"/>
              <a:t>our lives have become unmanageable.</a:t>
            </a:r>
          </a:p>
          <a:p>
            <a:r>
              <a:rPr lang="en-US" dirty="0"/>
              <a:t>We have come to believe that a Power greater than ourselves could restore us to sanity.</a:t>
            </a:r>
          </a:p>
          <a:p>
            <a:r>
              <a:rPr lang="en-US" dirty="0"/>
              <a:t>We have made a decision to turn our will and our lives over to the care of God, as we understand what this Power is.</a:t>
            </a:r>
          </a:p>
          <a:p>
            <a:r>
              <a:rPr lang="en-US" dirty="0"/>
              <a:t>We have made a searching and fearless moral inventory of ourselves.</a:t>
            </a:r>
          </a:p>
          <a:p>
            <a:r>
              <a:rPr lang="en-US" dirty="0"/>
              <a:t>We have admitted to God, to ourselves and to another human being the exact nature of our wrongs.</a:t>
            </a:r>
          </a:p>
          <a:p>
            <a:r>
              <a:rPr lang="en-US" dirty="0"/>
              <a:t>We are entirely ready to have God remove all these defects of character.</a:t>
            </a:r>
          </a:p>
          <a:p>
            <a:r>
              <a:rPr lang="en-US" dirty="0"/>
              <a:t>We have humbly asked God to remove our shortcomings.</a:t>
            </a:r>
          </a:p>
          <a:p>
            <a:r>
              <a:rPr lang="en-US" dirty="0"/>
              <a:t>We have made a list of all persons we had harmed and have become willing to make amends to them all.</a:t>
            </a:r>
          </a:p>
          <a:p>
            <a:r>
              <a:rPr lang="en-US" dirty="0"/>
              <a:t>We have made direct amends to such people wherever possible, except when to do so would injure them or others.</a:t>
            </a:r>
          </a:p>
          <a:p>
            <a:r>
              <a:rPr lang="en-US" dirty="0"/>
              <a:t>We have continued to take personal inventory and when we were wrong promptly admitted it.</a:t>
            </a:r>
          </a:p>
          <a:p>
            <a:r>
              <a:rPr lang="en-US" dirty="0"/>
              <a:t>We have sought through prayer and meditation to improve our conscious contact with God as we understand what this higher Power is, praying only for knowledge of God's will for us and the power to carry that out.</a:t>
            </a:r>
          </a:p>
          <a:p>
            <a:r>
              <a:rPr lang="en-US" dirty="0"/>
              <a:t>Having had a spiritual awakening as the result of these steps, we have tried to carry this </a:t>
            </a:r>
            <a:r>
              <a:rPr lang="en-US" dirty="0" smtClean="0"/>
              <a:t>message </a:t>
            </a:r>
            <a:r>
              <a:rPr lang="en-US" dirty="0"/>
              <a:t>to alcoholics and to practice these principles in all our affairs</a:t>
            </a:r>
            <a:r>
              <a:rPr lang="en-US" dirty="0" smtClean="0"/>
              <a:t>.</a:t>
            </a:r>
          </a:p>
          <a:p>
            <a:pPr marL="45720" indent="0">
              <a:buNone/>
            </a:pPr>
            <a:r>
              <a:rPr lang="en-US" dirty="0" smtClean="0"/>
              <a:t>						(</a:t>
            </a:r>
            <a:r>
              <a:rPr lang="en-US" dirty="0" smtClean="0">
                <a:hlinkClick r:id="rId3"/>
              </a:rPr>
              <a:t>The New York Times, 2014</a:t>
            </a:r>
            <a:r>
              <a:rPr lang="en-US" dirty="0" smtClean="0"/>
              <a:t>)</a:t>
            </a:r>
          </a:p>
        </p:txBody>
      </p:sp>
      <p:sp>
        <p:nvSpPr>
          <p:cNvPr id="3" name="Title 2"/>
          <p:cNvSpPr>
            <a:spLocks noGrp="1"/>
          </p:cNvSpPr>
          <p:nvPr>
            <p:ph type="title"/>
          </p:nvPr>
        </p:nvSpPr>
        <p:spPr/>
        <p:txBody>
          <a:bodyPr/>
          <a:lstStyle/>
          <a:p>
            <a:r>
              <a:rPr lang="en-US" dirty="0" smtClean="0"/>
              <a:t>12 Steps of A.A.</a:t>
            </a:r>
            <a:endParaRPr lang="en-US" dirty="0"/>
          </a:p>
        </p:txBody>
      </p:sp>
    </p:spTree>
    <p:extLst>
      <p:ext uri="{BB962C8B-B14F-4D97-AF65-F5344CB8AC3E}">
        <p14:creationId xmlns:p14="http://schemas.microsoft.com/office/powerpoint/2010/main" val="207029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Main Components:</a:t>
            </a:r>
            <a:endParaRPr lang="en-US" dirty="0"/>
          </a:p>
          <a:p>
            <a:pPr lvl="1"/>
            <a:r>
              <a:rPr lang="en-US" dirty="0"/>
              <a:t>Supportive techniques to help patients feel comfortable in discussing their personal </a:t>
            </a:r>
            <a:r>
              <a:rPr lang="en-US" dirty="0" smtClean="0"/>
              <a:t>experiences (</a:t>
            </a:r>
            <a:r>
              <a:rPr lang="en-US" dirty="0" err="1" smtClean="0"/>
              <a:t>Luborsky</a:t>
            </a:r>
            <a:r>
              <a:rPr lang="en-US" dirty="0" smtClean="0"/>
              <a:t>, 2000)</a:t>
            </a:r>
            <a:endParaRPr lang="en-US" dirty="0"/>
          </a:p>
          <a:p>
            <a:pPr lvl="1"/>
            <a:r>
              <a:rPr lang="en-US" dirty="0"/>
              <a:t>Expressive techniques to help patients identify and work through interpersonal relationship </a:t>
            </a:r>
            <a:r>
              <a:rPr lang="en-US" dirty="0" smtClean="0"/>
              <a:t>issues (</a:t>
            </a:r>
            <a:r>
              <a:rPr lang="en-US" dirty="0" err="1" smtClean="0"/>
              <a:t>Luborsky</a:t>
            </a:r>
            <a:r>
              <a:rPr lang="en-US" dirty="0" smtClean="0"/>
              <a:t>, 2000)</a:t>
            </a:r>
            <a:endParaRPr lang="en-US" dirty="0"/>
          </a:p>
          <a:p>
            <a:r>
              <a:rPr lang="en-US" dirty="0" smtClean="0"/>
              <a:t>Special attention is paid to the role of drugs in relation to problem feelings and behaviors, and how problems may be solved without recourse to drugs (</a:t>
            </a:r>
            <a:r>
              <a:rPr lang="en-US" dirty="0" err="1" smtClean="0"/>
              <a:t>Luborsky</a:t>
            </a:r>
            <a:r>
              <a:rPr lang="en-US" dirty="0" smtClean="0"/>
              <a:t>, 2000)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Support-Expressive Psychotherapy</a:t>
            </a:r>
            <a:endParaRPr lang="en-US" dirty="0"/>
          </a:p>
        </p:txBody>
      </p:sp>
    </p:spTree>
    <p:extLst>
      <p:ext uri="{BB962C8B-B14F-4D97-AF65-F5344CB8AC3E}">
        <p14:creationId xmlns:p14="http://schemas.microsoft.com/office/powerpoint/2010/main" val="213995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3581399" cy="4724400"/>
          </a:xfrm>
        </p:spPr>
        <p:txBody>
          <a:bodyPr>
            <a:normAutofit/>
          </a:bodyPr>
          <a:lstStyle/>
          <a:p>
            <a:r>
              <a:rPr lang="en-US" dirty="0" smtClean="0"/>
              <a:t>“</a:t>
            </a:r>
            <a:r>
              <a:rPr lang="en-US" sz="2200" dirty="0" smtClean="0"/>
              <a:t>A </a:t>
            </a:r>
            <a:r>
              <a:rPr lang="en-US" sz="2200" dirty="0"/>
              <a:t>medicine or other substance which has a physiological effect when ingested or otherwise introduced into the </a:t>
            </a:r>
            <a:r>
              <a:rPr lang="en-US" sz="2200" dirty="0" smtClean="0"/>
              <a:t>body” </a:t>
            </a:r>
          </a:p>
          <a:p>
            <a:pPr lvl="1"/>
            <a:r>
              <a:rPr lang="en-US" sz="1600" dirty="0" smtClean="0"/>
              <a:t>Drug. (</a:t>
            </a:r>
            <a:r>
              <a:rPr lang="en-US" sz="1600" dirty="0" err="1" smtClean="0"/>
              <a:t>n.d.</a:t>
            </a:r>
            <a:r>
              <a:rPr lang="en-US" sz="1600" dirty="0" smtClean="0"/>
              <a:t>). In </a:t>
            </a:r>
            <a:r>
              <a:rPr lang="en-US" sz="1600" i="1" dirty="0" smtClean="0"/>
              <a:t>Oxford Dictionary Online</a:t>
            </a:r>
            <a:r>
              <a:rPr lang="en-US" sz="1600" dirty="0" smtClean="0"/>
              <a:t>. Retrieved from </a:t>
            </a:r>
            <a:r>
              <a:rPr lang="en-US" sz="1600" dirty="0" smtClean="0">
                <a:hlinkClick r:id="rId3"/>
              </a:rPr>
              <a:t>http://www.oxforddictionaries.com/definition/english/drug</a:t>
            </a:r>
            <a:r>
              <a:rPr lang="en-US" sz="1600" dirty="0" smtClean="0"/>
              <a:t> </a:t>
            </a:r>
            <a:endParaRPr lang="en-US" sz="1600" dirty="0"/>
          </a:p>
        </p:txBody>
      </p:sp>
      <p:sp>
        <p:nvSpPr>
          <p:cNvPr id="3" name="Title 2"/>
          <p:cNvSpPr>
            <a:spLocks noGrp="1"/>
          </p:cNvSpPr>
          <p:nvPr>
            <p:ph type="title"/>
          </p:nvPr>
        </p:nvSpPr>
        <p:spPr/>
        <p:txBody>
          <a:bodyPr/>
          <a:lstStyle/>
          <a:p>
            <a:r>
              <a:rPr lang="en-US" dirty="0" smtClean="0"/>
              <a:t>What is a drug?</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164" y="1801091"/>
            <a:ext cx="5259925" cy="4724400"/>
          </a:xfrm>
          <a:prstGeom prst="rect">
            <a:avLst/>
          </a:prstGeom>
        </p:spPr>
      </p:pic>
    </p:spTree>
    <p:extLst>
      <p:ext uri="{BB962C8B-B14F-4D97-AF65-F5344CB8AC3E}">
        <p14:creationId xmlns:p14="http://schemas.microsoft.com/office/powerpoint/2010/main" val="307320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fontScale="92500" lnSpcReduction="20000"/>
          </a:bodyPr>
          <a:lstStyle/>
          <a:p>
            <a:r>
              <a:rPr lang="en-US" dirty="0"/>
              <a:t>487 </a:t>
            </a:r>
            <a:r>
              <a:rPr lang="en-US" dirty="0" smtClean="0"/>
              <a:t>patients, </a:t>
            </a:r>
            <a:r>
              <a:rPr lang="en-US" dirty="0"/>
              <a:t>ages 18-60 who met DSM-IV criteria for cocaine dependence and reported cocaine use in the past 30 days. </a:t>
            </a:r>
            <a:endParaRPr lang="en-US" dirty="0" smtClean="0"/>
          </a:p>
          <a:p>
            <a:r>
              <a:rPr lang="en-US" dirty="0" smtClean="0"/>
              <a:t>Randomized </a:t>
            </a:r>
            <a:r>
              <a:rPr lang="en-US" dirty="0"/>
              <a:t>to 1 of 4 different treatment conditions</a:t>
            </a:r>
            <a:r>
              <a:rPr lang="en-US" dirty="0" smtClean="0"/>
              <a:t>:</a:t>
            </a:r>
          </a:p>
          <a:p>
            <a:pPr lvl="1"/>
            <a:r>
              <a:rPr lang="en-US" dirty="0" smtClean="0"/>
              <a:t>CBT </a:t>
            </a:r>
            <a:r>
              <a:rPr lang="en-US" dirty="0"/>
              <a:t>and Group </a:t>
            </a:r>
            <a:r>
              <a:rPr lang="en-US" dirty="0" smtClean="0"/>
              <a:t>Drug </a:t>
            </a:r>
            <a:r>
              <a:rPr lang="en-US" dirty="0"/>
              <a:t>C</a:t>
            </a:r>
            <a:r>
              <a:rPr lang="en-US" dirty="0" smtClean="0"/>
              <a:t>ounseling (GDC)</a:t>
            </a:r>
          </a:p>
          <a:p>
            <a:pPr lvl="1"/>
            <a:r>
              <a:rPr lang="en-US" dirty="0" smtClean="0"/>
              <a:t>Supportive-Expressive </a:t>
            </a:r>
            <a:r>
              <a:rPr lang="en-US" dirty="0"/>
              <a:t>psychotherapy </a:t>
            </a:r>
            <a:r>
              <a:rPr lang="en-US" dirty="0" smtClean="0"/>
              <a:t>(SE) and GDC</a:t>
            </a:r>
          </a:p>
          <a:p>
            <a:pPr lvl="1"/>
            <a:r>
              <a:rPr lang="en-US" dirty="0" smtClean="0"/>
              <a:t>Individual Drug Counseling (IDC) and GDC</a:t>
            </a:r>
          </a:p>
          <a:p>
            <a:pPr lvl="1"/>
            <a:r>
              <a:rPr lang="en-US" dirty="0" smtClean="0"/>
              <a:t>GDC alone</a:t>
            </a:r>
            <a:r>
              <a:rPr lang="en-US" dirty="0"/>
              <a:t>. </a:t>
            </a:r>
            <a:endParaRPr lang="en-US" dirty="0" smtClean="0"/>
          </a:p>
          <a:p>
            <a:r>
              <a:rPr lang="en-US" dirty="0" smtClean="0"/>
              <a:t>Patients </a:t>
            </a:r>
            <a:r>
              <a:rPr lang="en-US" dirty="0"/>
              <a:t>who received SE treatment improved </a:t>
            </a:r>
            <a:r>
              <a:rPr lang="en-US" dirty="0" smtClean="0"/>
              <a:t>substantially </a:t>
            </a:r>
          </a:p>
          <a:p>
            <a:r>
              <a:rPr lang="en-US" dirty="0" smtClean="0"/>
              <a:t>Follow-up </a:t>
            </a:r>
            <a:r>
              <a:rPr lang="en-US" dirty="0"/>
              <a:t>assessments revealed a tendency for greater improvement in family/social problems for patients receiving SE GDC compared to those receiving </a:t>
            </a:r>
            <a:r>
              <a:rPr lang="en-US" dirty="0" smtClean="0"/>
              <a:t>IDC + GDC</a:t>
            </a:r>
          </a:p>
          <a:p>
            <a:r>
              <a:rPr lang="en-US" dirty="0" smtClean="0"/>
              <a:t>Compared to the IDC + GDC group, more patients </a:t>
            </a:r>
            <a:r>
              <a:rPr lang="en-US" dirty="0"/>
              <a:t>in </a:t>
            </a:r>
            <a:r>
              <a:rPr lang="en-US" dirty="0" smtClean="0"/>
              <a:t>SE + </a:t>
            </a:r>
            <a:r>
              <a:rPr lang="en-US" dirty="0"/>
              <a:t>GDC, </a:t>
            </a:r>
            <a:r>
              <a:rPr lang="en-US" dirty="0" smtClean="0"/>
              <a:t>achieved abstinence sooner</a:t>
            </a:r>
          </a:p>
          <a:p>
            <a:r>
              <a:rPr lang="en-US" dirty="0" smtClean="0"/>
              <a:t>Suggests </a:t>
            </a:r>
            <a:r>
              <a:rPr lang="en-US" dirty="0"/>
              <a:t>a role for psychodynamic therapy in the treatment of cocaine dependence. In particular, for patients who can achieve initial abstinence, SE therapy appears as effective as other treatment approaches</a:t>
            </a:r>
            <a:r>
              <a:rPr lang="en-US" dirty="0" smtClean="0"/>
              <a:t>.</a:t>
            </a:r>
          </a:p>
          <a:p>
            <a:pPr marL="45720" indent="0">
              <a:buNone/>
            </a:pPr>
            <a:endParaRPr lang="en-US" sz="1300" dirty="0" smtClean="0"/>
          </a:p>
          <a:p>
            <a:pPr marL="45720" indent="0">
              <a:buNone/>
            </a:pPr>
            <a:endParaRPr lang="en-US" sz="1300" dirty="0"/>
          </a:p>
          <a:p>
            <a:pPr marL="45720" indent="0">
              <a:buNone/>
            </a:pPr>
            <a:r>
              <a:rPr lang="en-US" sz="1300" dirty="0" smtClean="0"/>
              <a:t>	(</a:t>
            </a:r>
            <a:r>
              <a:rPr lang="en-US" sz="1300" dirty="0" err="1" smtClean="0"/>
              <a:t>Crits-Christoph</a:t>
            </a:r>
            <a:r>
              <a:rPr lang="en-US" sz="1300" dirty="0"/>
              <a:t>, Gibbons, Gallop, Ring-Kurtz, Barber, Worley, Present, &amp; </a:t>
            </a:r>
            <a:r>
              <a:rPr lang="en-US" sz="1300" dirty="0" err="1"/>
              <a:t>Hearon</a:t>
            </a:r>
            <a:r>
              <a:rPr lang="en-US" sz="1300" dirty="0"/>
              <a:t>, </a:t>
            </a:r>
            <a:r>
              <a:rPr lang="en-US" sz="1300" dirty="0" smtClean="0"/>
              <a:t>2008)</a:t>
            </a:r>
          </a:p>
        </p:txBody>
      </p:sp>
      <p:sp>
        <p:nvSpPr>
          <p:cNvPr id="3" name="Title 2"/>
          <p:cNvSpPr>
            <a:spLocks noGrp="1"/>
          </p:cNvSpPr>
          <p:nvPr>
            <p:ph type="title"/>
          </p:nvPr>
        </p:nvSpPr>
        <p:spPr/>
        <p:txBody>
          <a:bodyPr/>
          <a:lstStyle/>
          <a:p>
            <a:r>
              <a:rPr lang="en-US" dirty="0"/>
              <a:t>Support-Expressive </a:t>
            </a:r>
            <a:r>
              <a:rPr lang="en-US" dirty="0" smtClean="0"/>
              <a:t>Psychotherapy Continued</a:t>
            </a:r>
            <a:endParaRPr lang="en-US" dirty="0"/>
          </a:p>
        </p:txBody>
      </p:sp>
    </p:spTree>
    <p:extLst>
      <p:ext uri="{BB962C8B-B14F-4D97-AF65-F5344CB8AC3E}">
        <p14:creationId xmlns:p14="http://schemas.microsoft.com/office/powerpoint/2010/main" val="159967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30"/>
          </a:xfrm>
        </p:spPr>
        <p:txBody>
          <a:bodyPr>
            <a:normAutofit fontScale="85000" lnSpcReduction="10000"/>
          </a:bodyPr>
          <a:lstStyle/>
          <a:p>
            <a:r>
              <a:rPr lang="en-US" dirty="0"/>
              <a:t>Follows the idea of </a:t>
            </a:r>
            <a:r>
              <a:rPr lang="en-US" dirty="0" smtClean="0"/>
              <a:t>rearranging a person’s life to make abstinence more rewarding than using</a:t>
            </a:r>
          </a:p>
          <a:p>
            <a:pPr lvl="1"/>
            <a:r>
              <a:rPr lang="en-US" dirty="0"/>
              <a:t>Eliminate </a:t>
            </a:r>
            <a:r>
              <a:rPr lang="en-US" dirty="0" smtClean="0"/>
              <a:t>positive </a:t>
            </a:r>
            <a:r>
              <a:rPr lang="en-US" dirty="0"/>
              <a:t>reinforcement for </a:t>
            </a:r>
            <a:r>
              <a:rPr lang="en-US" dirty="0" smtClean="0"/>
              <a:t>using</a:t>
            </a:r>
          </a:p>
          <a:p>
            <a:pPr lvl="1"/>
            <a:r>
              <a:rPr lang="en-US" dirty="0" smtClean="0"/>
              <a:t>Enhance positive </a:t>
            </a:r>
            <a:r>
              <a:rPr lang="en-US" dirty="0"/>
              <a:t>reinforcement for </a:t>
            </a:r>
            <a:r>
              <a:rPr lang="en-US" dirty="0" smtClean="0"/>
              <a:t>sobriety</a:t>
            </a:r>
            <a:endParaRPr lang="en-US" dirty="0"/>
          </a:p>
          <a:p>
            <a:r>
              <a:rPr lang="en-US" dirty="0" smtClean="0"/>
              <a:t>It is more than just the patient involved, CRA involves the patient, the therapist, significant others, family, etc.</a:t>
            </a:r>
          </a:p>
          <a:p>
            <a:r>
              <a:rPr lang="en-US" dirty="0" smtClean="0"/>
              <a:t>Building motivation</a:t>
            </a:r>
          </a:p>
          <a:p>
            <a:pPr lvl="1"/>
            <a:r>
              <a:rPr lang="en-US" dirty="0"/>
              <a:t> </a:t>
            </a:r>
            <a:r>
              <a:rPr lang="en-US" dirty="0" smtClean="0"/>
              <a:t>identification of incentives for behavioral change</a:t>
            </a:r>
          </a:p>
          <a:p>
            <a:pPr lvl="1"/>
            <a:r>
              <a:rPr lang="en-US" dirty="0" smtClean="0"/>
              <a:t>“inconvenience review checklist</a:t>
            </a:r>
            <a:r>
              <a:rPr lang="en-US" dirty="0"/>
              <a:t>”	</a:t>
            </a:r>
            <a:endParaRPr lang="en-US" dirty="0" smtClean="0"/>
          </a:p>
          <a:p>
            <a:pPr lvl="2"/>
            <a:r>
              <a:rPr lang="en-US" dirty="0" smtClean="0"/>
              <a:t>A list </a:t>
            </a:r>
            <a:r>
              <a:rPr lang="en-US" dirty="0"/>
              <a:t>of </a:t>
            </a:r>
            <a:r>
              <a:rPr lang="en-US" dirty="0" smtClean="0"/>
              <a:t>frequent </a:t>
            </a:r>
            <a:r>
              <a:rPr lang="en-US" dirty="0"/>
              <a:t>negative consequences of drinking, such as medical problems, marital problems, or difficulties at work. 	</a:t>
            </a:r>
          </a:p>
          <a:p>
            <a:r>
              <a:rPr lang="en-US" dirty="0" smtClean="0"/>
              <a:t>Initiating Sobriety</a:t>
            </a:r>
            <a:r>
              <a:rPr lang="en-US" dirty="0"/>
              <a:t>	</a:t>
            </a:r>
            <a:endParaRPr lang="en-US" dirty="0" smtClean="0"/>
          </a:p>
          <a:p>
            <a:pPr lvl="1"/>
            <a:r>
              <a:rPr lang="en-US" dirty="0" smtClean="0"/>
              <a:t>Setting Goals</a:t>
            </a:r>
          </a:p>
          <a:p>
            <a:pPr lvl="1"/>
            <a:r>
              <a:rPr lang="en-US" dirty="0" smtClean="0"/>
              <a:t>Sobriety Sampling</a:t>
            </a:r>
          </a:p>
          <a:p>
            <a:r>
              <a:rPr lang="en-US" dirty="0" smtClean="0"/>
              <a:t>Analyze patterns of drug use</a:t>
            </a:r>
          </a:p>
          <a:p>
            <a:pPr lvl="1"/>
            <a:r>
              <a:rPr lang="en-US" dirty="0" smtClean="0"/>
              <a:t>Identify </a:t>
            </a:r>
            <a:r>
              <a:rPr lang="en-US" dirty="0"/>
              <a:t>situations in which drinking is most likely to occur as well as positive consequences of alcohol consumption that may have reinforced drinking in the past. </a:t>
            </a:r>
            <a:endParaRPr lang="en-US" dirty="0" smtClean="0"/>
          </a:p>
          <a:p>
            <a:pPr lvl="1"/>
            <a:r>
              <a:rPr lang="en-US" dirty="0" smtClean="0"/>
              <a:t>Personalize treatment</a:t>
            </a:r>
            <a:endParaRPr lang="en-US" dirty="0"/>
          </a:p>
          <a:p>
            <a:pPr marL="45720" indent="0">
              <a:buNone/>
            </a:pPr>
            <a:r>
              <a:rPr lang="en-US" dirty="0" smtClean="0"/>
              <a:t>					</a:t>
            </a:r>
            <a:r>
              <a:rPr lang="en-US" sz="1400" dirty="0" smtClean="0"/>
              <a:t>(Miller</a:t>
            </a:r>
            <a:r>
              <a:rPr lang="en-US" sz="1400" dirty="0"/>
              <a:t>, Meyers, &amp; Hiller-</a:t>
            </a:r>
            <a:r>
              <a:rPr lang="en-US" sz="1400" dirty="0" err="1"/>
              <a:t>Sturmhofel</a:t>
            </a:r>
            <a:r>
              <a:rPr lang="en-US" sz="1400" dirty="0"/>
              <a:t>, </a:t>
            </a:r>
            <a:r>
              <a:rPr lang="en-US" sz="1400" dirty="0" smtClean="0"/>
              <a:t>1999)</a:t>
            </a:r>
            <a:endParaRPr lang="en-US" sz="1400" dirty="0"/>
          </a:p>
        </p:txBody>
      </p:sp>
      <p:sp>
        <p:nvSpPr>
          <p:cNvPr id="3" name="Title 2"/>
          <p:cNvSpPr>
            <a:spLocks noGrp="1"/>
          </p:cNvSpPr>
          <p:nvPr>
            <p:ph type="title"/>
          </p:nvPr>
        </p:nvSpPr>
        <p:spPr/>
        <p:txBody>
          <a:bodyPr/>
          <a:lstStyle/>
          <a:p>
            <a:r>
              <a:rPr lang="en-US" dirty="0" smtClean="0"/>
              <a:t>Community Reinforcement Approach (CRA)</a:t>
            </a:r>
            <a:endParaRPr lang="en-US" dirty="0"/>
          </a:p>
        </p:txBody>
      </p:sp>
    </p:spTree>
    <p:extLst>
      <p:ext uri="{BB962C8B-B14F-4D97-AF65-F5344CB8AC3E}">
        <p14:creationId xmlns:p14="http://schemas.microsoft.com/office/powerpoint/2010/main" val="395675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5291330"/>
          </a:xfrm>
        </p:spPr>
        <p:txBody>
          <a:bodyPr>
            <a:normAutofit fontScale="85000" lnSpcReduction="10000"/>
          </a:bodyPr>
          <a:lstStyle/>
          <a:p>
            <a:r>
              <a:rPr lang="en-US" dirty="0"/>
              <a:t>Increasing </a:t>
            </a:r>
            <a:r>
              <a:rPr lang="en-US" dirty="0" smtClean="0"/>
              <a:t>positive reinforcement</a:t>
            </a:r>
          </a:p>
          <a:p>
            <a:pPr lvl="1"/>
            <a:r>
              <a:rPr lang="en-US" dirty="0"/>
              <a:t>increasing the client's sources of positive reinforcement that are unrelated to drug use. </a:t>
            </a:r>
            <a:endParaRPr lang="en-US" dirty="0" smtClean="0"/>
          </a:p>
          <a:p>
            <a:pPr lvl="2"/>
            <a:r>
              <a:rPr lang="en-US" dirty="0" smtClean="0"/>
              <a:t>As </a:t>
            </a:r>
            <a:r>
              <a:rPr lang="en-US" dirty="0"/>
              <a:t>dependency on the drug increases, other activities </a:t>
            </a:r>
            <a:r>
              <a:rPr lang="en-US" dirty="0" smtClean="0"/>
              <a:t>decrease… It is important to reverse </a:t>
            </a:r>
            <a:r>
              <a:rPr lang="en-US" dirty="0"/>
              <a:t>this by becoming involved </a:t>
            </a:r>
            <a:r>
              <a:rPr lang="en-US" dirty="0" smtClean="0"/>
              <a:t>again </a:t>
            </a:r>
          </a:p>
          <a:p>
            <a:pPr lvl="3"/>
            <a:r>
              <a:rPr lang="en-US" dirty="0" smtClean="0"/>
              <a:t>Social </a:t>
            </a:r>
            <a:r>
              <a:rPr lang="en-US" dirty="0"/>
              <a:t>and </a:t>
            </a:r>
            <a:r>
              <a:rPr lang="en-US" dirty="0" smtClean="0"/>
              <a:t>recreational </a:t>
            </a:r>
            <a:r>
              <a:rPr lang="en-US" dirty="0"/>
              <a:t>counseling </a:t>
            </a:r>
            <a:endParaRPr lang="en-US" dirty="0" smtClean="0"/>
          </a:p>
          <a:p>
            <a:pPr lvl="3"/>
            <a:r>
              <a:rPr lang="en-US" dirty="0" smtClean="0"/>
              <a:t>Fill time </a:t>
            </a:r>
            <a:r>
              <a:rPr lang="en-US" dirty="0"/>
              <a:t>previously spent drinking </a:t>
            </a:r>
          </a:p>
          <a:p>
            <a:pPr lvl="3"/>
            <a:r>
              <a:rPr lang="en-US" dirty="0" smtClean="0"/>
              <a:t>Activity sampling</a:t>
            </a:r>
          </a:p>
          <a:p>
            <a:pPr lvl="4"/>
            <a:r>
              <a:rPr lang="en-US" dirty="0" smtClean="0"/>
              <a:t>If </a:t>
            </a:r>
            <a:r>
              <a:rPr lang="en-US" dirty="0"/>
              <a:t>the </a:t>
            </a:r>
            <a:r>
              <a:rPr lang="en-US" dirty="0" smtClean="0"/>
              <a:t>patient </a:t>
            </a:r>
            <a:r>
              <a:rPr lang="en-US" dirty="0"/>
              <a:t>cannot decide on activities, activity sampling can encourage them to try out or renew various </a:t>
            </a:r>
            <a:r>
              <a:rPr lang="en-US" dirty="0" smtClean="0"/>
              <a:t>activities. </a:t>
            </a:r>
            <a:r>
              <a:rPr lang="en-US" dirty="0"/>
              <a:t>This involves planning with the therapist and client. </a:t>
            </a:r>
            <a:endParaRPr lang="en-US" dirty="0" smtClean="0"/>
          </a:p>
          <a:p>
            <a:pPr lvl="3"/>
            <a:r>
              <a:rPr lang="en-US" dirty="0" smtClean="0"/>
              <a:t>NONDRINKING </a:t>
            </a:r>
            <a:r>
              <a:rPr lang="en-US" dirty="0"/>
              <a:t>CONTEXT IS IMPORTANT</a:t>
            </a:r>
            <a:endParaRPr lang="en-US" dirty="0" smtClean="0"/>
          </a:p>
          <a:p>
            <a:pPr lvl="1"/>
            <a:r>
              <a:rPr lang="en-US" dirty="0" smtClean="0"/>
              <a:t>access </a:t>
            </a:r>
            <a:r>
              <a:rPr lang="en-US" dirty="0"/>
              <a:t>counseling (removing </a:t>
            </a:r>
            <a:r>
              <a:rPr lang="en-US" dirty="0" smtClean="0"/>
              <a:t>barriers)</a:t>
            </a:r>
          </a:p>
          <a:p>
            <a:pPr lvl="2"/>
            <a:r>
              <a:rPr lang="en-US" dirty="0" smtClean="0"/>
              <a:t>assistance </a:t>
            </a:r>
            <a:r>
              <a:rPr lang="en-US" dirty="0"/>
              <a:t>in obtaining job, </a:t>
            </a:r>
            <a:r>
              <a:rPr lang="en-US" dirty="0" smtClean="0"/>
              <a:t>phones, </a:t>
            </a:r>
            <a:r>
              <a:rPr lang="en-US" dirty="0"/>
              <a:t>place to live, </a:t>
            </a:r>
            <a:r>
              <a:rPr lang="en-US" dirty="0" smtClean="0"/>
              <a:t>etc.</a:t>
            </a:r>
          </a:p>
          <a:p>
            <a:r>
              <a:rPr lang="en-US" dirty="0" smtClean="0"/>
              <a:t>Behavioral rehearsal</a:t>
            </a:r>
          </a:p>
          <a:p>
            <a:pPr lvl="1"/>
            <a:r>
              <a:rPr lang="en-US" dirty="0"/>
              <a:t>Therapists actually practice new coping skills, particularly those involving interpersonal communication, during the counseling </a:t>
            </a:r>
            <a:r>
              <a:rPr lang="en-US" dirty="0" smtClean="0"/>
              <a:t>sessions </a:t>
            </a:r>
            <a:r>
              <a:rPr lang="en-US" dirty="0"/>
              <a:t>(</a:t>
            </a:r>
            <a:r>
              <a:rPr lang="en-US" dirty="0" smtClean="0"/>
              <a:t>drink/drug refusal</a:t>
            </a:r>
            <a:r>
              <a:rPr lang="en-US" dirty="0"/>
              <a:t>, etc.) 	</a:t>
            </a:r>
            <a:endParaRPr lang="en-US" dirty="0" smtClean="0"/>
          </a:p>
          <a:p>
            <a:r>
              <a:rPr lang="en-US" dirty="0" smtClean="0"/>
              <a:t>Involving signiﬁcant others</a:t>
            </a:r>
          </a:p>
          <a:p>
            <a:pPr lvl="1"/>
            <a:r>
              <a:rPr lang="en-US" dirty="0"/>
              <a:t>Those who live with the patient can be helpful in identifying the social context of the client's drinking behavior and in supporting change in the behavior. Skills training may occur with the significant other or close relation </a:t>
            </a:r>
          </a:p>
          <a:p>
            <a:pPr marL="365760" lvl="1" indent="0">
              <a:buNone/>
            </a:pPr>
            <a:r>
              <a:rPr lang="en-US" dirty="0" smtClean="0"/>
              <a:t>				</a:t>
            </a:r>
            <a:r>
              <a:rPr lang="en-US" sz="1300" dirty="0" smtClean="0"/>
              <a:t>      	 (</a:t>
            </a:r>
            <a:r>
              <a:rPr lang="en-US" sz="1300" dirty="0"/>
              <a:t>Miller, Meyers, &amp; Hiller-</a:t>
            </a:r>
            <a:r>
              <a:rPr lang="en-US" sz="1300" dirty="0" err="1"/>
              <a:t>Sturmhofel</a:t>
            </a:r>
            <a:r>
              <a:rPr lang="en-US" sz="1300" dirty="0"/>
              <a:t>, 1999 </a:t>
            </a:r>
            <a:r>
              <a:rPr lang="en-US" sz="1300" dirty="0" smtClean="0"/>
              <a:t>)</a:t>
            </a:r>
            <a:r>
              <a:rPr lang="en-US" dirty="0"/>
              <a:t>	</a:t>
            </a:r>
          </a:p>
        </p:txBody>
      </p:sp>
      <p:sp>
        <p:nvSpPr>
          <p:cNvPr id="3" name="Title 2"/>
          <p:cNvSpPr>
            <a:spLocks noGrp="1"/>
          </p:cNvSpPr>
          <p:nvPr>
            <p:ph type="title"/>
          </p:nvPr>
        </p:nvSpPr>
        <p:spPr/>
        <p:txBody>
          <a:bodyPr/>
          <a:lstStyle/>
          <a:p>
            <a:r>
              <a:rPr lang="en-US" dirty="0" smtClean="0"/>
              <a:t>CRA Continued</a:t>
            </a:r>
            <a:endParaRPr lang="en-US" dirty="0"/>
          </a:p>
        </p:txBody>
      </p:sp>
    </p:spTree>
    <p:extLst>
      <p:ext uri="{BB962C8B-B14F-4D97-AF65-F5344CB8AC3E}">
        <p14:creationId xmlns:p14="http://schemas.microsoft.com/office/powerpoint/2010/main" val="318818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FF0000"/>
                </a:solidFill>
              </a:rPr>
              <a:t>Cost</a:t>
            </a:r>
            <a:r>
              <a:rPr lang="en-US" sz="2400" b="1" dirty="0" smtClean="0"/>
              <a:t>: </a:t>
            </a:r>
            <a:r>
              <a:rPr lang="en-US" sz="2400" dirty="0" smtClean="0"/>
              <a:t>It’s expensive!</a:t>
            </a:r>
          </a:p>
          <a:p>
            <a:pPr lvl="1"/>
            <a:r>
              <a:rPr lang="en-US" sz="2000" dirty="0" smtClean="0"/>
              <a:t>Especially </a:t>
            </a:r>
            <a:r>
              <a:rPr lang="en-US" sz="2000" dirty="0"/>
              <a:t>the Contingency Management </a:t>
            </a:r>
            <a:r>
              <a:rPr lang="en-US" sz="2000" dirty="0" smtClean="0"/>
              <a:t>Interventions!</a:t>
            </a:r>
          </a:p>
          <a:p>
            <a:r>
              <a:rPr lang="en-US" sz="2400" dirty="0" smtClean="0"/>
              <a:t>It is difficult to </a:t>
            </a:r>
            <a:r>
              <a:rPr lang="en-US" sz="2400" b="1" dirty="0" smtClean="0">
                <a:solidFill>
                  <a:srgbClr val="FF0000"/>
                </a:solidFill>
              </a:rPr>
              <a:t>change your behavior</a:t>
            </a:r>
          </a:p>
          <a:p>
            <a:r>
              <a:rPr lang="en-US" sz="2400" b="1" dirty="0" smtClean="0">
                <a:solidFill>
                  <a:srgbClr val="FF0000"/>
                </a:solidFill>
              </a:rPr>
              <a:t>Time!: </a:t>
            </a:r>
            <a:r>
              <a:rPr lang="en-US" sz="2400" dirty="0" smtClean="0"/>
              <a:t>Many programs have a specific time frame and some addicts need more time to get through their stages of addiction</a:t>
            </a:r>
          </a:p>
          <a:p>
            <a:r>
              <a:rPr lang="en-US" sz="2400" b="1" dirty="0" smtClean="0">
                <a:solidFill>
                  <a:srgbClr val="FF0000"/>
                </a:solidFill>
              </a:rPr>
              <a:t>Denial: </a:t>
            </a:r>
            <a:r>
              <a:rPr lang="en-US" sz="2400" dirty="0" smtClean="0"/>
              <a:t>Many addicts are in denial and won’t seek help!</a:t>
            </a:r>
          </a:p>
          <a:p>
            <a:r>
              <a:rPr lang="en-US" sz="2400" b="1" dirty="0" smtClean="0">
                <a:solidFill>
                  <a:srgbClr val="FF0000"/>
                </a:solidFill>
              </a:rPr>
              <a:t>Resistance: </a:t>
            </a:r>
            <a:r>
              <a:rPr lang="en-US" sz="2400" dirty="0" smtClean="0"/>
              <a:t>Many addicts will resist the help they get through these programs. </a:t>
            </a:r>
          </a:p>
        </p:txBody>
      </p:sp>
      <p:sp>
        <p:nvSpPr>
          <p:cNvPr id="3" name="Title 2"/>
          <p:cNvSpPr>
            <a:spLocks noGrp="1"/>
          </p:cNvSpPr>
          <p:nvPr>
            <p:ph type="title"/>
          </p:nvPr>
        </p:nvSpPr>
        <p:spPr/>
        <p:txBody>
          <a:bodyPr/>
          <a:lstStyle/>
          <a:p>
            <a:r>
              <a:rPr lang="en-US" dirty="0" smtClean="0"/>
              <a:t>Disadvantages/Problems</a:t>
            </a:r>
            <a:endParaRPr lang="en-US" dirty="0"/>
          </a:p>
        </p:txBody>
      </p:sp>
    </p:spTree>
    <p:extLst>
      <p:ext uri="{BB962C8B-B14F-4D97-AF65-F5344CB8AC3E}">
        <p14:creationId xmlns:p14="http://schemas.microsoft.com/office/powerpoint/2010/main" val="364334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Help them get past the stage of denial</a:t>
            </a:r>
          </a:p>
          <a:p>
            <a:r>
              <a:rPr lang="en-US" dirty="0" smtClean="0"/>
              <a:t>Provide them with the support they need</a:t>
            </a:r>
          </a:p>
          <a:p>
            <a:r>
              <a:rPr lang="en-US" dirty="0" smtClean="0"/>
              <a:t>Encourage them to seek help</a:t>
            </a:r>
          </a:p>
        </p:txBody>
      </p:sp>
      <p:sp>
        <p:nvSpPr>
          <p:cNvPr id="3" name="Title 2"/>
          <p:cNvSpPr>
            <a:spLocks noGrp="1"/>
          </p:cNvSpPr>
          <p:nvPr>
            <p:ph type="title"/>
          </p:nvPr>
        </p:nvSpPr>
        <p:spPr/>
        <p:txBody>
          <a:bodyPr/>
          <a:lstStyle/>
          <a:p>
            <a:r>
              <a:rPr lang="en-US" dirty="0" smtClean="0"/>
              <a:t>How can you help someone who has a drug problem?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70678"/>
            <a:ext cx="5324475" cy="354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56988"/>
            <a:ext cx="2857500" cy="327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49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fontScale="92500" lnSpcReduction="20000"/>
          </a:bodyPr>
          <a:lstStyle/>
          <a:p>
            <a:pPr marL="274320" lvl="2" indent="-228600">
              <a:buClr>
                <a:schemeClr val="accent1"/>
              </a:buClr>
              <a:buFont typeface="Wingdings 2" pitchFamily="18" charset="2"/>
              <a:buChar char=""/>
            </a:pPr>
            <a:r>
              <a:rPr lang="en-US" dirty="0" smtClean="0"/>
              <a:t>Alcoholics Anonymous World Services, Inc., (2014). A.A. at a glance. </a:t>
            </a:r>
            <a:r>
              <a:rPr lang="en-US" dirty="0"/>
              <a:t>Retrieved </a:t>
            </a:r>
            <a:r>
              <a:rPr lang="en-US" dirty="0" smtClean="0"/>
              <a:t>	</a:t>
            </a:r>
            <a:r>
              <a:rPr lang="en-US" dirty="0" smtClean="0"/>
              <a:t>from	http</a:t>
            </a:r>
            <a:r>
              <a:rPr lang="en-US" dirty="0"/>
              <a:t>://</a:t>
            </a:r>
            <a:r>
              <a:rPr lang="en-US" dirty="0" smtClean="0"/>
              <a:t>www.alcoholics-anonymous.org/lang/en/catalog.cfm	?</a:t>
            </a:r>
            <a:r>
              <a:rPr lang="en-US" dirty="0" err="1" smtClean="0"/>
              <a:t>origpage</a:t>
            </a:r>
            <a:r>
              <a:rPr lang="en-US" dirty="0" smtClean="0"/>
              <a:t>=10&amp;product=83</a:t>
            </a:r>
            <a:endParaRPr lang="en-US" dirty="0" smtClean="0"/>
          </a:p>
          <a:p>
            <a:pPr marL="274320" lvl="2" indent="-228600">
              <a:buClr>
                <a:schemeClr val="accent1"/>
              </a:buClr>
              <a:buFont typeface="Wingdings 2" pitchFamily="18" charset="2"/>
              <a:buChar char=""/>
            </a:pPr>
            <a:r>
              <a:rPr lang="en-US" dirty="0" smtClean="0"/>
              <a:t>American </a:t>
            </a:r>
            <a:r>
              <a:rPr lang="en-US" dirty="0"/>
              <a:t>Psychiatric </a:t>
            </a:r>
            <a:r>
              <a:rPr lang="en-US" dirty="0" smtClean="0"/>
              <a:t>Association, </a:t>
            </a:r>
            <a:r>
              <a:rPr lang="en-US" dirty="0"/>
              <a:t>(2013). </a:t>
            </a:r>
            <a:r>
              <a:rPr lang="en-US" i="1" dirty="0"/>
              <a:t>Diagnostic and </a:t>
            </a:r>
            <a:r>
              <a:rPr lang="en-US" i="1" dirty="0" smtClean="0"/>
              <a:t>statistical </a:t>
            </a:r>
            <a:r>
              <a:rPr lang="en-US" i="1" dirty="0"/>
              <a:t>manual of </a:t>
            </a:r>
            <a:r>
              <a:rPr lang="en-US" i="1" dirty="0" smtClean="0"/>
              <a:t>	mental </a:t>
            </a:r>
            <a:r>
              <a:rPr lang="en-US" i="1" dirty="0"/>
              <a:t>disorders</a:t>
            </a:r>
            <a:r>
              <a:rPr lang="en-US" dirty="0"/>
              <a:t> (5th ed.). Arlington, VA: </a:t>
            </a:r>
            <a:r>
              <a:rPr lang="en-US" dirty="0" smtClean="0"/>
              <a:t>American </a:t>
            </a:r>
            <a:r>
              <a:rPr lang="en-US" dirty="0"/>
              <a:t>Psychiatric </a:t>
            </a:r>
            <a:r>
              <a:rPr lang="en-US" dirty="0" smtClean="0"/>
              <a:t>Publishing.</a:t>
            </a:r>
          </a:p>
          <a:p>
            <a:pPr marL="274320" lvl="2" indent="-228600">
              <a:buClr>
                <a:schemeClr val="accent1"/>
              </a:buClr>
              <a:buFont typeface="Wingdings 2" pitchFamily="18" charset="2"/>
              <a:buChar char=""/>
            </a:pPr>
            <a:r>
              <a:rPr lang="en-US" dirty="0" err="1"/>
              <a:t>Crits-Christoph</a:t>
            </a:r>
            <a:r>
              <a:rPr lang="en-US" dirty="0"/>
              <a:t>, P., Gibbons, M. B. C., Gallop, R., Ring-Kurtz, S., Barber, J. P., Worley</a:t>
            </a:r>
            <a:r>
              <a:rPr lang="en-US" dirty="0" smtClean="0"/>
              <a:t>,	 </a:t>
            </a:r>
            <a:r>
              <a:rPr lang="en-US" dirty="0"/>
              <a:t>M., Present, J., and </a:t>
            </a:r>
            <a:r>
              <a:rPr lang="en-US" dirty="0" err="1"/>
              <a:t>Hearon</a:t>
            </a:r>
            <a:r>
              <a:rPr lang="en-US" dirty="0"/>
              <a:t>, B., (2008). Supportive-expressive </a:t>
            </a:r>
            <a:r>
              <a:rPr lang="en-US" dirty="0" smtClean="0"/>
              <a:t>psychodynamic	 therapy </a:t>
            </a:r>
            <a:r>
              <a:rPr lang="en-US" dirty="0"/>
              <a:t>for cocaine dependence: A closer look. </a:t>
            </a:r>
            <a:r>
              <a:rPr lang="en-US" i="1" dirty="0"/>
              <a:t>Psychoanalytic Psychology</a:t>
            </a:r>
            <a:r>
              <a:rPr lang="en-US" dirty="0"/>
              <a:t>, </a:t>
            </a:r>
            <a:r>
              <a:rPr lang="en-US" dirty="0" smtClean="0"/>
              <a:t>	</a:t>
            </a:r>
            <a:r>
              <a:rPr lang="en-US" i="1" dirty="0" smtClean="0"/>
              <a:t>25</a:t>
            </a:r>
            <a:r>
              <a:rPr lang="en-US" dirty="0"/>
              <a:t>, 483-498. </a:t>
            </a:r>
            <a:r>
              <a:rPr lang="en-US" dirty="0" err="1"/>
              <a:t>doi</a:t>
            </a:r>
            <a:r>
              <a:rPr lang="en-US" dirty="0"/>
              <a:t>: 10.1037/0736-9735.25.3.483</a:t>
            </a:r>
            <a:endParaRPr lang="en-US" dirty="0" smtClean="0"/>
          </a:p>
          <a:p>
            <a:pPr marL="274320" lvl="2" indent="-228600">
              <a:buClr>
                <a:schemeClr val="accent1"/>
              </a:buClr>
              <a:buFont typeface="Wingdings 2" pitchFamily="18" charset="2"/>
              <a:buChar char=""/>
            </a:pPr>
            <a:r>
              <a:rPr lang="en-US" dirty="0" smtClean="0"/>
              <a:t>Drug</a:t>
            </a:r>
            <a:r>
              <a:rPr lang="en-US" dirty="0"/>
              <a:t>,</a:t>
            </a:r>
            <a:r>
              <a:rPr lang="en-US" dirty="0" smtClean="0"/>
              <a:t> </a:t>
            </a:r>
            <a:r>
              <a:rPr lang="en-US" dirty="0"/>
              <a:t>(</a:t>
            </a:r>
            <a:r>
              <a:rPr lang="en-US" dirty="0" err="1"/>
              <a:t>n.d.</a:t>
            </a:r>
            <a:r>
              <a:rPr lang="en-US" dirty="0"/>
              <a:t>). In </a:t>
            </a:r>
            <a:r>
              <a:rPr lang="en-US" i="1" dirty="0"/>
              <a:t>Oxford Dictionary Online</a:t>
            </a:r>
            <a:r>
              <a:rPr lang="en-US" dirty="0"/>
              <a:t>. Retrieved from </a:t>
            </a:r>
            <a:r>
              <a:rPr lang="en-US" dirty="0" smtClean="0"/>
              <a:t>	http</a:t>
            </a:r>
            <a:r>
              <a:rPr lang="en-US" dirty="0"/>
              <a:t>://www.oxforddictionaries.com/definition/english/drug </a:t>
            </a:r>
            <a:endParaRPr lang="en-US" dirty="0" smtClean="0"/>
          </a:p>
          <a:p>
            <a:pPr marL="274320" lvl="2" indent="-228600">
              <a:buClr>
                <a:schemeClr val="accent1"/>
              </a:buClr>
              <a:buFont typeface="Wingdings 2" pitchFamily="18" charset="2"/>
              <a:buChar char=""/>
            </a:pPr>
            <a:r>
              <a:rPr lang="en-US" dirty="0" smtClean="0"/>
              <a:t>Finlay, S. W</a:t>
            </a:r>
            <a:r>
              <a:rPr lang="en-US" dirty="0"/>
              <a:t>., (2000). Influence of Carl Jung and William James on the </a:t>
            </a:r>
            <a:r>
              <a:rPr lang="en-US" dirty="0" smtClean="0"/>
              <a:t>origin of 	Alcoholics Anonymous. </a:t>
            </a:r>
            <a:r>
              <a:rPr lang="en-US" i="1" dirty="0" smtClean="0"/>
              <a:t>Educational Publishing Foundation, 4, </a:t>
            </a:r>
            <a:r>
              <a:rPr lang="en-US" dirty="0" smtClean="0"/>
              <a:t>3-12. </a:t>
            </a:r>
            <a:r>
              <a:rPr lang="en-US" dirty="0" err="1" smtClean="0"/>
              <a:t>doi</a:t>
            </a:r>
            <a:r>
              <a:rPr lang="en-US" dirty="0" smtClean="0"/>
              <a:t>:	10.1037</a:t>
            </a:r>
            <a:r>
              <a:rPr lang="en-US" dirty="0"/>
              <a:t>//</a:t>
            </a:r>
            <a:r>
              <a:rPr lang="en-US" dirty="0" smtClean="0"/>
              <a:t>1089-2680.4.1.3</a:t>
            </a:r>
          </a:p>
          <a:p>
            <a:pPr marL="274320" lvl="2" indent="-228600">
              <a:buClr>
                <a:schemeClr val="accent1"/>
              </a:buClr>
              <a:buFont typeface="Wingdings 2" pitchFamily="18" charset="2"/>
              <a:buChar char=""/>
            </a:pPr>
            <a:r>
              <a:rPr lang="en-US" dirty="0" smtClean="0"/>
              <a:t>Frank, A. F. and Van Horn, D. H. A., (1998). Psychotherapy for cocaine addiction.	</a:t>
            </a:r>
            <a:r>
              <a:rPr lang="en-US" i="1" dirty="0" smtClean="0"/>
              <a:t>Psychology of Addictive Behaviors, 12, </a:t>
            </a:r>
            <a:r>
              <a:rPr lang="en-US" dirty="0" smtClean="0"/>
              <a:t>47-61. DOI</a:t>
            </a:r>
            <a:r>
              <a:rPr lang="en-US" dirty="0"/>
              <a:t>: </a:t>
            </a:r>
            <a:r>
              <a:rPr lang="en-US" dirty="0" smtClean="0"/>
              <a:t>10.1037/0893-	164X.12.1.47</a:t>
            </a:r>
          </a:p>
          <a:p>
            <a:pPr marL="274320" lvl="2" indent="-228600">
              <a:buClr>
                <a:schemeClr val="accent1"/>
              </a:buClr>
              <a:buFont typeface="Wingdings 2" pitchFamily="18" charset="2"/>
              <a:buChar char=""/>
            </a:pPr>
            <a:r>
              <a:rPr lang="en-US" dirty="0" smtClean="0"/>
              <a:t>Frater, J., (2009). Top 10 most popular recreational drugs. </a:t>
            </a:r>
            <a:r>
              <a:rPr lang="en-US" i="1" dirty="0" err="1" smtClean="0"/>
              <a:t>Listverse</a:t>
            </a:r>
            <a:r>
              <a:rPr lang="en-US" i="1" dirty="0" smtClean="0"/>
              <a:t>. </a:t>
            </a:r>
            <a:r>
              <a:rPr lang="en-US" dirty="0"/>
              <a:t>Retrieved </a:t>
            </a:r>
            <a:r>
              <a:rPr lang="en-US" dirty="0" smtClean="0"/>
              <a:t>	from </a:t>
            </a:r>
            <a:r>
              <a:rPr lang="en-US" dirty="0"/>
              <a:t>http://</a:t>
            </a:r>
            <a:r>
              <a:rPr lang="en-US" dirty="0" smtClean="0"/>
              <a:t>listverse.com/2009/08/12/top-10-most-popular-	recreational-drugs</a:t>
            </a:r>
            <a:r>
              <a:rPr lang="en-US" dirty="0"/>
              <a:t>/</a:t>
            </a:r>
            <a:endParaRPr lang="en-US" dirty="0" smtClean="0"/>
          </a:p>
          <a:p>
            <a:pPr marL="274320" lvl="2" indent="-228600">
              <a:buClr>
                <a:schemeClr val="accent1"/>
              </a:buClr>
              <a:buFont typeface="Wingdings 2" pitchFamily="18" charset="2"/>
              <a:buChar char=""/>
            </a:pPr>
            <a:r>
              <a:rPr lang="en-US" dirty="0" smtClean="0"/>
              <a:t>Harding, M., (2014). Recreational drugs. </a:t>
            </a:r>
            <a:r>
              <a:rPr lang="en-US" i="1" dirty="0" smtClean="0"/>
              <a:t>Patient.co.uk. </a:t>
            </a:r>
            <a:r>
              <a:rPr lang="en-US" dirty="0"/>
              <a:t>Retrieved from: </a:t>
            </a:r>
            <a:r>
              <a:rPr lang="en-US" dirty="0" smtClean="0"/>
              <a:t>	http</a:t>
            </a:r>
            <a:r>
              <a:rPr lang="en-US" dirty="0"/>
              <a:t>://</a:t>
            </a:r>
            <a:r>
              <a:rPr lang="en-US" dirty="0" smtClean="0"/>
              <a:t>www.patient.co.uk/health/recreational-drugs</a:t>
            </a:r>
          </a:p>
          <a:p>
            <a:pPr marL="274320" lvl="2" indent="-228600">
              <a:buClr>
                <a:schemeClr val="accent1"/>
              </a:buClr>
              <a:buFont typeface="Wingdings 2" pitchFamily="18" charset="2"/>
              <a:buChar char=""/>
            </a:pPr>
            <a:r>
              <a:rPr lang="en-US" dirty="0" err="1"/>
              <a:t>Luborsky</a:t>
            </a:r>
            <a:r>
              <a:rPr lang="en-US" dirty="0"/>
              <a:t>, L., (2000). Principles of psychoanalytic psychotherapy: A manual for </a:t>
            </a:r>
            <a:r>
              <a:rPr lang="en-US" dirty="0" smtClean="0"/>
              <a:t>	supportive-expressive treatment. New York: Basic Books. </a:t>
            </a:r>
            <a:endParaRPr lang="en-US" dirty="0" smtClean="0"/>
          </a:p>
        </p:txBody>
      </p:sp>
      <p:sp>
        <p:nvSpPr>
          <p:cNvPr id="3" name="Title 2"/>
          <p:cNvSpPr>
            <a:spLocks noGrp="1"/>
          </p:cNvSpPr>
          <p:nvPr>
            <p:ph type="title"/>
          </p:nvPr>
        </p:nvSpPr>
        <p:spPr/>
        <p:txBody>
          <a:bodyPr/>
          <a:lstStyle/>
          <a:p>
            <a:r>
              <a:rPr lang="en-US" dirty="0" smtClean="0"/>
              <a:t>References </a:t>
            </a:r>
            <a:endParaRPr lang="en-US" dirty="0"/>
          </a:p>
        </p:txBody>
      </p:sp>
    </p:spTree>
    <p:extLst>
      <p:ext uri="{BB962C8B-B14F-4D97-AF65-F5344CB8AC3E}">
        <p14:creationId xmlns:p14="http://schemas.microsoft.com/office/powerpoint/2010/main" val="3437357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lnSpcReduction="10000"/>
          </a:bodyPr>
          <a:lstStyle/>
          <a:p>
            <a:pPr marL="274320" lvl="2" indent="-228600">
              <a:buClr>
                <a:schemeClr val="accent1"/>
              </a:buClr>
              <a:buFont typeface="Wingdings 2" pitchFamily="18" charset="2"/>
              <a:buChar char=""/>
            </a:pPr>
            <a:r>
              <a:rPr lang="en-US" dirty="0"/>
              <a:t>Mayo Clinic Staff, (2011). </a:t>
            </a:r>
            <a:r>
              <a:rPr lang="en-US" i="1" dirty="0"/>
              <a:t>Drug addiction</a:t>
            </a:r>
            <a:r>
              <a:rPr lang="en-US" dirty="0"/>
              <a:t>. Retrieved from		http://</a:t>
            </a:r>
            <a:r>
              <a:rPr lang="en-US" dirty="0" smtClean="0"/>
              <a:t>www.mayoclinic.org/diseases-conditions/drug-	addiction/basics/definition/con-20020970</a:t>
            </a:r>
            <a:endParaRPr lang="en-US" dirty="0" smtClean="0"/>
          </a:p>
          <a:p>
            <a:pPr marL="274320" lvl="2" indent="-228600">
              <a:buClr>
                <a:schemeClr val="accent1"/>
              </a:buClr>
              <a:buFont typeface="Wingdings 2" pitchFamily="18" charset="2"/>
              <a:buChar char=""/>
            </a:pPr>
            <a:r>
              <a:rPr lang="en-US" dirty="0" smtClean="0"/>
              <a:t>Merriam-Webster</a:t>
            </a:r>
            <a:r>
              <a:rPr lang="en-US" dirty="0" smtClean="0"/>
              <a:t>, (</a:t>
            </a:r>
            <a:r>
              <a:rPr lang="en-US" dirty="0" err="1" smtClean="0"/>
              <a:t>n.d.</a:t>
            </a:r>
            <a:r>
              <a:rPr lang="en-US" dirty="0" smtClean="0"/>
              <a:t>). Pharmaceutical. Retrieved </a:t>
            </a:r>
            <a:r>
              <a:rPr lang="en-US" dirty="0"/>
              <a:t>f</a:t>
            </a:r>
            <a:r>
              <a:rPr lang="en-US" dirty="0" smtClean="0"/>
              <a:t>rom www.merriam-	webster.com/dictionary/pharmaceutical</a:t>
            </a:r>
          </a:p>
          <a:p>
            <a:pPr marL="274320" lvl="2" indent="-228600">
              <a:buClr>
                <a:schemeClr val="accent1"/>
              </a:buClr>
              <a:buFont typeface="Wingdings 2" pitchFamily="18" charset="2"/>
              <a:buChar char=""/>
            </a:pPr>
            <a:r>
              <a:rPr lang="en-US" dirty="0"/>
              <a:t>Miller, W. R., Meyers, R. J., and Hiller-</a:t>
            </a:r>
            <a:r>
              <a:rPr lang="en-US" dirty="0" err="1"/>
              <a:t>Sturmhofel</a:t>
            </a:r>
            <a:r>
              <a:rPr lang="en-US" dirty="0"/>
              <a:t>, S., (1999). The </a:t>
            </a:r>
            <a:r>
              <a:rPr lang="en-US" dirty="0" smtClean="0"/>
              <a:t>community-	reinforcement </a:t>
            </a:r>
            <a:r>
              <a:rPr lang="en-US" dirty="0"/>
              <a:t>approach. </a:t>
            </a:r>
            <a:r>
              <a:rPr lang="en-US" i="1" dirty="0" smtClean="0"/>
              <a:t>Alcohol Research &amp; Health</a:t>
            </a:r>
            <a:r>
              <a:rPr lang="en-US" dirty="0" smtClean="0"/>
              <a:t>, 116-121.</a:t>
            </a:r>
            <a:endParaRPr lang="en-US" dirty="0"/>
          </a:p>
          <a:p>
            <a:pPr marL="274320" lvl="2" indent="-228600">
              <a:buClr>
                <a:schemeClr val="accent1"/>
              </a:buClr>
              <a:buFont typeface="Wingdings 2" pitchFamily="18" charset="2"/>
              <a:buChar char=""/>
            </a:pPr>
            <a:r>
              <a:rPr lang="en-US" dirty="0" smtClean="0"/>
              <a:t>National </a:t>
            </a:r>
            <a:r>
              <a:rPr lang="en-US" dirty="0"/>
              <a:t>Institute on </a:t>
            </a:r>
            <a:r>
              <a:rPr lang="en-US" dirty="0" err="1"/>
              <a:t>Druge</a:t>
            </a:r>
            <a:r>
              <a:rPr lang="en-US" dirty="0"/>
              <a:t> Abuse, (2012). </a:t>
            </a:r>
            <a:r>
              <a:rPr lang="en-US" i="1" dirty="0"/>
              <a:t>Contingency management 	interventions/motivational incentives (alcohol, stimulants, opioids, 	marijuana, nicotine).</a:t>
            </a:r>
            <a:r>
              <a:rPr lang="en-US" dirty="0"/>
              <a:t> Retrieved from 	 </a:t>
            </a:r>
            <a:r>
              <a:rPr lang="en-US" dirty="0" smtClean="0"/>
              <a:t>		http</a:t>
            </a:r>
            <a:r>
              <a:rPr lang="en-US" dirty="0"/>
              <a:t>://</a:t>
            </a:r>
            <a:r>
              <a:rPr lang="en-US" dirty="0" smtClean="0"/>
              <a:t>www.drugabuse.gov/publications/principles-drug-addiction-	treatment-research-based-guide-third-edition/evidence-based-	approaches-to-drug-addiction-treatment/behavioral-0</a:t>
            </a:r>
            <a:endParaRPr lang="en-US" dirty="0"/>
          </a:p>
          <a:p>
            <a:pPr marL="274320" lvl="2" indent="-228600">
              <a:buClr>
                <a:schemeClr val="accent1"/>
              </a:buClr>
              <a:buFont typeface="Wingdings 2" pitchFamily="18" charset="2"/>
              <a:buChar char=""/>
            </a:pPr>
            <a:r>
              <a:rPr lang="en-US" dirty="0"/>
              <a:t>National Institute on Drug Abuse, (2013). Drug facts: Cocaine. Retrieved from 	http://www.drugabuse.gov/publications/drugfacts/cocaine </a:t>
            </a:r>
            <a:endParaRPr lang="en-US" dirty="0" smtClean="0"/>
          </a:p>
          <a:p>
            <a:pPr marL="274320" lvl="2" indent="-228600">
              <a:buClr>
                <a:schemeClr val="accent1"/>
              </a:buClr>
              <a:buFont typeface="Wingdings 2" pitchFamily="18" charset="2"/>
              <a:buChar char=""/>
            </a:pPr>
            <a:r>
              <a:rPr lang="en-US" dirty="0" smtClean="0"/>
              <a:t>Robinson, L., Smith, M., &amp; </a:t>
            </a:r>
            <a:r>
              <a:rPr lang="en-US" dirty="0" err="1" smtClean="0"/>
              <a:t>Saisan</a:t>
            </a:r>
            <a:r>
              <a:rPr lang="en-US" dirty="0" smtClean="0"/>
              <a:t>, J., (2014). Drug abuse &amp; addiction: Signs, 	symptoms, and help for drug problems and substance abuse. Retrieved 	from 	</a:t>
            </a:r>
            <a:r>
              <a:rPr lang="en-US" dirty="0"/>
              <a:t> </a:t>
            </a:r>
            <a:r>
              <a:rPr lang="en-US" dirty="0" smtClean="0"/>
              <a:t>	http</a:t>
            </a:r>
            <a:r>
              <a:rPr lang="en-US" dirty="0"/>
              <a:t>://</a:t>
            </a:r>
            <a:r>
              <a:rPr lang="en-US" dirty="0" smtClean="0"/>
              <a:t>www.helpguide.org/mental/drug_substance_abuse_addiction_sign	s_effects_treatment.htm</a:t>
            </a:r>
          </a:p>
          <a:p>
            <a:pPr marL="45720" indent="0">
              <a:buNone/>
            </a:pP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689179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2" indent="-228600">
              <a:buClr>
                <a:schemeClr val="accent1"/>
              </a:buClr>
              <a:buFont typeface="Wingdings 2" pitchFamily="18" charset="2"/>
              <a:buChar char=""/>
            </a:pPr>
            <a:r>
              <a:rPr lang="en-US" dirty="0"/>
              <a:t>The New York Times, (2014). Alcoholism and Alcohol Abuse. Retrieved from 	http://</a:t>
            </a:r>
            <a:r>
              <a:rPr lang="en-US" dirty="0" smtClean="0"/>
              <a:t>www.nytimes.com/health/guides/disease/alcoholism/psychothera	py-and-behavioral-methods.html</a:t>
            </a:r>
            <a:endParaRPr lang="en-US" dirty="0"/>
          </a:p>
          <a:p>
            <a:pPr marL="274320" lvl="2" indent="-228600">
              <a:buClr>
                <a:schemeClr val="accent1"/>
              </a:buClr>
              <a:buFont typeface="Wingdings 2" pitchFamily="18" charset="2"/>
              <a:buChar char=""/>
            </a:pPr>
            <a:r>
              <a:rPr lang="en-US" dirty="0"/>
              <a:t>United States Drug Enforcement Administration. (</a:t>
            </a:r>
            <a:r>
              <a:rPr lang="en-US" dirty="0" err="1"/>
              <a:t>n.d.</a:t>
            </a:r>
            <a:r>
              <a:rPr lang="en-US" dirty="0"/>
              <a:t>). </a:t>
            </a:r>
            <a:r>
              <a:rPr lang="en-US" i="1" dirty="0"/>
              <a:t>Drug Scheduling.	</a:t>
            </a:r>
            <a:r>
              <a:rPr lang="en-US" dirty="0" smtClean="0"/>
              <a:t>Retrieved </a:t>
            </a:r>
            <a:r>
              <a:rPr lang="en-US" dirty="0"/>
              <a:t>from http://www.justice.gov/dea/druginfo/ds.shtml</a:t>
            </a:r>
          </a:p>
          <a:p>
            <a:pPr marL="274320" lvl="2" indent="-228600">
              <a:buClr>
                <a:schemeClr val="accent1"/>
              </a:buClr>
              <a:buFont typeface="Wingdings 2" pitchFamily="18" charset="2"/>
              <a:buChar char=""/>
            </a:pPr>
            <a:r>
              <a:rPr lang="en-US" dirty="0"/>
              <a:t>University of Maryland Medical Center, (2014). </a:t>
            </a:r>
            <a:r>
              <a:rPr lang="en-US" i="1" dirty="0"/>
              <a:t>Drug Abuse. </a:t>
            </a:r>
            <a:r>
              <a:rPr lang="en-US" dirty="0"/>
              <a:t>Retrieved from 	https://umm.edu/Health/Medical/Ency/Articles/Drug-abuse </a:t>
            </a:r>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71864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72" b="98828" l="1758" r="99414">
                        <a14:foregroundMark x1="12500" y1="41602" x2="12500" y2="41602"/>
                        <a14:foregroundMark x1="35938" y1="27344" x2="35938" y2="27344"/>
                        <a14:foregroundMark x1="31250" y1="76758" x2="31250" y2="76758"/>
                        <a14:foregroundMark x1="22656" y1="65430" x2="22656" y2="65430"/>
                        <a14:foregroundMark x1="35742" y1="77344" x2="35742" y2="77344"/>
                        <a14:foregroundMark x1="43359" y1="80859" x2="43359" y2="80859"/>
                        <a14:foregroundMark x1="52734" y1="82031" x2="52734" y2="82031"/>
                        <a14:foregroundMark x1="61914" y1="80078" x2="61914" y2="80078"/>
                        <a14:foregroundMark x1="71680" y1="74023" x2="71680" y2="74023"/>
                        <a14:foregroundMark x1="75977" y1="68164" x2="75977" y2="68164"/>
                        <a14:backgroundMark x1="48828" y1="55273" x2="48828" y2="55273"/>
                        <a14:backgroundMark x1="45508" y1="80273" x2="45508" y2="80273"/>
                        <a14:backgroundMark x1="64258" y1="77539" x2="64258" y2="77539"/>
                        <a14:backgroundMark x1="37109" y1="78516" x2="37109" y2="78516"/>
                        <a14:backgroundMark x1="23828" y1="67188" x2="23828" y2="67188"/>
                      </a14:backgroundRemoval>
                    </a14:imgEffect>
                  </a14:imgLayer>
                </a14:imgProps>
              </a:ext>
              <a:ext uri="{28A0092B-C50C-407E-A947-70E740481C1C}">
                <a14:useLocalDpi xmlns:a14="http://schemas.microsoft.com/office/drawing/2010/main" val="0"/>
              </a:ext>
            </a:extLst>
          </a:blip>
          <a:srcRect/>
          <a:stretch>
            <a:fillRect/>
          </a:stretch>
        </p:blipFill>
        <p:spPr bwMode="auto">
          <a:xfrm>
            <a:off x="228600" y="43434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idx="1"/>
          </p:nvPr>
        </p:nvSpPr>
        <p:spPr/>
        <p:txBody>
          <a:bodyPr>
            <a:normAutofit/>
          </a:bodyPr>
          <a:lstStyle/>
          <a:p>
            <a:r>
              <a:rPr lang="en-US" sz="2800" b="1" dirty="0" smtClean="0"/>
              <a:t>Pharmaceutical Drugs</a:t>
            </a:r>
            <a:endParaRPr lang="en-US" sz="2800" b="1" dirty="0"/>
          </a:p>
        </p:txBody>
      </p:sp>
      <p:sp>
        <p:nvSpPr>
          <p:cNvPr id="3" name="Content Placeholder 2"/>
          <p:cNvSpPr>
            <a:spLocks noGrp="1"/>
          </p:cNvSpPr>
          <p:nvPr>
            <p:ph sz="half" idx="2"/>
          </p:nvPr>
        </p:nvSpPr>
        <p:spPr>
          <a:xfrm>
            <a:off x="457200" y="2438399"/>
            <a:ext cx="4191000" cy="4038601"/>
          </a:xfrm>
        </p:spPr>
        <p:txBody>
          <a:bodyPr>
            <a:normAutofit lnSpcReduction="10000"/>
          </a:bodyPr>
          <a:lstStyle/>
          <a:p>
            <a:r>
              <a:rPr lang="en-US" dirty="0"/>
              <a:t>A</a:t>
            </a:r>
            <a:r>
              <a:rPr lang="en-US" dirty="0" smtClean="0"/>
              <a:t> </a:t>
            </a:r>
            <a:r>
              <a:rPr lang="en-US" dirty="0"/>
              <a:t>medicinal drug</a:t>
            </a:r>
            <a:endParaRPr lang="en-US" dirty="0" smtClean="0"/>
          </a:p>
          <a:p>
            <a:r>
              <a:rPr lang="en-US" dirty="0"/>
              <a:t>O</a:t>
            </a:r>
            <a:r>
              <a:rPr lang="en-US" dirty="0" smtClean="0"/>
              <a:t>f</a:t>
            </a:r>
            <a:r>
              <a:rPr lang="en-US" dirty="0"/>
              <a:t>, relating to, or engaged in pharmacy or the manufacture and sale of </a:t>
            </a:r>
            <a:r>
              <a:rPr lang="en-US" dirty="0" smtClean="0"/>
              <a:t>pharmaceuticals</a:t>
            </a:r>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r>
              <a:rPr lang="en-US" sz="1600" dirty="0" smtClean="0"/>
              <a:t>	</a:t>
            </a:r>
            <a:r>
              <a:rPr lang="en-US" sz="1200" dirty="0" smtClean="0"/>
              <a:t>                 </a:t>
            </a:r>
            <a:r>
              <a:rPr lang="en-US" sz="1200" dirty="0" smtClean="0">
                <a:hlinkClick r:id="rId4"/>
              </a:rPr>
              <a:t>(</a:t>
            </a:r>
            <a:r>
              <a:rPr lang="en-US" sz="1200" dirty="0" err="1" smtClean="0">
                <a:hlinkClick r:id="rId4"/>
              </a:rPr>
              <a:t>Merriaam</a:t>
            </a:r>
            <a:r>
              <a:rPr lang="en-US" sz="1200" dirty="0" smtClean="0">
                <a:hlinkClick r:id="rId4"/>
              </a:rPr>
              <a:t>-Webster, </a:t>
            </a:r>
            <a:r>
              <a:rPr lang="en-US" sz="1200" dirty="0" err="1" smtClean="0">
                <a:hlinkClick r:id="rId4"/>
              </a:rPr>
              <a:t>n.d.</a:t>
            </a:r>
            <a:r>
              <a:rPr lang="en-US" sz="1200" dirty="0" smtClean="0">
                <a:hlinkClick r:id="rId4"/>
              </a:rPr>
              <a:t>)</a:t>
            </a:r>
            <a:endParaRPr lang="en-US" sz="1600" dirty="0"/>
          </a:p>
        </p:txBody>
      </p:sp>
      <p:sp>
        <p:nvSpPr>
          <p:cNvPr id="4" name="Text Placeholder 3"/>
          <p:cNvSpPr>
            <a:spLocks noGrp="1"/>
          </p:cNvSpPr>
          <p:nvPr>
            <p:ph type="body" sz="quarter" idx="3"/>
          </p:nvPr>
        </p:nvSpPr>
        <p:spPr/>
        <p:txBody>
          <a:bodyPr>
            <a:normAutofit/>
          </a:bodyPr>
          <a:lstStyle/>
          <a:p>
            <a:r>
              <a:rPr lang="en-US" sz="2800" b="1" dirty="0" smtClean="0"/>
              <a:t>Recreational Drugs</a:t>
            </a:r>
            <a:endParaRPr lang="en-US" sz="2800" b="1" dirty="0"/>
          </a:p>
        </p:txBody>
      </p:sp>
      <p:sp>
        <p:nvSpPr>
          <p:cNvPr id="5" name="Content Placeholder 4"/>
          <p:cNvSpPr>
            <a:spLocks noGrp="1"/>
          </p:cNvSpPr>
          <p:nvPr>
            <p:ph sz="quarter" idx="4"/>
          </p:nvPr>
        </p:nvSpPr>
        <p:spPr>
          <a:xfrm>
            <a:off x="4645025" y="2438399"/>
            <a:ext cx="4041775" cy="4114801"/>
          </a:xfrm>
        </p:spPr>
        <p:txBody>
          <a:bodyPr>
            <a:normAutofit fontScale="77500" lnSpcReduction="20000"/>
          </a:bodyPr>
          <a:lstStyle/>
          <a:p>
            <a:r>
              <a:rPr lang="en-US" dirty="0"/>
              <a:t>C</a:t>
            </a:r>
            <a:r>
              <a:rPr lang="en-US" dirty="0" smtClean="0"/>
              <a:t>hemical </a:t>
            </a:r>
            <a:r>
              <a:rPr lang="en-US" dirty="0"/>
              <a:t>substances taken for enjoyment, or leisure purposes, rather than for medical </a:t>
            </a:r>
            <a:r>
              <a:rPr lang="en-US" dirty="0" smtClean="0"/>
              <a:t>reasons </a:t>
            </a:r>
          </a:p>
          <a:p>
            <a:r>
              <a:rPr lang="en-US" dirty="0"/>
              <a:t>U</a:t>
            </a:r>
            <a:r>
              <a:rPr lang="en-US" dirty="0" smtClean="0"/>
              <a:t>sually </a:t>
            </a:r>
            <a:r>
              <a:rPr lang="en-US" dirty="0"/>
              <a:t>started to provide pleasure, or improve life in some </a:t>
            </a:r>
            <a:r>
              <a:rPr lang="en-US" dirty="0" smtClean="0"/>
              <a:t>way</a:t>
            </a:r>
          </a:p>
          <a:p>
            <a:r>
              <a:rPr lang="en-US" dirty="0"/>
              <a:t>C</a:t>
            </a:r>
            <a:r>
              <a:rPr lang="en-US" dirty="0" smtClean="0"/>
              <a:t>an </a:t>
            </a:r>
            <a:r>
              <a:rPr lang="en-US" dirty="0"/>
              <a:t>lead to addiction, health and social problems and </a:t>
            </a:r>
            <a:r>
              <a:rPr lang="en-US" dirty="0" smtClean="0"/>
              <a:t>crime</a:t>
            </a:r>
          </a:p>
          <a:p>
            <a:r>
              <a:rPr lang="en-US" dirty="0" smtClean="0"/>
              <a:t>Most are illegal</a:t>
            </a:r>
          </a:p>
          <a:p>
            <a:r>
              <a:rPr lang="en-US" dirty="0" smtClean="0"/>
              <a:t>Three most popular: Marijuana (Cannabis), Heroin, Cocaine. (</a:t>
            </a:r>
            <a:r>
              <a:rPr lang="en-US" dirty="0" smtClean="0">
                <a:hlinkClick r:id="rId5"/>
              </a:rPr>
              <a:t>Frater</a:t>
            </a:r>
            <a:r>
              <a:rPr lang="en-US" cap="all" dirty="0" smtClean="0">
                <a:hlinkClick r:id="rId5"/>
              </a:rPr>
              <a:t>, 2009</a:t>
            </a:r>
            <a:r>
              <a:rPr lang="en-US" cap="all" dirty="0" smtClean="0"/>
              <a:t>)</a:t>
            </a:r>
            <a:endParaRPr lang="en-US" dirty="0" smtClean="0"/>
          </a:p>
          <a:p>
            <a:pPr marL="365760" lvl="1" indent="0">
              <a:buNone/>
            </a:pPr>
            <a:r>
              <a:rPr lang="en-US" dirty="0" smtClean="0"/>
              <a:t>		(</a:t>
            </a:r>
            <a:r>
              <a:rPr lang="en-US" dirty="0" smtClean="0">
                <a:hlinkClick r:id="rId6"/>
              </a:rPr>
              <a:t>Harding, 2014</a:t>
            </a:r>
            <a:r>
              <a:rPr lang="en-US" dirty="0" smtClean="0"/>
              <a:t>)</a:t>
            </a:r>
            <a:endParaRPr lang="en-US" dirty="0"/>
          </a:p>
        </p:txBody>
      </p:sp>
      <p:sp>
        <p:nvSpPr>
          <p:cNvPr id="6" name="Title 5"/>
          <p:cNvSpPr>
            <a:spLocks noGrp="1"/>
          </p:cNvSpPr>
          <p:nvPr>
            <p:ph type="title"/>
          </p:nvPr>
        </p:nvSpPr>
        <p:spPr/>
        <p:txBody>
          <a:bodyPr/>
          <a:lstStyle/>
          <a:p>
            <a:r>
              <a:rPr lang="en-US" dirty="0"/>
              <a:t>Pharmaceutical vs. recreation </a:t>
            </a:r>
          </a:p>
        </p:txBody>
      </p:sp>
    </p:spTree>
    <p:extLst>
      <p:ext uri="{BB962C8B-B14F-4D97-AF65-F5344CB8AC3E}">
        <p14:creationId xmlns:p14="http://schemas.microsoft.com/office/powerpoint/2010/main" val="37422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a:bodyPr>
          <a:lstStyle/>
          <a:p>
            <a:r>
              <a:rPr lang="en-US" sz="2100" b="1" dirty="0" smtClean="0"/>
              <a:t>Drug Addiction</a:t>
            </a:r>
          </a:p>
          <a:p>
            <a:pPr lvl="1"/>
            <a:r>
              <a:rPr lang="en-US" sz="1900" dirty="0" smtClean="0"/>
              <a:t>“Drug addiction </a:t>
            </a:r>
            <a:r>
              <a:rPr lang="en-US" sz="1900" dirty="0"/>
              <a:t>is a dependence on an illegal drug or a medication. When you're addicted, you may not be able to control your drug use and you may continue using the drug despite the harm it causes. Drug addiction can cause an intense craving for the drug. You may want to quit, but most people find they can't do it on their own</a:t>
            </a:r>
            <a:r>
              <a:rPr lang="en-US" sz="1900" dirty="0" smtClean="0"/>
              <a:t>.” (</a:t>
            </a:r>
            <a:r>
              <a:rPr lang="en-US" sz="1900" dirty="0" smtClean="0">
                <a:hlinkClick r:id="rId2"/>
              </a:rPr>
              <a:t>Mayo Clinic, 2011</a:t>
            </a:r>
            <a:r>
              <a:rPr lang="en-US" sz="1900" dirty="0" smtClean="0"/>
              <a:t>)</a:t>
            </a:r>
          </a:p>
          <a:p>
            <a:r>
              <a:rPr lang="en-US" sz="2100" b="1" dirty="0" smtClean="0"/>
              <a:t>Drug Abuse</a:t>
            </a:r>
          </a:p>
          <a:p>
            <a:pPr lvl="1"/>
            <a:r>
              <a:rPr lang="en-US" sz="1900" dirty="0" smtClean="0"/>
              <a:t>“The </a:t>
            </a:r>
            <a:r>
              <a:rPr lang="en-US" sz="1900" dirty="0"/>
              <a:t>recurrent use of illegal drugs, or the misuse of prescription or over-the-counter drugs with negative consequences. These consequences may involve problems at work, school, home or in interpersonal relationships; problems with the law; or physical risks that come with using drugs in dangerous situations</a:t>
            </a:r>
            <a:r>
              <a:rPr lang="en-US" sz="1900" dirty="0" smtClean="0"/>
              <a:t>.” (</a:t>
            </a:r>
            <a:r>
              <a:rPr lang="en-US" sz="1900" dirty="0" smtClean="0">
                <a:hlinkClick r:id="rId3"/>
              </a:rPr>
              <a:t>University of Maryland Medical Center, 2014</a:t>
            </a:r>
            <a:r>
              <a:rPr lang="en-US" sz="1900" dirty="0" smtClean="0"/>
              <a:t>).</a:t>
            </a:r>
          </a:p>
          <a:p>
            <a:endParaRPr lang="en-US" sz="2100" dirty="0"/>
          </a:p>
          <a:p>
            <a:endParaRPr lang="en-US" dirty="0" smtClean="0"/>
          </a:p>
          <a:p>
            <a:endParaRPr lang="en-US" dirty="0"/>
          </a:p>
          <a:p>
            <a:endParaRPr lang="en-US" dirty="0" smtClean="0"/>
          </a:p>
          <a:p>
            <a:endParaRPr lang="en-US" dirty="0"/>
          </a:p>
          <a:p>
            <a:pPr marL="45720" indent="0">
              <a:buNone/>
            </a:pPr>
            <a:endParaRPr lang="en-US" dirty="0" smtClean="0"/>
          </a:p>
        </p:txBody>
      </p:sp>
      <p:sp>
        <p:nvSpPr>
          <p:cNvPr id="3" name="Title 2"/>
          <p:cNvSpPr>
            <a:spLocks noGrp="1"/>
          </p:cNvSpPr>
          <p:nvPr>
            <p:ph type="title"/>
          </p:nvPr>
        </p:nvSpPr>
        <p:spPr/>
        <p:txBody>
          <a:bodyPr/>
          <a:lstStyle/>
          <a:p>
            <a:r>
              <a:rPr lang="en-US" dirty="0" smtClean="0"/>
              <a:t>Definitions To know</a:t>
            </a:r>
            <a:endParaRPr lang="en-US" dirty="0"/>
          </a:p>
        </p:txBody>
      </p:sp>
    </p:spTree>
    <p:extLst>
      <p:ext uri="{BB962C8B-B14F-4D97-AF65-F5344CB8AC3E}">
        <p14:creationId xmlns:p14="http://schemas.microsoft.com/office/powerpoint/2010/main" val="155588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lnSpcReduction="20000"/>
          </a:bodyPr>
          <a:lstStyle/>
          <a:p>
            <a:r>
              <a:rPr lang="en-US" b="1" dirty="0" smtClean="0"/>
              <a:t>You’ve </a:t>
            </a:r>
            <a:r>
              <a:rPr lang="en-US" b="1" dirty="0"/>
              <a:t>built up a drug tolerance. </a:t>
            </a:r>
            <a:r>
              <a:rPr lang="en-US" dirty="0"/>
              <a:t>You need to use more of the drug to experience the same effects you used to attain with smaller amounts.</a:t>
            </a:r>
          </a:p>
          <a:p>
            <a:r>
              <a:rPr lang="en-US" b="1" dirty="0"/>
              <a:t>You take drugs to avoid or relieve withdrawal symptoms. </a:t>
            </a:r>
            <a:r>
              <a:rPr lang="en-US" dirty="0"/>
              <a:t>If you go too long without drugs, you experience symptoms such as nausea, restlessness, insomnia, depression, sweating, shaking, and anxiety.</a:t>
            </a:r>
          </a:p>
          <a:p>
            <a:r>
              <a:rPr lang="en-US" b="1" dirty="0"/>
              <a:t>You’ve lost control over your drug use. </a:t>
            </a:r>
            <a:r>
              <a:rPr lang="en-US" dirty="0"/>
              <a:t>You often do drugs or use more than you planned, even though you told yourself you wouldn’t. You may want to stop using, but you feel powerless.</a:t>
            </a:r>
          </a:p>
          <a:p>
            <a:r>
              <a:rPr lang="en-US" b="1" dirty="0"/>
              <a:t>Your life revolves around drug use. </a:t>
            </a:r>
            <a:r>
              <a:rPr lang="en-US" dirty="0"/>
              <a:t>You spend a lot of time using and thinking about drugs, figuring out how to get them, and recovering from the drug’s effects.</a:t>
            </a:r>
          </a:p>
          <a:p>
            <a:r>
              <a:rPr lang="en-US" b="1" dirty="0"/>
              <a:t>You’ve abandoned activities you used to enjoy,</a:t>
            </a:r>
            <a:r>
              <a:rPr lang="en-US" dirty="0"/>
              <a:t> such as hobbies, sports, and socializing, because of your drug use.</a:t>
            </a:r>
          </a:p>
          <a:p>
            <a:r>
              <a:rPr lang="en-US" b="1" dirty="0"/>
              <a:t>You continue to use drugs, despite knowing it’s hurting you. </a:t>
            </a:r>
            <a:r>
              <a:rPr lang="en-US" dirty="0"/>
              <a:t>It’s causing major problems in your life—blackouts, infections, mood swings, depression, paranoia—but you use anyway.</a:t>
            </a:r>
          </a:p>
          <a:p>
            <a:pPr marL="45720" indent="0">
              <a:buNone/>
            </a:pPr>
            <a:r>
              <a:rPr lang="en-US" dirty="0" smtClean="0"/>
              <a:t>				(</a:t>
            </a:r>
            <a:r>
              <a:rPr lang="en-US" dirty="0" smtClean="0">
                <a:hlinkClick r:id="rId3"/>
              </a:rPr>
              <a:t>Robinson, Smith, and </a:t>
            </a:r>
            <a:r>
              <a:rPr lang="en-US" dirty="0" err="1" smtClean="0">
                <a:hlinkClick r:id="rId3"/>
              </a:rPr>
              <a:t>Saisan</a:t>
            </a:r>
            <a:r>
              <a:rPr lang="en-US" dirty="0" smtClean="0">
                <a:hlinkClick r:id="rId3"/>
              </a:rPr>
              <a:t>, 2014</a:t>
            </a:r>
            <a:r>
              <a:rPr lang="en-US" dirty="0" smtClean="0"/>
              <a:t>)</a:t>
            </a:r>
            <a:endParaRPr lang="en-US" dirty="0"/>
          </a:p>
        </p:txBody>
      </p:sp>
      <p:sp>
        <p:nvSpPr>
          <p:cNvPr id="3" name="Title 2"/>
          <p:cNvSpPr>
            <a:spLocks noGrp="1"/>
          </p:cNvSpPr>
          <p:nvPr>
            <p:ph type="title"/>
          </p:nvPr>
        </p:nvSpPr>
        <p:spPr/>
        <p:txBody>
          <a:bodyPr/>
          <a:lstStyle/>
          <a:p>
            <a:r>
              <a:rPr lang="en-US" b="1" dirty="0"/>
              <a:t>Common signs and symptoms of drug </a:t>
            </a:r>
            <a:r>
              <a:rPr lang="en-US" b="1" dirty="0" smtClean="0"/>
              <a:t>addiction</a:t>
            </a:r>
            <a:endParaRPr lang="en-US" dirty="0"/>
          </a:p>
        </p:txBody>
      </p:sp>
    </p:spTree>
    <p:extLst>
      <p:ext uri="{BB962C8B-B14F-4D97-AF65-F5344CB8AC3E}">
        <p14:creationId xmlns:p14="http://schemas.microsoft.com/office/powerpoint/2010/main" val="188304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b="1" dirty="0" smtClean="0"/>
              <a:t>You’re </a:t>
            </a:r>
            <a:r>
              <a:rPr lang="en-US" b="1" dirty="0"/>
              <a:t>neglecting your responsibilities </a:t>
            </a:r>
            <a:r>
              <a:rPr lang="en-US" dirty="0"/>
              <a:t>at school, work, or home (e.g. flunking classes, skipping work, neglecting your children) because of your drug use.</a:t>
            </a:r>
          </a:p>
          <a:p>
            <a:r>
              <a:rPr lang="en-US" b="1" dirty="0"/>
              <a:t>You’re using drugs under dangerous conditions or taking risks while high</a:t>
            </a:r>
            <a:r>
              <a:rPr lang="en-US" dirty="0"/>
              <a:t>, such as driving while on drugs, using dirty needles, or having unprotected sex.</a:t>
            </a:r>
          </a:p>
          <a:p>
            <a:r>
              <a:rPr lang="en-US" b="1" dirty="0"/>
              <a:t>Your drug use is getting you into legal trouble, </a:t>
            </a:r>
            <a:r>
              <a:rPr lang="en-US" dirty="0"/>
              <a:t>such as arrests for disorderly conduct, driving under the influence, or stealing to support a drug habit. </a:t>
            </a:r>
          </a:p>
          <a:p>
            <a:r>
              <a:rPr lang="en-US" b="1" dirty="0"/>
              <a:t>Your drug use is causing problems in your relationships, </a:t>
            </a:r>
            <a:r>
              <a:rPr lang="en-US" dirty="0"/>
              <a:t>such as fights with your partner or family members, an unhappy boss, or the loss of old friends</a:t>
            </a:r>
            <a:r>
              <a:rPr lang="en-US" dirty="0" smtClean="0"/>
              <a:t>.</a:t>
            </a:r>
          </a:p>
          <a:p>
            <a:pPr marL="45720" indent="0">
              <a:buNone/>
            </a:pPr>
            <a:r>
              <a:rPr lang="en-US" dirty="0" smtClean="0"/>
              <a:t>				</a:t>
            </a:r>
            <a:r>
              <a:rPr lang="en-US" sz="1800" dirty="0" smtClean="0"/>
              <a:t>(</a:t>
            </a:r>
            <a:r>
              <a:rPr lang="en-US" sz="1800" dirty="0">
                <a:hlinkClick r:id="rId2"/>
              </a:rPr>
              <a:t>Robinson, Smith, and </a:t>
            </a:r>
            <a:r>
              <a:rPr lang="en-US" sz="1800" dirty="0" err="1">
                <a:hlinkClick r:id="rId2"/>
              </a:rPr>
              <a:t>Saisan</a:t>
            </a:r>
            <a:r>
              <a:rPr lang="en-US" sz="1800" dirty="0">
                <a:hlinkClick r:id="rId2"/>
              </a:rPr>
              <a:t>, 2014</a:t>
            </a:r>
            <a:r>
              <a:rPr lang="en-US" sz="1800" dirty="0" smtClean="0"/>
              <a:t>)</a:t>
            </a:r>
            <a:endParaRPr lang="en-US" dirty="0"/>
          </a:p>
        </p:txBody>
      </p:sp>
      <p:sp>
        <p:nvSpPr>
          <p:cNvPr id="3" name="Title 2"/>
          <p:cNvSpPr>
            <a:spLocks noGrp="1"/>
          </p:cNvSpPr>
          <p:nvPr>
            <p:ph type="title"/>
          </p:nvPr>
        </p:nvSpPr>
        <p:spPr/>
        <p:txBody>
          <a:bodyPr/>
          <a:lstStyle/>
          <a:p>
            <a:r>
              <a:rPr lang="en-US" b="1" dirty="0"/>
              <a:t>Common signs and symptoms of drug </a:t>
            </a:r>
            <a:r>
              <a:rPr lang="en-US" b="1" dirty="0" smtClean="0"/>
              <a:t>abuse</a:t>
            </a:r>
            <a:endParaRPr lang="en-US" dirty="0"/>
          </a:p>
        </p:txBody>
      </p:sp>
    </p:spTree>
    <p:extLst>
      <p:ext uri="{BB962C8B-B14F-4D97-AF65-F5344CB8AC3E}">
        <p14:creationId xmlns:p14="http://schemas.microsoft.com/office/powerpoint/2010/main" val="36311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dirty="0" smtClean="0"/>
              <a:t>In the United States, there are 5 schedules of drugs (controlled substances). Each drug is listed within one of these schedules and is criminalized and punished as the schedules are enforced. Each schedule is to show the abuse potential and legality of each type of drugs. (</a:t>
            </a:r>
            <a:r>
              <a:rPr lang="en-US" dirty="0" smtClean="0">
                <a:hlinkClick r:id="rId2"/>
              </a:rPr>
              <a:t>United States Drug Enforcement Administration, </a:t>
            </a:r>
            <a:r>
              <a:rPr lang="en-US" dirty="0" err="1" smtClean="0">
                <a:hlinkClick r:id="rId2"/>
              </a:rPr>
              <a:t>n.d.</a:t>
            </a:r>
            <a:r>
              <a:rPr lang="en-US" dirty="0" smtClean="0"/>
              <a:t>)</a:t>
            </a:r>
          </a:p>
        </p:txBody>
      </p:sp>
      <p:sp>
        <p:nvSpPr>
          <p:cNvPr id="3" name="Title 2"/>
          <p:cNvSpPr>
            <a:spLocks noGrp="1"/>
          </p:cNvSpPr>
          <p:nvPr>
            <p:ph type="title"/>
          </p:nvPr>
        </p:nvSpPr>
        <p:spPr/>
        <p:txBody>
          <a:bodyPr/>
          <a:lstStyle/>
          <a:p>
            <a:r>
              <a:rPr lang="en-US" dirty="0" smtClean="0"/>
              <a:t>Types of drugs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27291"/>
            <a:ext cx="3724685" cy="279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1197485">
            <a:off x="776307" y="3735035"/>
            <a:ext cx="2114248" cy="2978026"/>
          </a:xfrm>
          <a:prstGeom prst="rect">
            <a:avLst/>
          </a:prstGeom>
        </p:spPr>
      </p:pic>
    </p:spTree>
    <p:extLst>
      <p:ext uri="{BB962C8B-B14F-4D97-AF65-F5344CB8AC3E}">
        <p14:creationId xmlns:p14="http://schemas.microsoft.com/office/powerpoint/2010/main" val="363376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dirty="0" smtClean="0"/>
              <a:t>“Drugs </a:t>
            </a:r>
            <a:r>
              <a:rPr lang="en-US" dirty="0"/>
              <a:t>with </a:t>
            </a:r>
            <a:r>
              <a:rPr lang="en-US" b="1" dirty="0"/>
              <a:t>no currently accepted medical use </a:t>
            </a:r>
            <a:r>
              <a:rPr lang="en-US" dirty="0"/>
              <a:t>and a </a:t>
            </a:r>
            <a:r>
              <a:rPr lang="en-US" b="1" dirty="0"/>
              <a:t>high potential for </a:t>
            </a:r>
            <a:r>
              <a:rPr lang="en-US" b="1" dirty="0" smtClean="0"/>
              <a:t>abuse</a:t>
            </a:r>
            <a:r>
              <a:rPr lang="en-US" dirty="0" smtClean="0"/>
              <a:t>.”</a:t>
            </a:r>
          </a:p>
          <a:p>
            <a:r>
              <a:rPr lang="en-US" dirty="0" smtClean="0"/>
              <a:t>Scheduled as such because they are thought to be the most dangerous.</a:t>
            </a:r>
          </a:p>
          <a:p>
            <a:r>
              <a:rPr lang="en-US" dirty="0" smtClean="0"/>
              <a:t>Schedule one drugs include: </a:t>
            </a:r>
          </a:p>
          <a:p>
            <a:pPr lvl="1"/>
            <a:r>
              <a:rPr lang="en-US" dirty="0" smtClean="0"/>
              <a:t>Heroin</a:t>
            </a:r>
          </a:p>
          <a:p>
            <a:pPr lvl="1"/>
            <a:r>
              <a:rPr lang="en-US" dirty="0"/>
              <a:t>L</a:t>
            </a:r>
            <a:r>
              <a:rPr lang="en-US" dirty="0" smtClean="0"/>
              <a:t>ysergic </a:t>
            </a:r>
            <a:r>
              <a:rPr lang="en-US" dirty="0"/>
              <a:t>acid diethylamide (</a:t>
            </a:r>
            <a:r>
              <a:rPr lang="en-US" dirty="0" smtClean="0"/>
              <a:t>LSD)</a:t>
            </a:r>
          </a:p>
          <a:p>
            <a:pPr lvl="1"/>
            <a:r>
              <a:rPr lang="en-US" dirty="0" smtClean="0"/>
              <a:t>Marijuana </a:t>
            </a:r>
            <a:r>
              <a:rPr lang="en-US" dirty="0"/>
              <a:t>(</a:t>
            </a:r>
            <a:r>
              <a:rPr lang="en-US" dirty="0" smtClean="0"/>
              <a:t>cannabis)</a:t>
            </a:r>
          </a:p>
          <a:p>
            <a:pPr lvl="1"/>
            <a:r>
              <a:rPr lang="en-US" dirty="0" smtClean="0"/>
              <a:t>Ecstasy</a:t>
            </a:r>
          </a:p>
          <a:p>
            <a:pPr lvl="1"/>
            <a:r>
              <a:rPr lang="en-US" dirty="0" err="1" smtClean="0"/>
              <a:t>Methaqualone</a:t>
            </a:r>
            <a:endParaRPr lang="en-US" dirty="0" smtClean="0"/>
          </a:p>
          <a:p>
            <a:pPr lvl="1"/>
            <a:r>
              <a:rPr lang="en-US" dirty="0" smtClean="0"/>
              <a:t>Peyote</a:t>
            </a:r>
          </a:p>
          <a:p>
            <a:pPr marL="365760" lvl="1" indent="0">
              <a:buNone/>
            </a:pPr>
            <a:endParaRPr lang="en-US" dirty="0" smtClean="0"/>
          </a:p>
          <a:p>
            <a:endParaRPr lang="en-US" sz="1500" dirty="0" smtClean="0"/>
          </a:p>
          <a:p>
            <a:pPr marL="45720" indent="0">
              <a:buNone/>
            </a:pPr>
            <a:r>
              <a:rPr lang="en-US" sz="1500" dirty="0" smtClean="0"/>
              <a:t>			</a:t>
            </a:r>
            <a:r>
              <a:rPr lang="en-US" sz="1500" dirty="0" smtClean="0">
                <a:hlinkClick r:id="rId2"/>
              </a:rPr>
              <a:t>(United States Drug Enforcement Administration, </a:t>
            </a:r>
            <a:r>
              <a:rPr lang="en-US" sz="1500" dirty="0" err="1" smtClean="0">
                <a:hlinkClick r:id="rId2"/>
              </a:rPr>
              <a:t>n.d.</a:t>
            </a:r>
            <a:r>
              <a:rPr lang="en-US" sz="1500" dirty="0" smtClean="0">
                <a:hlinkClick r:id="rId2"/>
              </a:rPr>
              <a:t>)</a:t>
            </a:r>
            <a:endParaRPr lang="en-US" dirty="0"/>
          </a:p>
        </p:txBody>
      </p:sp>
      <p:sp>
        <p:nvSpPr>
          <p:cNvPr id="3" name="Title 2"/>
          <p:cNvSpPr>
            <a:spLocks noGrp="1"/>
          </p:cNvSpPr>
          <p:nvPr>
            <p:ph type="title"/>
          </p:nvPr>
        </p:nvSpPr>
        <p:spPr/>
        <p:txBody>
          <a:bodyPr/>
          <a:lstStyle/>
          <a:p>
            <a:r>
              <a:rPr lang="en-US" dirty="0" smtClean="0"/>
              <a:t>Schedule one Drugs</a:t>
            </a:r>
            <a:endParaRPr lang="en-US" dirty="0"/>
          </a:p>
        </p:txBody>
      </p:sp>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0" b="100000" l="0" r="100000"/>
                    </a14:imgEffect>
                  </a14:imgLayer>
                </a14:imgProps>
              </a:ext>
              <a:ext uri="{28A0092B-C50C-407E-A947-70E740481C1C}">
                <a14:useLocalDpi xmlns:a14="http://schemas.microsoft.com/office/drawing/2010/main" val="0"/>
              </a:ext>
            </a:extLst>
          </a:blip>
          <a:srcRect/>
          <a:stretch>
            <a:fillRect/>
          </a:stretch>
        </p:blipFill>
        <p:spPr bwMode="auto">
          <a:xfrm rot="360873">
            <a:off x="5791200" y="2819400"/>
            <a:ext cx="300115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37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fontScale="92500" lnSpcReduction="10000"/>
          </a:bodyPr>
          <a:lstStyle/>
          <a:p>
            <a:r>
              <a:rPr lang="en-US" dirty="0" smtClean="0"/>
              <a:t>“Drugs </a:t>
            </a:r>
            <a:r>
              <a:rPr lang="en-US" dirty="0"/>
              <a:t>with a high potential for </a:t>
            </a:r>
            <a:r>
              <a:rPr lang="en-US" dirty="0" smtClean="0"/>
              <a:t>abuse with </a:t>
            </a:r>
            <a:r>
              <a:rPr lang="en-US" dirty="0"/>
              <a:t>use potentially leading to severe psychological or physical dependence</a:t>
            </a:r>
            <a:r>
              <a:rPr lang="en-US" dirty="0" smtClean="0"/>
              <a:t>.”</a:t>
            </a:r>
          </a:p>
          <a:p>
            <a:r>
              <a:rPr lang="en-US" dirty="0" smtClean="0"/>
              <a:t>Like schedule I drugs, schedule II drugs </a:t>
            </a:r>
            <a:r>
              <a:rPr lang="en-US" dirty="0"/>
              <a:t>are also considered dangerous. </a:t>
            </a:r>
          </a:p>
          <a:p>
            <a:r>
              <a:rPr lang="en-US" dirty="0" smtClean="0"/>
              <a:t>Schedule II drugs include:</a:t>
            </a:r>
            <a:endParaRPr lang="en-US" dirty="0"/>
          </a:p>
          <a:p>
            <a:pPr lvl="1"/>
            <a:r>
              <a:rPr lang="en-US" sz="1900" dirty="0" smtClean="0"/>
              <a:t>Cocaine</a:t>
            </a:r>
          </a:p>
          <a:p>
            <a:pPr lvl="1"/>
            <a:r>
              <a:rPr lang="en-US" sz="1900" dirty="0" smtClean="0"/>
              <a:t>Methamphetamine</a:t>
            </a:r>
          </a:p>
          <a:p>
            <a:pPr lvl="1"/>
            <a:r>
              <a:rPr lang="en-US" sz="1900" dirty="0" smtClean="0"/>
              <a:t>Methadone</a:t>
            </a:r>
          </a:p>
          <a:p>
            <a:pPr lvl="1"/>
            <a:r>
              <a:rPr lang="en-US" sz="1900" dirty="0" err="1"/>
              <a:t>H</a:t>
            </a:r>
            <a:r>
              <a:rPr lang="en-US" sz="1900" dirty="0" err="1" smtClean="0"/>
              <a:t>ydromorphone</a:t>
            </a:r>
            <a:r>
              <a:rPr lang="en-US" sz="1900" dirty="0" smtClean="0"/>
              <a:t> </a:t>
            </a:r>
            <a:r>
              <a:rPr lang="en-US" sz="1900" dirty="0"/>
              <a:t>(</a:t>
            </a:r>
            <a:r>
              <a:rPr lang="en-US" sz="1900" dirty="0" err="1" smtClean="0"/>
              <a:t>Dilaudid</a:t>
            </a:r>
            <a:r>
              <a:rPr lang="en-US" sz="1900" dirty="0" smtClean="0"/>
              <a:t>)</a:t>
            </a:r>
          </a:p>
          <a:p>
            <a:pPr lvl="1"/>
            <a:r>
              <a:rPr lang="en-US" sz="1900" dirty="0" err="1"/>
              <a:t>M</a:t>
            </a:r>
            <a:r>
              <a:rPr lang="en-US" sz="1900" dirty="0" err="1" smtClean="0"/>
              <a:t>eperidine</a:t>
            </a:r>
            <a:r>
              <a:rPr lang="en-US" sz="1900" dirty="0" smtClean="0"/>
              <a:t> </a:t>
            </a:r>
            <a:r>
              <a:rPr lang="en-US" sz="1900" dirty="0"/>
              <a:t>(</a:t>
            </a:r>
            <a:r>
              <a:rPr lang="en-US" sz="1900" dirty="0" smtClean="0"/>
              <a:t>Demerol)</a:t>
            </a:r>
          </a:p>
          <a:p>
            <a:pPr lvl="1"/>
            <a:r>
              <a:rPr lang="en-US" sz="1900" dirty="0"/>
              <a:t>O</a:t>
            </a:r>
            <a:r>
              <a:rPr lang="en-US" sz="1900" dirty="0" smtClean="0"/>
              <a:t>xycodone </a:t>
            </a:r>
            <a:r>
              <a:rPr lang="en-US" sz="1900" dirty="0"/>
              <a:t>(</a:t>
            </a:r>
            <a:r>
              <a:rPr lang="en-US" sz="1900" dirty="0" err="1" smtClean="0"/>
              <a:t>OxyContin</a:t>
            </a:r>
            <a:r>
              <a:rPr lang="en-US" sz="1900" dirty="0" smtClean="0"/>
              <a:t>)</a:t>
            </a:r>
          </a:p>
          <a:p>
            <a:pPr lvl="1"/>
            <a:r>
              <a:rPr lang="en-US" sz="1900" dirty="0" smtClean="0"/>
              <a:t>Fentanyl</a:t>
            </a:r>
          </a:p>
          <a:p>
            <a:pPr lvl="1"/>
            <a:r>
              <a:rPr lang="en-US" sz="1900" dirty="0" smtClean="0"/>
              <a:t>Dexedrine</a:t>
            </a:r>
          </a:p>
          <a:p>
            <a:pPr lvl="1"/>
            <a:r>
              <a:rPr lang="en-US" sz="1900" dirty="0" smtClean="0"/>
              <a:t>Adderall</a:t>
            </a:r>
          </a:p>
          <a:p>
            <a:pPr lvl="1"/>
            <a:r>
              <a:rPr lang="en-US" sz="1900" dirty="0" smtClean="0"/>
              <a:t>Ritalin</a:t>
            </a:r>
          </a:p>
          <a:p>
            <a:pPr marL="45720" indent="0">
              <a:buNone/>
            </a:pPr>
            <a:r>
              <a:rPr lang="en-US" sz="1300" dirty="0" smtClean="0"/>
              <a:t>				</a:t>
            </a:r>
            <a:r>
              <a:rPr lang="en-US" sz="1300" dirty="0" smtClean="0">
                <a:hlinkClick r:id="rId3"/>
              </a:rPr>
              <a:t>(United </a:t>
            </a:r>
            <a:r>
              <a:rPr lang="en-US" sz="1300" dirty="0">
                <a:hlinkClick r:id="rId3"/>
              </a:rPr>
              <a:t>States Drug Enforcement </a:t>
            </a:r>
            <a:r>
              <a:rPr lang="en-US" sz="1300" dirty="0" smtClean="0">
                <a:hlinkClick r:id="rId3"/>
              </a:rPr>
              <a:t>Administration, </a:t>
            </a:r>
            <a:r>
              <a:rPr lang="en-US" sz="1300" dirty="0" err="1" smtClean="0">
                <a:hlinkClick r:id="rId3"/>
              </a:rPr>
              <a:t>n.d.</a:t>
            </a:r>
            <a:r>
              <a:rPr lang="en-US" sz="1300" dirty="0" smtClean="0">
                <a:hlinkClick r:id="rId3"/>
              </a:rPr>
              <a:t>)</a:t>
            </a:r>
            <a:endParaRPr lang="en-US" dirty="0"/>
          </a:p>
        </p:txBody>
      </p:sp>
      <p:sp>
        <p:nvSpPr>
          <p:cNvPr id="3" name="Title 2"/>
          <p:cNvSpPr>
            <a:spLocks noGrp="1"/>
          </p:cNvSpPr>
          <p:nvPr>
            <p:ph type="title"/>
          </p:nvPr>
        </p:nvSpPr>
        <p:spPr/>
        <p:txBody>
          <a:bodyPr/>
          <a:lstStyle/>
          <a:p>
            <a:r>
              <a:rPr lang="en-US" dirty="0" smtClean="0"/>
              <a:t>Schedule two drugs</a:t>
            </a:r>
            <a:endParaRPr lang="en-US"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4512">
            <a:off x="4485305" y="2971800"/>
            <a:ext cx="3657270" cy="243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572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3505</TotalTime>
  <Words>2326</Words>
  <Application>Microsoft Office PowerPoint</Application>
  <PresentationFormat>On-screen Show (4:3)</PresentationFormat>
  <Paragraphs>279</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Grid</vt:lpstr>
      <vt:lpstr>Drugs and addiction</vt:lpstr>
      <vt:lpstr>What is a drug?</vt:lpstr>
      <vt:lpstr>Pharmaceutical vs. recreation </vt:lpstr>
      <vt:lpstr>Definitions To know</vt:lpstr>
      <vt:lpstr>Common signs and symptoms of drug addiction</vt:lpstr>
      <vt:lpstr>Common signs and symptoms of drug abuse</vt:lpstr>
      <vt:lpstr>Types of drugs</vt:lpstr>
      <vt:lpstr>Schedule one Drugs</vt:lpstr>
      <vt:lpstr>Schedule two drugs</vt:lpstr>
      <vt:lpstr>Schedule three drugs</vt:lpstr>
      <vt:lpstr>Schedule four drugs</vt:lpstr>
      <vt:lpstr>Schedule five drugs</vt:lpstr>
      <vt:lpstr>Heroin </vt:lpstr>
      <vt:lpstr>Cocaine </vt:lpstr>
      <vt:lpstr>Alcohol </vt:lpstr>
      <vt:lpstr>Cognitive behavioral therapy (CBT)</vt:lpstr>
      <vt:lpstr>Interactional group psychotherapy </vt:lpstr>
      <vt:lpstr>12 Steps of A.A.</vt:lpstr>
      <vt:lpstr>Support-Expressive Psychotherapy</vt:lpstr>
      <vt:lpstr>Support-Expressive Psychotherapy Continued</vt:lpstr>
      <vt:lpstr>Community Reinforcement Approach (CRA)</vt:lpstr>
      <vt:lpstr>CRA Continued</vt:lpstr>
      <vt:lpstr>Disadvantages/Problems</vt:lpstr>
      <vt:lpstr>How can you help someone who has a drug problem?</vt:lpstr>
      <vt:lpstr>References </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Interventions</dc:title>
  <dc:creator>Lisa</dc:creator>
  <cp:lastModifiedBy>Lisa</cp:lastModifiedBy>
  <cp:revision>90</cp:revision>
  <dcterms:created xsi:type="dcterms:W3CDTF">2014-03-07T23:26:41Z</dcterms:created>
  <dcterms:modified xsi:type="dcterms:W3CDTF">2014-05-12T21:34:23Z</dcterms:modified>
</cp:coreProperties>
</file>