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0"/>
  </p:notesMasterIdLst>
  <p:sldIdLst>
    <p:sldId id="256" r:id="rId2"/>
    <p:sldId id="257" r:id="rId3"/>
    <p:sldId id="272" r:id="rId4"/>
    <p:sldId id="258" r:id="rId5"/>
    <p:sldId id="259" r:id="rId6"/>
    <p:sldId id="260" r:id="rId7"/>
    <p:sldId id="261" r:id="rId8"/>
    <p:sldId id="262" r:id="rId9"/>
    <p:sldId id="263" r:id="rId10"/>
    <p:sldId id="271" r:id="rId11"/>
    <p:sldId id="266" r:id="rId12"/>
    <p:sldId id="264" r:id="rId13"/>
    <p:sldId id="267" r:id="rId14"/>
    <p:sldId id="265" r:id="rId15"/>
    <p:sldId id="268" r:id="rId16"/>
    <p:sldId id="273" r:id="rId17"/>
    <p:sldId id="269" r:id="rId18"/>
    <p:sldId id="270" r:id="rId1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E42CD3-AAEE-48FA-A1F6-B9EA6DC51FDC}" type="datetimeFigureOut">
              <a:rPr lang="pl-PL" smtClean="0"/>
              <a:pPr/>
              <a:t>2014-05-13</a:t>
            </a:fld>
            <a:endParaRPr lang="pl-P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584D02-8EA2-4F42-AA85-84F11E422A0D}" type="slidenum">
              <a:rPr lang="pl-PL" smtClean="0"/>
              <a:pPr/>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dirty="0"/>
          </a:p>
        </p:txBody>
      </p:sp>
      <p:sp>
        <p:nvSpPr>
          <p:cNvPr id="4" name="Slide Number Placeholder 3"/>
          <p:cNvSpPr>
            <a:spLocks noGrp="1"/>
          </p:cNvSpPr>
          <p:nvPr>
            <p:ph type="sldNum" sz="quarter" idx="10"/>
          </p:nvPr>
        </p:nvSpPr>
        <p:spPr/>
        <p:txBody>
          <a:bodyPr/>
          <a:lstStyle/>
          <a:p>
            <a:fld id="{C2584D02-8EA2-4F42-AA85-84F11E422A0D}" type="slidenum">
              <a:rPr lang="pl-PL" smtClean="0"/>
              <a:pPr/>
              <a:t>18</a:t>
            </a:fld>
            <a:endParaRPr 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17" name="Footer Placeholder 16"/>
          <p:cNvSpPr>
            <a:spLocks noGrp="1"/>
          </p:cNvSpPr>
          <p:nvPr>
            <p:ph type="ftr" sz="quarter" idx="11"/>
          </p:nvPr>
        </p:nvSpPr>
        <p:spPr/>
        <p:txBody>
          <a:bodyPr/>
          <a:lstStyle>
            <a:extLst/>
          </a:lstStyle>
          <a:p>
            <a:endParaRPr lang="pl-PL"/>
          </a:p>
        </p:txBody>
      </p:sp>
      <p:sp>
        <p:nvSpPr>
          <p:cNvPr id="29" name="Slide Number Placeholder 28"/>
          <p:cNvSpPr>
            <a:spLocks noGrp="1"/>
          </p:cNvSpPr>
          <p:nvPr>
            <p:ph type="sldNum" sz="quarter" idx="12"/>
          </p:nvPr>
        </p:nvSpPr>
        <p:spPr/>
        <p:txBody>
          <a:bodyPr/>
          <a:lstStyle>
            <a:extLst/>
          </a:lstStyle>
          <a:p>
            <a:fld id="{A60ACAD9-5C2B-47C2-B9E3-F985103F059A}" type="slidenum">
              <a:rPr lang="pl-PL" smtClean="0"/>
              <a:pPr/>
              <a:t>‹#›</a:t>
            </a:fld>
            <a:endParaRPr lang="pl-PL"/>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5" name="Footer Placeholder 4"/>
          <p:cNvSpPr>
            <a:spLocks noGrp="1"/>
          </p:cNvSpPr>
          <p:nvPr>
            <p:ph type="ftr" sz="quarter" idx="11"/>
          </p:nvPr>
        </p:nvSpPr>
        <p:spPr/>
        <p:txBody>
          <a:bodyPr/>
          <a:lstStyle>
            <a:extLst/>
          </a:lstStyle>
          <a:p>
            <a:endParaRPr lang="pl-PL"/>
          </a:p>
        </p:txBody>
      </p:sp>
      <p:sp>
        <p:nvSpPr>
          <p:cNvPr id="6" name="Slide Number Placeholder 5"/>
          <p:cNvSpPr>
            <a:spLocks noGrp="1"/>
          </p:cNvSpPr>
          <p:nvPr>
            <p:ph type="sldNum" sz="quarter" idx="12"/>
          </p:nvPr>
        </p:nvSpPr>
        <p:spPr/>
        <p:txBody>
          <a:bodyPr/>
          <a:lstStyle>
            <a:extLst/>
          </a:lstStyle>
          <a:p>
            <a:fld id="{A60ACAD9-5C2B-47C2-B9E3-F985103F059A}" type="slidenum">
              <a:rPr lang="pl-PL" smtClean="0"/>
              <a:pPr/>
              <a:t>‹#›</a:t>
            </a:fld>
            <a:endParaRPr lang="pl-PL"/>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6" name="Footer Placeholder 5"/>
          <p:cNvSpPr>
            <a:spLocks noGrp="1"/>
          </p:cNvSpPr>
          <p:nvPr>
            <p:ph type="ftr" sz="quarter" idx="11"/>
          </p:nvPr>
        </p:nvSpPr>
        <p:spPr/>
        <p:txBody>
          <a:bodyPr/>
          <a:lstStyle>
            <a:extLst/>
          </a:lstStyle>
          <a:p>
            <a:endParaRPr lang="pl-PL"/>
          </a:p>
        </p:txBody>
      </p:sp>
      <p:sp>
        <p:nvSpPr>
          <p:cNvPr id="7" name="Slide Number Placeholder 6"/>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8" name="Footer Placeholder 7"/>
          <p:cNvSpPr>
            <a:spLocks noGrp="1"/>
          </p:cNvSpPr>
          <p:nvPr>
            <p:ph type="ftr" sz="quarter" idx="11"/>
          </p:nvPr>
        </p:nvSpPr>
        <p:spPr/>
        <p:txBody>
          <a:bodyPr/>
          <a:lstStyle>
            <a:extLst/>
          </a:lstStyle>
          <a:p>
            <a:endParaRPr lang="pl-PL"/>
          </a:p>
        </p:txBody>
      </p:sp>
      <p:sp>
        <p:nvSpPr>
          <p:cNvPr id="9" name="Slide Number Placeholder 8"/>
          <p:cNvSpPr>
            <a:spLocks noGrp="1"/>
          </p:cNvSpPr>
          <p:nvPr>
            <p:ph type="sldNum" sz="quarter" idx="12"/>
          </p:nvPr>
        </p:nvSpPr>
        <p:spPr/>
        <p:txBody>
          <a:bodyPr/>
          <a:lstStyle>
            <a:extLst/>
          </a:lstStyle>
          <a:p>
            <a:fld id="{A60ACAD9-5C2B-47C2-B9E3-F985103F059A}" type="slidenum">
              <a:rPr lang="pl-PL" smtClean="0"/>
              <a:pPr/>
              <a:t>‹#›</a:t>
            </a:fld>
            <a:endParaRPr lang="pl-PL"/>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4" name="Footer Placeholder 3"/>
          <p:cNvSpPr>
            <a:spLocks noGrp="1"/>
          </p:cNvSpPr>
          <p:nvPr>
            <p:ph type="ftr" sz="quarter" idx="11"/>
          </p:nvPr>
        </p:nvSpPr>
        <p:spPr/>
        <p:txBody>
          <a:bodyPr/>
          <a:lstStyle>
            <a:extLst/>
          </a:lstStyle>
          <a:p>
            <a:endParaRPr lang="pl-PL"/>
          </a:p>
        </p:txBody>
      </p:sp>
      <p:sp>
        <p:nvSpPr>
          <p:cNvPr id="5" name="Slide Number Placeholder 4"/>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3" name="Footer Placeholder 2"/>
          <p:cNvSpPr>
            <a:spLocks noGrp="1"/>
          </p:cNvSpPr>
          <p:nvPr>
            <p:ph type="ftr" sz="quarter" idx="11"/>
          </p:nvPr>
        </p:nvSpPr>
        <p:spPr/>
        <p:txBody>
          <a:bodyPr/>
          <a:lstStyle>
            <a:extLst/>
          </a:lstStyle>
          <a:p>
            <a:endParaRPr lang="pl-PL"/>
          </a:p>
        </p:txBody>
      </p:sp>
      <p:sp>
        <p:nvSpPr>
          <p:cNvPr id="4" name="Slide Number Placeholder 3"/>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2027A4F-AD28-4E89-9392-DB9CA7071EE4}" type="datetimeFigureOut">
              <a:rPr lang="pl-PL" smtClean="0"/>
              <a:pPr/>
              <a:t>2014-05-13</a:t>
            </a:fld>
            <a:endParaRPr lang="pl-PL"/>
          </a:p>
        </p:txBody>
      </p:sp>
      <p:sp>
        <p:nvSpPr>
          <p:cNvPr id="6" name="Footer Placeholder 5"/>
          <p:cNvSpPr>
            <a:spLocks noGrp="1"/>
          </p:cNvSpPr>
          <p:nvPr>
            <p:ph type="ftr" sz="quarter" idx="11"/>
          </p:nvPr>
        </p:nvSpPr>
        <p:spPr/>
        <p:txBody>
          <a:bodyPr/>
          <a:lstStyle>
            <a:extLst/>
          </a:lstStyle>
          <a:p>
            <a:endParaRPr lang="pl-PL"/>
          </a:p>
        </p:txBody>
      </p:sp>
      <p:sp>
        <p:nvSpPr>
          <p:cNvPr id="7" name="Slide Number Placeholder 6"/>
          <p:cNvSpPr>
            <a:spLocks noGrp="1"/>
          </p:cNvSpPr>
          <p:nvPr>
            <p:ph type="sldNum" sz="quarter" idx="12"/>
          </p:nvPr>
        </p:nvSpPr>
        <p:spPr/>
        <p:txBody>
          <a:bodyPr/>
          <a:lstStyle>
            <a:extLst/>
          </a:lstStyle>
          <a:p>
            <a:fld id="{A60ACAD9-5C2B-47C2-B9E3-F985103F059A}"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D2027A4F-AD28-4E89-9392-DB9CA7071EE4}" type="datetimeFigureOut">
              <a:rPr lang="pl-PL" smtClean="0"/>
              <a:pPr/>
              <a:t>2014-05-13</a:t>
            </a:fld>
            <a:endParaRPr lang="pl-PL"/>
          </a:p>
        </p:txBody>
      </p:sp>
      <p:sp>
        <p:nvSpPr>
          <p:cNvPr id="6" name="Footer Placeholder 5"/>
          <p:cNvSpPr>
            <a:spLocks noGrp="1"/>
          </p:cNvSpPr>
          <p:nvPr>
            <p:ph type="ftr" sz="quarter" idx="11"/>
          </p:nvPr>
        </p:nvSpPr>
        <p:spPr>
          <a:xfrm>
            <a:off x="914400" y="55499"/>
            <a:ext cx="5562600" cy="365125"/>
          </a:xfrm>
        </p:spPr>
        <p:txBody>
          <a:bodyPr/>
          <a:lstStyle>
            <a:extLst/>
          </a:lstStyle>
          <a:p>
            <a:endParaRPr lang="pl-PL"/>
          </a:p>
        </p:txBody>
      </p:sp>
      <p:sp>
        <p:nvSpPr>
          <p:cNvPr id="7" name="Slide Number Placeholder 6"/>
          <p:cNvSpPr>
            <a:spLocks noGrp="1"/>
          </p:cNvSpPr>
          <p:nvPr>
            <p:ph type="sldNum" sz="quarter" idx="12"/>
          </p:nvPr>
        </p:nvSpPr>
        <p:spPr>
          <a:xfrm>
            <a:off x="8610600" y="55499"/>
            <a:ext cx="457200" cy="365125"/>
          </a:xfrm>
        </p:spPr>
        <p:txBody>
          <a:bodyPr/>
          <a:lstStyle>
            <a:extLst/>
          </a:lstStyle>
          <a:p>
            <a:fld id="{A60ACAD9-5C2B-47C2-B9E3-F985103F059A}"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D2027A4F-AD28-4E89-9392-DB9CA7071EE4}" type="datetimeFigureOut">
              <a:rPr lang="pl-PL" smtClean="0"/>
              <a:pPr/>
              <a:t>2014-05-13</a:t>
            </a:fld>
            <a:endParaRPr lang="pl-PL"/>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pl-PL"/>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60ACAD9-5C2B-47C2-B9E3-F985103F059A}"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imh.nih.gov/health/topics/post-traumatic-stress-disorder-ptsd/index.s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www.ncbi.nlm.nih.gov/pmc/articles/PMC3083990/" TargetMode="External"/><Relationship Id="rId4" Type="http://schemas.openxmlformats.org/officeDocument/2006/relationships/hyperlink" Target="http://www.helpguide.org/mental/post_traumatic_stress_disorder_symptoms_treatment.ht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5184648"/>
            <a:ext cx="7609656" cy="1196680"/>
          </a:xfrm>
        </p:spPr>
        <p:txBody>
          <a:bodyPr>
            <a:normAutofit/>
          </a:bodyPr>
          <a:lstStyle/>
          <a:p>
            <a:pPr algn="r"/>
            <a:r>
              <a:rPr lang="pl-PL" sz="2000" b="0" dirty="0" smtClean="0">
                <a:latin typeface="Times New Roman" pitchFamily="18" charset="0"/>
                <a:cs typeface="Times New Roman" pitchFamily="18" charset="0"/>
              </a:rPr>
              <a:t>Miłosz Nasierowski (429632)</a:t>
            </a:r>
            <a:endParaRPr lang="pl-PL" sz="2000" b="0" dirty="0">
              <a:latin typeface="Times New Roman" pitchFamily="18" charset="0"/>
              <a:cs typeface="Times New Roman" pitchFamily="18" charset="0"/>
            </a:endParaRPr>
          </a:p>
        </p:txBody>
      </p:sp>
      <p:sp>
        <p:nvSpPr>
          <p:cNvPr id="3" name="Subtitle 2"/>
          <p:cNvSpPr>
            <a:spLocks noGrp="1"/>
          </p:cNvSpPr>
          <p:nvPr>
            <p:ph type="subTitle" idx="1"/>
          </p:nvPr>
        </p:nvSpPr>
        <p:spPr>
          <a:xfrm>
            <a:off x="539552" y="692696"/>
            <a:ext cx="8136904" cy="2808312"/>
          </a:xfrm>
        </p:spPr>
        <p:txBody>
          <a:bodyPr>
            <a:normAutofit/>
          </a:bodyPr>
          <a:lstStyle/>
          <a:p>
            <a:pPr algn="ctr">
              <a:lnSpc>
                <a:spcPct val="200000"/>
              </a:lnSpc>
            </a:pPr>
            <a:r>
              <a:rPr lang="pl-PL" sz="2800" dirty="0" smtClean="0"/>
              <a:t>Masaryk University</a:t>
            </a:r>
          </a:p>
          <a:p>
            <a:pPr algn="ctr">
              <a:lnSpc>
                <a:spcPct val="200000"/>
              </a:lnSpc>
            </a:pPr>
            <a:r>
              <a:rPr lang="pl-PL" sz="2800" dirty="0" smtClean="0"/>
              <a:t>Spring 2014</a:t>
            </a:r>
          </a:p>
          <a:p>
            <a:pPr algn="ctr">
              <a:lnSpc>
                <a:spcPct val="200000"/>
              </a:lnSpc>
            </a:pPr>
            <a:r>
              <a:rPr lang="en-US" sz="2800" dirty="0" smtClean="0"/>
              <a:t>What is Post-traumatic Stress Disorder (PTSD)?</a:t>
            </a:r>
          </a:p>
          <a:p>
            <a:pPr algn="ctr"/>
            <a:endParaRPr lang="pl-P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834064" cy="6022904"/>
          </a:xfrm>
        </p:spPr>
        <p:txBody>
          <a:bodyPr>
            <a:normAutofit/>
          </a:bodyPr>
          <a:lstStyle/>
          <a:p>
            <a:pPr>
              <a:buNone/>
            </a:pPr>
            <a:endParaRPr lang="pl-PL" sz="2400" dirty="0" smtClean="0"/>
          </a:p>
          <a:p>
            <a:pPr algn="just">
              <a:buNone/>
            </a:pPr>
            <a:r>
              <a:rPr lang="en-US" sz="2400" dirty="0" smtClean="0"/>
              <a:t>Children and teens can have extreme reactions to trauma, but</a:t>
            </a:r>
            <a:r>
              <a:rPr lang="pl-PL" sz="2400" dirty="0" smtClean="0"/>
              <a:t> </a:t>
            </a:r>
            <a:r>
              <a:rPr lang="en-US" sz="2400" dirty="0" smtClean="0"/>
              <a:t>their symptoms may not be the same as adults.</a:t>
            </a:r>
            <a:r>
              <a:rPr lang="pl-PL" sz="2400" dirty="0" smtClean="0"/>
              <a:t> </a:t>
            </a:r>
            <a:r>
              <a:rPr lang="en-US" sz="2400" dirty="0" smtClean="0"/>
              <a:t>In very young children, these symptoms can include: </a:t>
            </a:r>
            <a:endParaRPr lang="pl-PL" sz="2400" dirty="0" smtClean="0"/>
          </a:p>
          <a:p>
            <a:pPr algn="just">
              <a:buNone/>
            </a:pPr>
            <a:endParaRPr lang="en-US" sz="2400" dirty="0" smtClean="0"/>
          </a:p>
          <a:p>
            <a:pPr algn="just">
              <a:buNone/>
            </a:pPr>
            <a:r>
              <a:rPr lang="en-US" sz="2400" dirty="0" smtClean="0"/>
              <a:t>•	 Bedwetting, when they’d learned how to use the toilet</a:t>
            </a:r>
            <a:r>
              <a:rPr lang="pl-PL" sz="2400" dirty="0" smtClean="0"/>
              <a:t>.</a:t>
            </a:r>
            <a:endParaRPr lang="en-US" sz="2400" dirty="0" smtClean="0"/>
          </a:p>
          <a:p>
            <a:pPr algn="just">
              <a:buNone/>
            </a:pPr>
            <a:r>
              <a:rPr lang="en-US" sz="2400" dirty="0" smtClean="0"/>
              <a:t>•	 Forgetting how or being unable to talk</a:t>
            </a:r>
            <a:r>
              <a:rPr lang="pl-PL" sz="2400" dirty="0" smtClean="0"/>
              <a:t>.</a:t>
            </a:r>
            <a:r>
              <a:rPr lang="en-US" sz="2400" dirty="0" smtClean="0"/>
              <a:t> </a:t>
            </a:r>
          </a:p>
          <a:p>
            <a:pPr algn="just">
              <a:buNone/>
            </a:pPr>
            <a:r>
              <a:rPr lang="en-US" sz="2400" dirty="0" smtClean="0"/>
              <a:t>•	 Acting out the scary event during playtime</a:t>
            </a:r>
            <a:r>
              <a:rPr lang="pl-PL" sz="2400" dirty="0" smtClean="0"/>
              <a:t>.</a:t>
            </a:r>
            <a:r>
              <a:rPr lang="en-US" sz="2400" dirty="0" smtClean="0"/>
              <a:t> </a:t>
            </a:r>
          </a:p>
          <a:p>
            <a:pPr algn="just">
              <a:buNone/>
            </a:pPr>
            <a:r>
              <a:rPr lang="en-US" sz="2400" dirty="0" smtClean="0"/>
              <a:t>•	 Being unusually clingy with a parent or other adult.</a:t>
            </a:r>
            <a:endParaRPr lang="pl-PL" sz="2400" dirty="0" smtClean="0"/>
          </a:p>
          <a:p>
            <a:pPr algn="just">
              <a:buNone/>
            </a:pPr>
            <a:endParaRPr lang="pl-PL"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260648"/>
            <a:ext cx="7848872" cy="6192688"/>
          </a:xfrm>
        </p:spPr>
        <p:txBody>
          <a:bodyPr>
            <a:normAutofit/>
          </a:bodyPr>
          <a:lstStyle/>
          <a:p>
            <a:pPr algn="just">
              <a:buNone/>
            </a:pPr>
            <a:endParaRPr lang="pl-PL" sz="2400" dirty="0" smtClean="0"/>
          </a:p>
          <a:p>
            <a:pPr algn="just">
              <a:buNone/>
            </a:pPr>
            <a:endParaRPr lang="pl-PL" sz="2400" dirty="0" smtClean="0"/>
          </a:p>
          <a:p>
            <a:pPr algn="just">
              <a:buNone/>
            </a:pPr>
            <a:r>
              <a:rPr lang="en-US" sz="2400" dirty="0" smtClean="0"/>
              <a:t>To be diagnosed with PTSD, a person must have all of the following for at least 1 month</a:t>
            </a:r>
            <a:r>
              <a:rPr lang="pl-PL" sz="2400" dirty="0" smtClean="0"/>
              <a:t> after at least 1 month:</a:t>
            </a:r>
          </a:p>
          <a:p>
            <a:pPr algn="just">
              <a:buNone/>
            </a:pPr>
            <a:endParaRPr lang="en-US" sz="2400" dirty="0" smtClean="0"/>
          </a:p>
          <a:p>
            <a:pPr algn="just">
              <a:buNone/>
            </a:pPr>
            <a:r>
              <a:rPr lang="en-US" sz="2400" dirty="0" smtClean="0"/>
              <a:t>•	 At least one re-experiencing symptom</a:t>
            </a:r>
            <a:r>
              <a:rPr lang="pl-PL" sz="2400" dirty="0" smtClean="0"/>
              <a:t>.</a:t>
            </a:r>
            <a:endParaRPr lang="en-US" sz="2400" dirty="0" smtClean="0"/>
          </a:p>
          <a:p>
            <a:pPr algn="just">
              <a:buNone/>
            </a:pPr>
            <a:r>
              <a:rPr lang="en-US" sz="2400" dirty="0" smtClean="0"/>
              <a:t>•	 At least three avoidance symptoms</a:t>
            </a:r>
            <a:r>
              <a:rPr lang="pl-PL" sz="2400" dirty="0" smtClean="0"/>
              <a:t>.</a:t>
            </a:r>
            <a:endParaRPr lang="en-US" sz="2400" dirty="0" smtClean="0"/>
          </a:p>
          <a:p>
            <a:pPr algn="just">
              <a:buNone/>
            </a:pPr>
            <a:r>
              <a:rPr lang="en-US" sz="2400" dirty="0" smtClean="0"/>
              <a:t>•	 At least two </a:t>
            </a:r>
            <a:r>
              <a:rPr lang="en-US" sz="2400" dirty="0" err="1" smtClean="0"/>
              <a:t>hyperarousal</a:t>
            </a:r>
            <a:r>
              <a:rPr lang="en-US" sz="2400" dirty="0" smtClean="0"/>
              <a:t> symptoms</a:t>
            </a:r>
            <a:r>
              <a:rPr lang="pl-PL" sz="2400" dirty="0" smtClean="0"/>
              <a:t>.</a:t>
            </a:r>
            <a:r>
              <a:rPr lang="en-US" sz="2400" dirty="0" smtClean="0"/>
              <a:t> </a:t>
            </a:r>
          </a:p>
          <a:p>
            <a:pPr algn="just">
              <a:buNone/>
            </a:pPr>
            <a:r>
              <a:rPr lang="en-US" sz="2400" dirty="0" smtClean="0"/>
              <a:t>•	 Symptoms that make it hard to go about daily life, go to school or work, be with friends, and take care of important tasks.</a:t>
            </a:r>
            <a:endParaRPr 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60648"/>
            <a:ext cx="8064896" cy="6336704"/>
          </a:xfrm>
        </p:spPr>
        <p:txBody>
          <a:bodyPr/>
          <a:lstStyle/>
          <a:p>
            <a:pPr>
              <a:buNone/>
            </a:pPr>
            <a:r>
              <a:rPr lang="pl-PL" dirty="0" smtClean="0"/>
              <a:t> </a:t>
            </a:r>
            <a:endParaRPr lang="pl-PL" dirty="0"/>
          </a:p>
        </p:txBody>
      </p:sp>
      <p:pic>
        <p:nvPicPr>
          <p:cNvPr id="2050" name="Picture 2" descr="C:\Users\Milo\Desktop\reactions.JPG"/>
          <p:cNvPicPr>
            <a:picLocks noChangeAspect="1" noChangeArrowheads="1"/>
          </p:cNvPicPr>
          <p:nvPr/>
        </p:nvPicPr>
        <p:blipFill>
          <a:blip r:embed="rId2" cstate="print"/>
          <a:srcRect/>
          <a:stretch>
            <a:fillRect/>
          </a:stretch>
        </p:blipFill>
        <p:spPr bwMode="auto">
          <a:xfrm>
            <a:off x="1835696" y="3861048"/>
            <a:ext cx="5334000" cy="2324100"/>
          </a:xfrm>
          <a:prstGeom prst="rect">
            <a:avLst/>
          </a:prstGeom>
          <a:noFill/>
        </p:spPr>
      </p:pic>
      <p:pic>
        <p:nvPicPr>
          <p:cNvPr id="2051" name="Picture 3" descr="C:\Users\Milo\Desktop\PTSD-Compensation-Image.jpg"/>
          <p:cNvPicPr>
            <a:picLocks noChangeAspect="1" noChangeArrowheads="1"/>
          </p:cNvPicPr>
          <p:nvPr/>
        </p:nvPicPr>
        <p:blipFill>
          <a:blip r:embed="rId3" cstate="print"/>
          <a:srcRect/>
          <a:stretch>
            <a:fillRect/>
          </a:stretch>
        </p:blipFill>
        <p:spPr bwMode="auto">
          <a:xfrm>
            <a:off x="2555776" y="548680"/>
            <a:ext cx="4168479" cy="277853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60648"/>
            <a:ext cx="7762056" cy="6094912"/>
          </a:xfrm>
        </p:spPr>
        <p:txBody>
          <a:bodyPr>
            <a:normAutofit fontScale="92500" lnSpcReduction="10000"/>
          </a:bodyPr>
          <a:lstStyle/>
          <a:p>
            <a:pPr algn="ctr">
              <a:buNone/>
            </a:pPr>
            <a:r>
              <a:rPr lang="pl-PL" sz="2400" dirty="0" smtClean="0"/>
              <a:t>Treatment for PTSD</a:t>
            </a:r>
          </a:p>
          <a:p>
            <a:pPr algn="just">
              <a:buNone/>
            </a:pPr>
            <a:r>
              <a:rPr lang="en-US" sz="2400" dirty="0" smtClean="0"/>
              <a:t>Cognitive</a:t>
            </a:r>
            <a:r>
              <a:rPr lang="pl-PL" sz="2400" dirty="0" smtClean="0"/>
              <a:t> </a:t>
            </a:r>
            <a:r>
              <a:rPr lang="en-US" sz="2400" dirty="0" smtClean="0"/>
              <a:t>behavioral</a:t>
            </a:r>
            <a:r>
              <a:rPr lang="pl-PL" sz="2400" dirty="0" smtClean="0"/>
              <a:t> </a:t>
            </a:r>
            <a:r>
              <a:rPr lang="en-US" sz="2400" dirty="0" smtClean="0"/>
              <a:t>therapy</a:t>
            </a:r>
            <a:r>
              <a:rPr lang="pl-PL" sz="2400" dirty="0" smtClean="0"/>
              <a:t> (</a:t>
            </a:r>
            <a:r>
              <a:rPr lang="en-US" sz="2400" dirty="0" smtClean="0"/>
              <a:t>CBT</a:t>
            </a:r>
            <a:r>
              <a:rPr lang="pl-PL" sz="2400" dirty="0" smtClean="0"/>
              <a:t>)</a:t>
            </a:r>
            <a:r>
              <a:rPr lang="en-US" sz="2400" dirty="0" smtClean="0"/>
              <a:t>.</a:t>
            </a:r>
            <a:r>
              <a:rPr lang="pl-PL" sz="2400" dirty="0" smtClean="0"/>
              <a:t> </a:t>
            </a:r>
            <a:r>
              <a:rPr lang="en-US" sz="2400" dirty="0" smtClean="0"/>
              <a:t>There are several parts to CBT, including: </a:t>
            </a:r>
          </a:p>
          <a:p>
            <a:pPr algn="just">
              <a:buNone/>
            </a:pPr>
            <a:r>
              <a:rPr lang="en-US" sz="2400" dirty="0" smtClean="0"/>
              <a:t>•	 </a:t>
            </a:r>
            <a:r>
              <a:rPr lang="en-US" sz="2400" b="1" dirty="0" smtClean="0"/>
              <a:t>Exposure</a:t>
            </a:r>
            <a:r>
              <a:rPr lang="pl-PL" sz="2400" b="1" dirty="0" smtClean="0"/>
              <a:t> </a:t>
            </a:r>
            <a:r>
              <a:rPr lang="en-US" sz="2400" b="1" dirty="0" smtClean="0"/>
              <a:t>therapy. </a:t>
            </a:r>
            <a:r>
              <a:rPr lang="en-US" sz="2400" dirty="0" smtClean="0"/>
              <a:t>This therapy helps people face and control their fear.</a:t>
            </a:r>
            <a:r>
              <a:rPr lang="pl-PL" sz="2400" dirty="0" smtClean="0"/>
              <a:t> </a:t>
            </a:r>
            <a:r>
              <a:rPr lang="en-US" sz="2400" dirty="0" smtClean="0"/>
              <a:t>It exposes them to the trauma they experienced in a safe way. It uses mental imagery, writing, or visits to the place where the event happened. The therapist uses these tools to help people with PTSD cope with their feelings. </a:t>
            </a:r>
          </a:p>
          <a:p>
            <a:pPr algn="just">
              <a:buNone/>
            </a:pPr>
            <a:r>
              <a:rPr lang="en-US" sz="2400" dirty="0" smtClean="0"/>
              <a:t>•	 </a:t>
            </a:r>
            <a:r>
              <a:rPr lang="en-US" sz="2400" b="1" dirty="0" smtClean="0"/>
              <a:t>Cognitive</a:t>
            </a:r>
            <a:r>
              <a:rPr lang="pl-PL" sz="2400" b="1" dirty="0" smtClean="0"/>
              <a:t> </a:t>
            </a:r>
            <a:r>
              <a:rPr lang="en-US" sz="2400" b="1" dirty="0" smtClean="0"/>
              <a:t>restructuring</a:t>
            </a:r>
            <a:r>
              <a:rPr lang="en-US" sz="2400" dirty="0" smtClean="0"/>
              <a:t>. This therapy helps people make sense of the bad memories. Sometimes people remember the event differently than how it happened. They may feel guilt or shame about what is not their fault. The therapist helps people with PTSD look at what happened in a realistic way. </a:t>
            </a:r>
          </a:p>
          <a:p>
            <a:pPr algn="just">
              <a:buNone/>
            </a:pPr>
            <a:r>
              <a:rPr lang="en-US" sz="2400" dirty="0" smtClean="0"/>
              <a:t>•	 </a:t>
            </a:r>
            <a:r>
              <a:rPr lang="en-US" sz="2400" b="1" dirty="0" smtClean="0"/>
              <a:t>Stress</a:t>
            </a:r>
            <a:r>
              <a:rPr lang="pl-PL" sz="2400" b="1" dirty="0" smtClean="0"/>
              <a:t> inoculation </a:t>
            </a:r>
            <a:r>
              <a:rPr lang="en-US" sz="2400" b="1" dirty="0" smtClean="0"/>
              <a:t>training</a:t>
            </a:r>
            <a:r>
              <a:rPr lang="en-US" sz="2400" dirty="0" smtClean="0"/>
              <a:t>. This therapy tries to reduce PTSD symptoms by teaching a person how to reduce anxiety. Like cognitive restructuring, this treatment helps people look at their memories in a healthy way. </a:t>
            </a:r>
          </a:p>
          <a:p>
            <a:pPr algn="just">
              <a:buNone/>
            </a:pPr>
            <a:endParaRPr lang="pl-PL"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260648"/>
            <a:ext cx="7920880" cy="6597352"/>
          </a:xfrm>
        </p:spPr>
        <p:txBody>
          <a:bodyPr>
            <a:normAutofit fontScale="92500" lnSpcReduction="20000"/>
          </a:bodyPr>
          <a:lstStyle/>
          <a:p>
            <a:pPr algn="just">
              <a:buNone/>
            </a:pPr>
            <a:r>
              <a:rPr lang="pl-PL" sz="2400" b="1" dirty="0" smtClean="0"/>
              <a:t>Dynamic psychotherapy</a:t>
            </a:r>
          </a:p>
          <a:p>
            <a:pPr algn="just">
              <a:buNone/>
            </a:pPr>
            <a:r>
              <a:rPr lang="en-US" sz="2400" dirty="0" smtClean="0"/>
              <a:t>This includes the development phase, in which there is injury, reactivates hidden injuries from earlier phases of development and takes into account the social context of existing during and after trauma</a:t>
            </a:r>
            <a:r>
              <a:rPr lang="pl-PL" sz="2400" dirty="0" smtClean="0"/>
              <a:t>.</a:t>
            </a:r>
          </a:p>
          <a:p>
            <a:pPr algn="just">
              <a:buNone/>
            </a:pPr>
            <a:endParaRPr lang="pl-PL" sz="2400" dirty="0" smtClean="0"/>
          </a:p>
          <a:p>
            <a:pPr algn="just">
              <a:buNone/>
            </a:pPr>
            <a:r>
              <a:rPr lang="pl-PL" sz="2400" b="1" dirty="0" smtClean="0"/>
              <a:t>Hipnotheraphy </a:t>
            </a:r>
          </a:p>
          <a:p>
            <a:pPr algn="just">
              <a:buNone/>
            </a:pPr>
            <a:r>
              <a:rPr lang="pl-PL" sz="2400" dirty="0" smtClean="0"/>
              <a:t>Not very popular and has smaller efficiency than CBT. But sometimes used as an addition to CBT.</a:t>
            </a:r>
          </a:p>
          <a:p>
            <a:pPr algn="just">
              <a:buNone/>
            </a:pPr>
            <a:endParaRPr lang="pl-PL" sz="2400" dirty="0" smtClean="0"/>
          </a:p>
          <a:p>
            <a:pPr algn="just">
              <a:buNone/>
            </a:pPr>
            <a:r>
              <a:rPr lang="en-US" sz="2400" b="1" dirty="0" smtClean="0"/>
              <a:t>EMDR</a:t>
            </a:r>
            <a:r>
              <a:rPr lang="pl-PL" sz="2400" b="1" dirty="0" smtClean="0"/>
              <a:t> </a:t>
            </a:r>
            <a:r>
              <a:rPr lang="en-US" sz="2400" b="1" dirty="0" smtClean="0"/>
              <a:t>(Eye</a:t>
            </a:r>
            <a:r>
              <a:rPr lang="pl-PL" sz="2400" b="1" dirty="0" smtClean="0"/>
              <a:t> </a:t>
            </a:r>
            <a:r>
              <a:rPr lang="en-US" sz="2400" b="1" dirty="0" smtClean="0"/>
              <a:t>Movement Desensitization and</a:t>
            </a:r>
            <a:r>
              <a:rPr lang="pl-PL" sz="2400" b="1" dirty="0" smtClean="0"/>
              <a:t> </a:t>
            </a:r>
            <a:r>
              <a:rPr lang="en-US" sz="2400" b="1" dirty="0" smtClean="0"/>
              <a:t>Reprocessing)</a:t>
            </a:r>
            <a:r>
              <a:rPr lang="pl-PL" sz="2400" b="1" dirty="0" smtClean="0"/>
              <a:t> (F.Shapiro)</a:t>
            </a:r>
          </a:p>
          <a:p>
            <a:pPr algn="ctr">
              <a:buNone/>
            </a:pPr>
            <a:r>
              <a:rPr lang="pl-PL" sz="2400" b="1" dirty="0" smtClean="0"/>
              <a:t>http://youtu.be/OlfQIRJEsYk</a:t>
            </a:r>
          </a:p>
          <a:p>
            <a:pPr algn="just">
              <a:buNone/>
            </a:pPr>
            <a:r>
              <a:rPr lang="en-US" sz="2400" dirty="0" smtClean="0"/>
              <a:t> </a:t>
            </a:r>
            <a:r>
              <a:rPr lang="pl-PL" sz="2400" dirty="0" smtClean="0"/>
              <a:t>W</a:t>
            </a:r>
            <a:r>
              <a:rPr lang="en-US" sz="2400" dirty="0" smtClean="0"/>
              <a:t>hen a traumatic or distressing experience occurs, it may overwhelm normal cognitive and neurological coping mechanisms. The memory and associated stimuli are inadequately processed and stored in an isolated memory network. The goal of EMDR therapy is to process these distressing memories, reducing their lingering effects and allowing clients to develop more adaptive coping mechanisms</a:t>
            </a:r>
            <a:r>
              <a:rPr lang="pl-PL" sz="2400" dirty="0" smtClean="0"/>
              <a:t>.</a:t>
            </a:r>
            <a:endParaRPr lang="en-US" sz="2400" dirty="0" smtClean="0"/>
          </a:p>
          <a:p>
            <a:pPr algn="just">
              <a:buNone/>
            </a:pPr>
            <a:endParaRPr lang="pl-PL" sz="2400" dirty="0" smtClean="0"/>
          </a:p>
          <a:p>
            <a:pPr algn="just">
              <a:buNone/>
            </a:pPr>
            <a:endParaRPr lang="pl-PL" sz="2400" dirty="0" smtClean="0"/>
          </a:p>
          <a:p>
            <a:pPr algn="just">
              <a:buNone/>
            </a:pPr>
            <a:endParaRPr lang="pl-PL"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260648"/>
            <a:ext cx="7920880" cy="6264696"/>
          </a:xfrm>
        </p:spPr>
        <p:txBody>
          <a:bodyPr>
            <a:normAutofit/>
          </a:bodyPr>
          <a:lstStyle/>
          <a:p>
            <a:pPr algn="just">
              <a:buNone/>
            </a:pPr>
            <a:r>
              <a:rPr lang="pl-PL" sz="2400" b="1" dirty="0" smtClean="0"/>
              <a:t>Neurocognitive </a:t>
            </a:r>
            <a:r>
              <a:rPr lang="pl-PL" sz="2400" b="1" dirty="0" smtClean="0"/>
              <a:t>therapy (G.S. Everly)</a:t>
            </a:r>
            <a:endParaRPr lang="pl-PL" sz="2400" dirty="0" smtClean="0"/>
          </a:p>
          <a:p>
            <a:pPr algn="just">
              <a:buNone/>
            </a:pPr>
            <a:r>
              <a:rPr lang="pl-PL" sz="2400" dirty="0" smtClean="0"/>
              <a:t>4 categories of intervention:</a:t>
            </a:r>
          </a:p>
          <a:p>
            <a:pPr algn="just"/>
            <a:r>
              <a:rPr lang="en-US" sz="2400" dirty="0" smtClean="0"/>
              <a:t>withdrawal of the </a:t>
            </a:r>
            <a:r>
              <a:rPr lang="pl-PL" sz="2400" dirty="0" smtClean="0"/>
              <a:t>person</a:t>
            </a:r>
            <a:r>
              <a:rPr lang="en-US" sz="2400" dirty="0" smtClean="0"/>
              <a:t> from the stressful, overly stimulating conditions.</a:t>
            </a:r>
            <a:endParaRPr lang="pl-PL" sz="2400" dirty="0" smtClean="0"/>
          </a:p>
          <a:p>
            <a:pPr algn="just"/>
            <a:r>
              <a:rPr lang="pl-PL" sz="2400" dirty="0" smtClean="0"/>
              <a:t>Encourage to catharsis experience.</a:t>
            </a:r>
          </a:p>
          <a:p>
            <a:pPr algn="just"/>
            <a:r>
              <a:rPr lang="en-US" sz="2400" dirty="0" smtClean="0"/>
              <a:t>behavioral interventions that cause relaxation response and the use of psychotropic drugs</a:t>
            </a:r>
            <a:r>
              <a:rPr lang="pl-PL" sz="2400" dirty="0" smtClean="0"/>
              <a:t>.</a:t>
            </a:r>
          </a:p>
          <a:p>
            <a:pPr algn="just">
              <a:buNone/>
            </a:pPr>
            <a:endParaRPr lang="pl-PL" sz="2400" b="1" dirty="0" smtClean="0"/>
          </a:p>
        </p:txBody>
      </p:sp>
      <p:pic>
        <p:nvPicPr>
          <p:cNvPr id="1026" name="Picture 2" descr="C:\Users\Milo\Desktop\Untitled.jpg"/>
          <p:cNvPicPr>
            <a:picLocks noChangeAspect="1" noChangeArrowheads="1"/>
          </p:cNvPicPr>
          <p:nvPr/>
        </p:nvPicPr>
        <p:blipFill>
          <a:blip r:embed="rId2" cstate="print"/>
          <a:srcRect/>
          <a:stretch>
            <a:fillRect/>
          </a:stretch>
        </p:blipFill>
        <p:spPr bwMode="auto">
          <a:xfrm>
            <a:off x="1907704" y="3501008"/>
            <a:ext cx="4921027" cy="3184547"/>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834064" cy="6022904"/>
          </a:xfrm>
        </p:spPr>
        <p:txBody>
          <a:bodyPr>
            <a:normAutofit/>
          </a:bodyPr>
          <a:lstStyle/>
          <a:p>
            <a:pPr algn="just">
              <a:buNone/>
            </a:pPr>
            <a:r>
              <a:rPr lang="pl-PL" sz="2400" b="1" dirty="0" smtClean="0"/>
              <a:t>Group </a:t>
            </a:r>
            <a:r>
              <a:rPr lang="pl-PL" sz="2400" b="1" dirty="0" smtClean="0"/>
              <a:t>Therapy</a:t>
            </a:r>
          </a:p>
          <a:p>
            <a:pPr algn="just">
              <a:buNone/>
            </a:pPr>
            <a:endParaRPr lang="pl-PL" sz="2400" b="1" dirty="0" smtClean="0"/>
          </a:p>
          <a:p>
            <a:pPr algn="just">
              <a:buNone/>
            </a:pPr>
            <a:r>
              <a:rPr lang="pl-PL" sz="2400" dirty="0" smtClean="0"/>
              <a:t>Its based on group support for victims. Work in groups reduces feeling of loneliness and isolation and increase feeling of acceptance and belonging to the group and society.</a:t>
            </a:r>
          </a:p>
          <a:p>
            <a:pPr algn="just">
              <a:buNone/>
            </a:pPr>
            <a:endParaRPr lang="pl-PL"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618040" cy="6022904"/>
          </a:xfrm>
        </p:spPr>
        <p:txBody>
          <a:bodyPr>
            <a:normAutofit/>
          </a:bodyPr>
          <a:lstStyle/>
          <a:p>
            <a:pPr algn="just">
              <a:buNone/>
            </a:pPr>
            <a:r>
              <a:rPr lang="pl-PL" sz="2400" dirty="0" smtClean="0"/>
              <a:t>To all types of therapy, it is common to use some types of strategy:</a:t>
            </a:r>
          </a:p>
          <a:p>
            <a:pPr algn="just">
              <a:buNone/>
            </a:pPr>
            <a:endParaRPr lang="pl-PL" sz="2400" dirty="0" smtClean="0"/>
          </a:p>
          <a:p>
            <a:pPr algn="just"/>
            <a:r>
              <a:rPr lang="pl-PL" sz="2400" dirty="0" smtClean="0"/>
              <a:t>Supporting adaptive behaviours (reducing external expectations, resting, relaxation, vizualization, talking to yourself, pharmacology).</a:t>
            </a:r>
          </a:p>
          <a:p>
            <a:pPr algn="just"/>
            <a:r>
              <a:rPr lang="pl-PL" sz="2400" dirty="0" smtClean="0"/>
              <a:t>Normalization of some behaviours which can be  seen as disorder.</a:t>
            </a:r>
          </a:p>
          <a:p>
            <a:pPr algn="just"/>
            <a:r>
              <a:rPr lang="pl-PL" sz="2400" dirty="0" smtClean="0"/>
              <a:t>reducing avoidance; </a:t>
            </a:r>
            <a:r>
              <a:rPr lang="en-US" sz="2400" dirty="0" smtClean="0"/>
              <a:t>by avoiding the processing of traumatic experience, it remains toxic</a:t>
            </a:r>
            <a:r>
              <a:rPr lang="pl-PL" sz="2400" dirty="0" smtClean="0"/>
              <a:t>.</a:t>
            </a:r>
          </a:p>
          <a:p>
            <a:pPr algn="just"/>
            <a:r>
              <a:rPr lang="en-US" sz="2400" dirty="0" smtClean="0"/>
              <a:t>change attribution o</a:t>
            </a:r>
            <a:r>
              <a:rPr lang="pl-PL" sz="2400" dirty="0" smtClean="0"/>
              <a:t>n</a:t>
            </a:r>
            <a:r>
              <a:rPr lang="en-US" sz="2400" dirty="0" smtClean="0"/>
              <a:t> the meaning of the trauma</a:t>
            </a:r>
            <a:r>
              <a:rPr lang="pl-PL" sz="2400" dirty="0" smtClean="0"/>
              <a:t>.</a:t>
            </a:r>
            <a:endParaRPr lang="pl-PL"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690048" cy="5878888"/>
          </a:xfrm>
        </p:spPr>
        <p:txBody>
          <a:bodyPr>
            <a:normAutofit lnSpcReduction="10000"/>
          </a:bodyPr>
          <a:lstStyle/>
          <a:p>
            <a:pPr algn="ctr">
              <a:buNone/>
            </a:pPr>
            <a:r>
              <a:rPr lang="pl-PL" sz="2000" dirty="0" smtClean="0"/>
              <a:t>Bibliography</a:t>
            </a:r>
          </a:p>
          <a:p>
            <a:pPr algn="just">
              <a:buNone/>
            </a:pPr>
            <a:r>
              <a:rPr lang="pl-PL" sz="2000" dirty="0" smtClean="0"/>
              <a:t>Holiczer, Gałuszko, Cubała, (2007); </a:t>
            </a:r>
            <a:r>
              <a:rPr lang="pl-PL" sz="2000" b="1" i="1" dirty="0" smtClean="0"/>
              <a:t>Post-traumatic stress disorder. Evolution </a:t>
            </a:r>
            <a:r>
              <a:rPr lang="en-US" sz="2000" b="1" i="1" dirty="0" smtClean="0"/>
              <a:t>of the concept and therapeutic approaches</a:t>
            </a:r>
            <a:r>
              <a:rPr lang="pl-PL" sz="2000" b="1" i="1" dirty="0" smtClean="0"/>
              <a:t>. </a:t>
            </a:r>
            <a:r>
              <a:rPr lang="pl-PL" sz="2000" dirty="0" smtClean="0"/>
              <a:t>Via Medica.</a:t>
            </a:r>
          </a:p>
          <a:p>
            <a:pPr algn="just">
              <a:buNone/>
            </a:pPr>
            <a:endParaRPr lang="pl-PL" sz="2000" dirty="0" smtClean="0"/>
          </a:p>
          <a:p>
            <a:pPr>
              <a:buNone/>
            </a:pPr>
            <a:r>
              <a:rPr lang="en-US" sz="2000" dirty="0" smtClean="0"/>
              <a:t>National Institute of Mental Health </a:t>
            </a:r>
            <a:r>
              <a:rPr lang="pl-PL" sz="2000" dirty="0" smtClean="0"/>
              <a:t>,</a:t>
            </a:r>
            <a:r>
              <a:rPr lang="en-US" sz="2000" dirty="0" smtClean="0"/>
              <a:t>U.S. Department of </a:t>
            </a:r>
            <a:r>
              <a:rPr lang="en-US" sz="2000" dirty="0" err="1" smtClean="0"/>
              <a:t>Healt</a:t>
            </a:r>
            <a:r>
              <a:rPr lang="pl-PL" sz="2000" dirty="0" smtClean="0"/>
              <a:t>h</a:t>
            </a:r>
            <a:r>
              <a:rPr lang="en-US" sz="2000" dirty="0" smtClean="0"/>
              <a:t> an</a:t>
            </a:r>
            <a:r>
              <a:rPr lang="pl-PL" sz="2000" dirty="0" smtClean="0"/>
              <a:t>d</a:t>
            </a:r>
            <a:r>
              <a:rPr lang="en-US" sz="2000" dirty="0" smtClean="0"/>
              <a:t> H</a:t>
            </a:r>
            <a:r>
              <a:rPr lang="pl-PL" sz="2000" dirty="0" smtClean="0"/>
              <a:t>u</a:t>
            </a:r>
            <a:r>
              <a:rPr lang="en-US" sz="2000" dirty="0" smtClean="0"/>
              <a:t>man Service</a:t>
            </a:r>
            <a:r>
              <a:rPr lang="pl-PL" sz="2000" dirty="0" smtClean="0"/>
              <a:t>s; </a:t>
            </a:r>
            <a:r>
              <a:rPr lang="pl-PL" sz="2000" i="1" dirty="0" smtClean="0"/>
              <a:t>Post-Traumatic Stress Dissorder (PTSD)</a:t>
            </a:r>
            <a:endParaRPr lang="pl-PL" sz="2000" dirty="0" smtClean="0"/>
          </a:p>
          <a:p>
            <a:pPr algn="just">
              <a:buNone/>
            </a:pPr>
            <a:endParaRPr lang="pl-PL" sz="2000" dirty="0" smtClean="0"/>
          </a:p>
          <a:p>
            <a:pPr algn="just">
              <a:buNone/>
            </a:pPr>
            <a:r>
              <a:rPr lang="pl-PL" sz="2000" dirty="0" smtClean="0"/>
              <a:t>http://www.google.cz/books?hl=pl&amp;lr=&amp;id=2_WiYestq0cC&amp;oi=fnd&amp;pg=PA241&amp;dq=EMDR+(Eye+Movement+Desensitization+and+Reprocessing)&amp;ots=ib7RHzq_pA&amp;sig=NXuaZ0dYzzyj8Iqak8uuPzJ0Wko&amp;redir_esc=y#v=onepage&amp;q=EMDR%20(Eye%20Movement%20Desensitization%20and%20Reprocessing)&amp;f=false</a:t>
            </a:r>
          </a:p>
          <a:p>
            <a:pPr algn="just">
              <a:buNone/>
            </a:pPr>
            <a:r>
              <a:rPr lang="pl-PL" sz="2000" dirty="0" smtClean="0">
                <a:hlinkClick r:id="rId3"/>
              </a:rPr>
              <a:t>http://www.nimh.nih.gov/health/topics/post-traumatic-stress-disorder-ptsd/index.shtml</a:t>
            </a:r>
            <a:endParaRPr lang="pl-PL" sz="2000" dirty="0" smtClean="0"/>
          </a:p>
          <a:p>
            <a:pPr algn="just">
              <a:buNone/>
            </a:pPr>
            <a:r>
              <a:rPr lang="pl-PL" sz="2000" b="1" i="1" dirty="0" smtClean="0"/>
              <a:t> </a:t>
            </a:r>
            <a:r>
              <a:rPr lang="pl-PL" sz="2000" dirty="0" smtClean="0">
                <a:hlinkClick r:id="rId4"/>
              </a:rPr>
              <a:t>http://www.helpguide.org/mental/post_traumatic_stress_disorder_symptoms_treatment.htm</a:t>
            </a:r>
            <a:endParaRPr lang="pl-PL" sz="2000" dirty="0" smtClean="0"/>
          </a:p>
          <a:p>
            <a:pPr algn="just">
              <a:buNone/>
            </a:pPr>
            <a:r>
              <a:rPr lang="pl-PL" sz="2000" dirty="0" smtClean="0">
                <a:hlinkClick r:id="rId5"/>
              </a:rPr>
              <a:t>http://www.ncbi.nlm.nih.gov/pmc/articles/PMC3083990/</a:t>
            </a:r>
            <a:endParaRPr lang="pl-PL" sz="2000" dirty="0" smtClean="0"/>
          </a:p>
          <a:p>
            <a:pPr algn="just">
              <a:buNone/>
            </a:pPr>
            <a:endParaRPr lang="pl-PL" sz="2000" dirty="0" smtClean="0"/>
          </a:p>
          <a:p>
            <a:pPr algn="just">
              <a:buNone/>
            </a:pPr>
            <a:endParaRPr lang="pl-PL" sz="2000" dirty="0" smtClean="0"/>
          </a:p>
          <a:p>
            <a:pPr algn="just">
              <a:buNone/>
            </a:pP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a:xfrm>
            <a:off x="914400" y="332656"/>
            <a:ext cx="7906072" cy="6336704"/>
          </a:xfrm>
        </p:spPr>
        <p:txBody>
          <a:bodyPr>
            <a:normAutofit/>
          </a:bodyPr>
          <a:lstStyle/>
          <a:p>
            <a:pPr algn="ctr">
              <a:buNone/>
            </a:pPr>
            <a:r>
              <a:rPr lang="en-US" sz="2400" dirty="0" smtClean="0"/>
              <a:t>What is post-traumatic stress disorder, or PTSD? </a:t>
            </a:r>
            <a:endParaRPr lang="pl-PL" sz="2400" dirty="0" smtClean="0"/>
          </a:p>
          <a:p>
            <a:pPr algn="just">
              <a:buNone/>
            </a:pPr>
            <a:endParaRPr lang="pl-PL" sz="2400" dirty="0" smtClean="0"/>
          </a:p>
          <a:p>
            <a:pPr algn="just">
              <a:buNone/>
            </a:pPr>
            <a:r>
              <a:rPr lang="pl-PL" sz="2400" dirty="0" smtClean="0"/>
              <a:t>It is an anxiety disorder that some people get after seeing or living through dangerous, traumatic events such as sexual assault, war, violence, natural catastrophies, car accidents, plane crashes etc..</a:t>
            </a:r>
          </a:p>
          <a:p>
            <a:pPr algn="ctr">
              <a:buNone/>
            </a:pPr>
            <a:r>
              <a:rPr lang="pl-PL" sz="2400" dirty="0" smtClean="0"/>
              <a:t>http://youtu.be/cIXEkLY5D5U</a:t>
            </a:r>
          </a:p>
          <a:p>
            <a:pPr algn="just">
              <a:buNone/>
            </a:pPr>
            <a:endParaRPr lang="pl-PL" sz="2400" dirty="0" smtClean="0"/>
          </a:p>
          <a:p>
            <a:pPr>
              <a:buNone/>
            </a:pPr>
            <a:endParaRPr lang="pl-PL" sz="2400" dirty="0" smtClean="0"/>
          </a:p>
          <a:p>
            <a:pPr>
              <a:buNone/>
            </a:pPr>
            <a:endParaRPr lang="pl-PL" sz="2400" dirty="0" smtClean="0"/>
          </a:p>
          <a:p>
            <a:pPr>
              <a:buNone/>
            </a:pPr>
            <a:endParaRPr lang="en-US" dirty="0" smtClean="0"/>
          </a:p>
        </p:txBody>
      </p:sp>
      <p:pic>
        <p:nvPicPr>
          <p:cNvPr id="1026" name="Picture 2" descr="C:\Users\Milo\Desktop\t1larg.ptsd.gi.jpg"/>
          <p:cNvPicPr>
            <a:picLocks noChangeAspect="1" noChangeArrowheads="1"/>
          </p:cNvPicPr>
          <p:nvPr/>
        </p:nvPicPr>
        <p:blipFill>
          <a:blip r:embed="rId2" cstate="print"/>
          <a:srcRect/>
          <a:stretch>
            <a:fillRect/>
          </a:stretch>
        </p:blipFill>
        <p:spPr bwMode="auto">
          <a:xfrm>
            <a:off x="1979712" y="3356992"/>
            <a:ext cx="5327915" cy="299695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76672"/>
            <a:ext cx="7690048" cy="5878888"/>
          </a:xfrm>
        </p:spPr>
        <p:txBody>
          <a:bodyPr>
            <a:normAutofit/>
          </a:bodyPr>
          <a:lstStyle/>
          <a:p>
            <a:pPr algn="just">
              <a:buNone/>
            </a:pPr>
            <a:r>
              <a:rPr lang="pl-PL" sz="2400" dirty="0" smtClean="0"/>
              <a:t>Some facts about PTSD:</a:t>
            </a:r>
          </a:p>
          <a:p>
            <a:pPr algn="just">
              <a:buNone/>
            </a:pPr>
            <a:endParaRPr lang="pl-PL" sz="2400" dirty="0" smtClean="0"/>
          </a:p>
          <a:p>
            <a:pPr algn="just"/>
            <a:r>
              <a:rPr lang="en-US" sz="2400" dirty="0" smtClean="0"/>
              <a:t>every third person have some traumatic exp</a:t>
            </a:r>
            <a:r>
              <a:rPr lang="pl-PL" sz="2400" dirty="0" smtClean="0"/>
              <a:t>erience</a:t>
            </a:r>
            <a:r>
              <a:rPr lang="en-US" sz="2400" dirty="0" smtClean="0"/>
              <a:t> in their life. </a:t>
            </a:r>
            <a:r>
              <a:rPr lang="pl-PL" sz="2400" dirty="0" smtClean="0"/>
              <a:t>10-20% from it change into PTSD.</a:t>
            </a:r>
          </a:p>
          <a:p>
            <a:pPr algn="just"/>
            <a:r>
              <a:rPr lang="pl-PL" sz="2400" dirty="0" smtClean="0"/>
              <a:t>3-6% of human population have PTSD.</a:t>
            </a:r>
          </a:p>
          <a:p>
            <a:pPr algn="just"/>
            <a:r>
              <a:rPr lang="pl-PL" sz="2400" dirty="0" smtClean="0"/>
              <a:t>60-80% of people with ptsd are drug/alcohol abusers.</a:t>
            </a:r>
          </a:p>
          <a:p>
            <a:pPr algn="just"/>
            <a:endParaRPr lang="pl-PL"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834064" cy="6022904"/>
          </a:xfrm>
        </p:spPr>
        <p:txBody>
          <a:bodyPr>
            <a:normAutofit fontScale="92500"/>
          </a:bodyPr>
          <a:lstStyle/>
          <a:p>
            <a:pPr algn="ctr">
              <a:buNone/>
            </a:pPr>
            <a:r>
              <a:rPr lang="pl-PL" dirty="0" smtClean="0"/>
              <a:t>History of PTSD</a:t>
            </a:r>
          </a:p>
          <a:p>
            <a:pPr algn="just">
              <a:lnSpc>
                <a:spcPct val="200000"/>
              </a:lnSpc>
              <a:buNone/>
            </a:pPr>
            <a:r>
              <a:rPr lang="pl-PL" sz="2400" dirty="0" smtClean="0"/>
              <a:t>First observations were made in  American Civil War and I World War. (Charcot) connection between trauma and histeria.</a:t>
            </a:r>
          </a:p>
          <a:p>
            <a:pPr algn="just">
              <a:lnSpc>
                <a:spcPct val="200000"/>
              </a:lnSpc>
              <a:buNone/>
            </a:pPr>
            <a:r>
              <a:rPr lang="pl-PL" sz="2400" dirty="0" smtClean="0"/>
              <a:t>Next observation was in II World War by Mc Farlane.</a:t>
            </a:r>
          </a:p>
          <a:p>
            <a:pPr algn="just">
              <a:lnSpc>
                <a:spcPct val="200000"/>
              </a:lnSpc>
              <a:buNone/>
            </a:pPr>
            <a:r>
              <a:rPr lang="pl-PL" sz="2400" dirty="0" smtClean="0"/>
              <a:t>Soldiers with bad „personality” were not accepted (25%),but that didnt change situation.</a:t>
            </a:r>
          </a:p>
          <a:p>
            <a:pPr algn="just">
              <a:lnSpc>
                <a:spcPct val="200000"/>
              </a:lnSpc>
              <a:buNone/>
            </a:pPr>
            <a:r>
              <a:rPr lang="pl-PL" sz="2400" dirty="0" smtClean="0"/>
              <a:t>Next research on  people from concetration camps, then on Korean war veterans and Vietnam war veterans.</a:t>
            </a:r>
          </a:p>
          <a:p>
            <a:pPr algn="just">
              <a:buNone/>
            </a:pPr>
            <a:endParaRPr lang="pl-PL" sz="2400" dirty="0" smtClean="0"/>
          </a:p>
          <a:p>
            <a:pPr algn="just">
              <a:buNone/>
            </a:pPr>
            <a:endParaRPr lang="pl-PL" sz="2400" dirty="0" smtClean="0"/>
          </a:p>
          <a:p>
            <a:pPr algn="just">
              <a:buNone/>
            </a:pPr>
            <a:endParaRPr lang="pl-PL" sz="24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04664"/>
            <a:ext cx="8064896" cy="6120680"/>
          </a:xfrm>
        </p:spPr>
        <p:txBody>
          <a:bodyPr/>
          <a:lstStyle/>
          <a:p>
            <a:pPr algn="just">
              <a:buNone/>
            </a:pPr>
            <a:r>
              <a:rPr lang="pl-PL" dirty="0" smtClean="0"/>
              <a:t>M.j.Horowitz concept</a:t>
            </a:r>
          </a:p>
          <a:p>
            <a:pPr algn="just">
              <a:buNone/>
            </a:pPr>
            <a:r>
              <a:rPr lang="en-US" sz="2400" dirty="0" smtClean="0"/>
              <a:t>catastrophic events provide large amounts of information coming from the outside, from which most can not stay adjusted to the individual cognitive schemas due to the fact the they are outside the range of normal experience. </a:t>
            </a:r>
            <a:r>
              <a:rPr lang="pl-PL" sz="2400" dirty="0" smtClean="0"/>
              <a:t>I</a:t>
            </a:r>
            <a:r>
              <a:rPr lang="en-US" sz="2400" dirty="0" smtClean="0"/>
              <a:t>n consequence there is an information overload. </a:t>
            </a:r>
            <a:r>
              <a:rPr lang="pl-PL" sz="2400" dirty="0" smtClean="0"/>
              <a:t>U</a:t>
            </a:r>
            <a:r>
              <a:rPr lang="en-US" sz="2400" dirty="0" err="1" smtClean="0"/>
              <a:t>nprocessed</a:t>
            </a:r>
            <a:r>
              <a:rPr lang="en-US" sz="2400" dirty="0" smtClean="0"/>
              <a:t> information does not remain separated from consciousness, staying in untreated, active, raw form. </a:t>
            </a:r>
            <a:r>
              <a:rPr lang="pl-PL" sz="2400" dirty="0" smtClean="0"/>
              <a:t>T</a:t>
            </a:r>
            <a:r>
              <a:rPr lang="en-US" sz="2400" dirty="0" smtClean="0"/>
              <a:t>heir maintenance beyond consciousness is sustained by denial and numbness.</a:t>
            </a:r>
            <a:endParaRPr lang="pl-PL" sz="2400" dirty="0" smtClean="0"/>
          </a:p>
          <a:p>
            <a:pPr algn="just">
              <a:buNone/>
            </a:pPr>
            <a:endParaRPr lang="pl-PL" sz="2400" dirty="0" smtClean="0"/>
          </a:p>
          <a:p>
            <a:pPr algn="just">
              <a:buNone/>
            </a:pPr>
            <a:endParaRPr lang="pl-PL" sz="2400" dirty="0" smtClean="0"/>
          </a:p>
          <a:p>
            <a:pPr algn="just">
              <a:buNone/>
            </a:pPr>
            <a:r>
              <a:rPr lang="pl-PL" sz="2400" dirty="0" smtClean="0"/>
              <a:t>1980 - DSM III – disorder after traumatic experience</a:t>
            </a:r>
          </a:p>
          <a:p>
            <a:pPr algn="just">
              <a:buNone/>
            </a:pPr>
            <a:r>
              <a:rPr lang="pl-PL" sz="2400" dirty="0" smtClean="0"/>
              <a:t> 1992 - in ICD 10</a:t>
            </a:r>
            <a:endParaRPr lang="pl-PL"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04664"/>
            <a:ext cx="8136904" cy="6192688"/>
          </a:xfrm>
        </p:spPr>
        <p:txBody>
          <a:bodyPr>
            <a:normAutofit/>
          </a:bodyPr>
          <a:lstStyle/>
          <a:p>
            <a:pPr>
              <a:buNone/>
            </a:pPr>
            <a:r>
              <a:rPr lang="en-US" sz="2400" b="1" dirty="0" smtClean="0"/>
              <a:t>Traumatic events that can lead to PTSD include:</a:t>
            </a:r>
          </a:p>
          <a:p>
            <a:r>
              <a:rPr lang="en-US" sz="2400" dirty="0" smtClean="0"/>
              <a:t>War</a:t>
            </a:r>
            <a:r>
              <a:rPr lang="pl-PL" sz="2400" dirty="0" smtClean="0"/>
              <a:t>.</a:t>
            </a:r>
            <a:endParaRPr lang="en-US" sz="2400" dirty="0" smtClean="0"/>
          </a:p>
          <a:p>
            <a:r>
              <a:rPr lang="en-US" sz="2400" dirty="0" smtClean="0"/>
              <a:t>Natural disasters</a:t>
            </a:r>
            <a:r>
              <a:rPr lang="pl-PL" sz="2400" dirty="0" smtClean="0"/>
              <a:t>.</a:t>
            </a:r>
            <a:endParaRPr lang="en-US" sz="2400" dirty="0" smtClean="0"/>
          </a:p>
          <a:p>
            <a:r>
              <a:rPr lang="en-US" sz="2400" dirty="0" smtClean="0"/>
              <a:t>Car or plane crashes</a:t>
            </a:r>
            <a:r>
              <a:rPr lang="pl-PL" sz="2400" dirty="0" smtClean="0"/>
              <a:t>.</a:t>
            </a:r>
            <a:endParaRPr lang="en-US" sz="2400" dirty="0" smtClean="0"/>
          </a:p>
          <a:p>
            <a:r>
              <a:rPr lang="en-US" sz="2400" dirty="0" smtClean="0"/>
              <a:t>Terrorist attacks</a:t>
            </a:r>
            <a:r>
              <a:rPr lang="pl-PL" sz="2400" dirty="0" smtClean="0"/>
              <a:t>.</a:t>
            </a:r>
            <a:endParaRPr lang="en-US" sz="2400" dirty="0" smtClean="0"/>
          </a:p>
          <a:p>
            <a:r>
              <a:rPr lang="en-US" sz="2400" dirty="0" smtClean="0"/>
              <a:t>Sudden death of a loved one</a:t>
            </a:r>
            <a:r>
              <a:rPr lang="pl-PL" sz="2400" dirty="0" smtClean="0"/>
              <a:t>.</a:t>
            </a:r>
            <a:endParaRPr lang="en-US" sz="2400" dirty="0" smtClean="0"/>
          </a:p>
          <a:p>
            <a:r>
              <a:rPr lang="en-US" sz="2400" dirty="0" smtClean="0"/>
              <a:t>Rape</a:t>
            </a:r>
            <a:r>
              <a:rPr lang="pl-PL" sz="2400" dirty="0" smtClean="0"/>
              <a:t>.</a:t>
            </a:r>
            <a:endParaRPr lang="en-US" sz="2400" dirty="0" smtClean="0"/>
          </a:p>
          <a:p>
            <a:r>
              <a:rPr lang="en-US" sz="2400" dirty="0" smtClean="0"/>
              <a:t>Kidnapping</a:t>
            </a:r>
            <a:r>
              <a:rPr lang="pl-PL" sz="2400" dirty="0" smtClean="0"/>
              <a:t>.</a:t>
            </a:r>
            <a:endParaRPr lang="en-US" sz="2400" dirty="0" smtClean="0"/>
          </a:p>
          <a:p>
            <a:r>
              <a:rPr lang="en-US" sz="2400" dirty="0" smtClean="0"/>
              <a:t>Assault</a:t>
            </a:r>
            <a:r>
              <a:rPr lang="pl-PL" sz="2400" dirty="0" smtClean="0"/>
              <a:t>.</a:t>
            </a:r>
            <a:endParaRPr lang="en-US" sz="2400" dirty="0" smtClean="0"/>
          </a:p>
          <a:p>
            <a:r>
              <a:rPr lang="en-US" sz="2400" dirty="0" smtClean="0"/>
              <a:t>Sexual or physical abuse</a:t>
            </a:r>
            <a:r>
              <a:rPr lang="pl-PL" sz="2400" dirty="0" smtClean="0"/>
              <a:t>.</a:t>
            </a:r>
            <a:endParaRPr lang="en-US" sz="2400" dirty="0" smtClean="0"/>
          </a:p>
          <a:p>
            <a:r>
              <a:rPr lang="en-US" sz="2400" dirty="0" smtClean="0"/>
              <a:t>Childhood neglect</a:t>
            </a:r>
            <a:r>
              <a:rPr lang="pl-PL" sz="2400" dirty="0" smtClean="0"/>
              <a:t>.</a:t>
            </a:r>
            <a:endParaRPr lang="en-US" sz="2400" dirty="0" smtClean="0"/>
          </a:p>
          <a:p>
            <a:pPr algn="just">
              <a:buNone/>
            </a:pPr>
            <a:r>
              <a:rPr lang="pl-PL" sz="2400" dirty="0" smtClean="0"/>
              <a:t>And more...</a:t>
            </a:r>
            <a:endParaRPr lang="pl-PL"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618040" cy="6022904"/>
          </a:xfrm>
        </p:spPr>
        <p:txBody>
          <a:bodyPr>
            <a:normAutofit/>
          </a:bodyPr>
          <a:lstStyle/>
          <a:p>
            <a:pPr algn="ctr">
              <a:buNone/>
            </a:pPr>
            <a:r>
              <a:rPr lang="pl-PL" sz="2400" dirty="0" smtClean="0"/>
              <a:t>Symptoms of PTSD</a:t>
            </a:r>
          </a:p>
          <a:p>
            <a:pPr>
              <a:buNone/>
            </a:pPr>
            <a:r>
              <a:rPr lang="en-US" sz="2400" dirty="0" smtClean="0"/>
              <a:t>1.	Re-experiencing</a:t>
            </a:r>
            <a:r>
              <a:rPr lang="pl-PL" sz="2400" dirty="0" smtClean="0"/>
              <a:t> </a:t>
            </a:r>
            <a:r>
              <a:rPr lang="en-US" sz="2400" dirty="0" smtClean="0"/>
              <a:t>symptoms: </a:t>
            </a:r>
            <a:endParaRPr lang="pl-PL" sz="2400" dirty="0" smtClean="0"/>
          </a:p>
          <a:p>
            <a:pPr>
              <a:buNone/>
            </a:pPr>
            <a:endParaRPr lang="pl-PL" sz="2400" dirty="0" smtClean="0"/>
          </a:p>
          <a:p>
            <a:pPr algn="just">
              <a:buNone/>
            </a:pPr>
            <a:r>
              <a:rPr lang="en-US" sz="2400" dirty="0" smtClean="0"/>
              <a:t>•	 Flashbacks—reliving the trauma over and</a:t>
            </a:r>
            <a:r>
              <a:rPr lang="pl-PL" sz="2400" dirty="0" smtClean="0"/>
              <a:t> </a:t>
            </a:r>
            <a:r>
              <a:rPr lang="en-US" sz="2400" dirty="0" smtClean="0"/>
              <a:t>over, including physical symptoms like a</a:t>
            </a:r>
            <a:r>
              <a:rPr lang="pl-PL" sz="2400" dirty="0" smtClean="0"/>
              <a:t> </a:t>
            </a:r>
            <a:r>
              <a:rPr lang="en-US" sz="2400" dirty="0" smtClean="0"/>
              <a:t>racing heart or sweating</a:t>
            </a:r>
            <a:r>
              <a:rPr lang="pl-PL" sz="2400" dirty="0" smtClean="0"/>
              <a:t>.</a:t>
            </a:r>
          </a:p>
          <a:p>
            <a:pPr>
              <a:buNone/>
            </a:pPr>
            <a:endParaRPr lang="pl-PL" sz="2400" dirty="0" smtClean="0"/>
          </a:p>
          <a:p>
            <a:pPr>
              <a:buNone/>
            </a:pPr>
            <a:r>
              <a:rPr lang="en-US" sz="2400" dirty="0" smtClean="0"/>
              <a:t>•	 Bad dreams</a:t>
            </a:r>
            <a:r>
              <a:rPr lang="pl-PL" sz="2400" dirty="0" smtClean="0"/>
              <a:t>.</a:t>
            </a:r>
            <a:r>
              <a:rPr lang="en-US" sz="2400" dirty="0" smtClean="0"/>
              <a:t> </a:t>
            </a:r>
            <a:endParaRPr lang="pl-PL" sz="2400" dirty="0" smtClean="0"/>
          </a:p>
          <a:p>
            <a:pPr>
              <a:buNone/>
            </a:pPr>
            <a:endParaRPr lang="pl-PL" sz="2400" dirty="0" smtClean="0"/>
          </a:p>
          <a:p>
            <a:pPr>
              <a:buNone/>
            </a:pPr>
            <a:r>
              <a:rPr lang="en-US" sz="2400" dirty="0" smtClean="0"/>
              <a:t>•	 Frightening thoughts. </a:t>
            </a:r>
            <a:endParaRPr lang="pl-PL" sz="2400" dirty="0" smtClean="0"/>
          </a:p>
          <a:p>
            <a:pPr algn="just">
              <a:buNone/>
            </a:pPr>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32656"/>
            <a:ext cx="7834064" cy="6022904"/>
          </a:xfrm>
        </p:spPr>
        <p:txBody>
          <a:bodyPr>
            <a:normAutofit/>
          </a:bodyPr>
          <a:lstStyle/>
          <a:p>
            <a:pPr marL="582930" indent="-514350">
              <a:buAutoNum type="arabicPeriod" startAt="2"/>
            </a:pPr>
            <a:r>
              <a:rPr lang="en-US" sz="2400" dirty="0" smtClean="0"/>
              <a:t>Avoidance</a:t>
            </a:r>
            <a:r>
              <a:rPr lang="pl-PL" sz="2400" dirty="0" smtClean="0"/>
              <a:t> </a:t>
            </a:r>
            <a:r>
              <a:rPr lang="en-US" sz="2400" dirty="0" smtClean="0"/>
              <a:t>symptoms:	 </a:t>
            </a:r>
            <a:endParaRPr lang="pl-PL" sz="2400" dirty="0" smtClean="0"/>
          </a:p>
          <a:p>
            <a:pPr marL="582930" indent="-514350">
              <a:buNone/>
            </a:pPr>
            <a:endParaRPr lang="pl-PL" sz="2400" dirty="0" smtClean="0"/>
          </a:p>
          <a:p>
            <a:pPr>
              <a:buNone/>
            </a:pPr>
            <a:r>
              <a:rPr lang="en-US" sz="2400" dirty="0" smtClean="0"/>
              <a:t>•	 Staying away from places, events, or objects that are reminders of the experience</a:t>
            </a:r>
            <a:r>
              <a:rPr lang="pl-PL" sz="2400" dirty="0" smtClean="0"/>
              <a:t>.</a:t>
            </a:r>
            <a:r>
              <a:rPr lang="en-US" sz="2400" dirty="0" smtClean="0"/>
              <a:t> </a:t>
            </a:r>
            <a:endParaRPr lang="pl-PL" sz="2400" dirty="0" smtClean="0"/>
          </a:p>
          <a:p>
            <a:pPr>
              <a:buNone/>
            </a:pPr>
            <a:endParaRPr lang="pl-PL" sz="2400" dirty="0" smtClean="0"/>
          </a:p>
          <a:p>
            <a:pPr>
              <a:buNone/>
            </a:pPr>
            <a:r>
              <a:rPr lang="en-US" sz="2400" dirty="0" smtClean="0"/>
              <a:t>•	 Feeling emotionally numb</a:t>
            </a:r>
            <a:r>
              <a:rPr lang="pl-PL" sz="2400" dirty="0" smtClean="0"/>
              <a:t>.</a:t>
            </a:r>
            <a:r>
              <a:rPr lang="en-US" sz="2400" dirty="0" smtClean="0"/>
              <a:t> </a:t>
            </a:r>
            <a:endParaRPr lang="pl-PL" sz="2400" dirty="0" smtClean="0"/>
          </a:p>
          <a:p>
            <a:pPr>
              <a:buNone/>
            </a:pPr>
            <a:endParaRPr lang="pl-PL" sz="2400" dirty="0" smtClean="0"/>
          </a:p>
          <a:p>
            <a:pPr>
              <a:buNone/>
            </a:pPr>
            <a:r>
              <a:rPr lang="en-US" sz="2400" dirty="0" smtClean="0"/>
              <a:t>•	 Feeling strong guilt, depression or worry</a:t>
            </a:r>
            <a:r>
              <a:rPr lang="pl-PL" sz="2400" dirty="0" smtClean="0"/>
              <a:t>.</a:t>
            </a:r>
            <a:r>
              <a:rPr lang="en-US" sz="2400" dirty="0" smtClean="0"/>
              <a:t> </a:t>
            </a:r>
            <a:endParaRPr lang="pl-PL" sz="2400" dirty="0" smtClean="0"/>
          </a:p>
          <a:p>
            <a:pPr>
              <a:buNone/>
            </a:pPr>
            <a:endParaRPr lang="pl-PL" sz="2400" dirty="0" smtClean="0"/>
          </a:p>
          <a:p>
            <a:pPr>
              <a:buNone/>
            </a:pPr>
            <a:r>
              <a:rPr lang="en-US" sz="2400" dirty="0" smtClean="0"/>
              <a:t>•	 Losing interest in activities that were</a:t>
            </a:r>
            <a:r>
              <a:rPr lang="pl-PL" sz="2400" dirty="0" smtClean="0"/>
              <a:t> </a:t>
            </a:r>
            <a:r>
              <a:rPr lang="en-US" sz="2400" dirty="0" smtClean="0"/>
              <a:t>enjoyable in the past</a:t>
            </a:r>
            <a:r>
              <a:rPr lang="pl-PL" sz="2400" dirty="0" smtClean="0"/>
              <a:t>.</a:t>
            </a:r>
          </a:p>
          <a:p>
            <a:pPr>
              <a:buNone/>
            </a:pPr>
            <a:endParaRPr lang="pl-PL" sz="2400" dirty="0" smtClean="0"/>
          </a:p>
          <a:p>
            <a:pPr>
              <a:buNone/>
            </a:pPr>
            <a:r>
              <a:rPr lang="en-US" sz="2400" dirty="0" smtClean="0"/>
              <a:t>•	 Having trouble remembering the dangerous event.  </a:t>
            </a:r>
            <a:endParaRPr lang="pl-PL" sz="2400" dirty="0" smtClean="0"/>
          </a:p>
          <a:p>
            <a:pPr>
              <a:buNone/>
            </a:pP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332656"/>
            <a:ext cx="8122096" cy="6525344"/>
          </a:xfrm>
        </p:spPr>
        <p:txBody>
          <a:bodyPr>
            <a:normAutofit/>
          </a:bodyPr>
          <a:lstStyle/>
          <a:p>
            <a:pPr marL="525780" indent="-457200" algn="just">
              <a:buAutoNum type="arabicPeriod" startAt="3"/>
            </a:pPr>
            <a:endParaRPr lang="pl-PL" sz="2400" dirty="0" smtClean="0"/>
          </a:p>
          <a:p>
            <a:pPr marL="525780" indent="-457200" algn="just">
              <a:buAutoNum type="arabicPeriod" startAt="3"/>
            </a:pPr>
            <a:r>
              <a:rPr lang="en-US" sz="2400" dirty="0" err="1" smtClean="0"/>
              <a:t>Hyperarousal</a:t>
            </a:r>
            <a:r>
              <a:rPr lang="pl-PL" sz="2400" dirty="0" smtClean="0"/>
              <a:t> </a:t>
            </a:r>
            <a:r>
              <a:rPr lang="en-US" sz="2400" dirty="0" smtClean="0"/>
              <a:t>symptoms: </a:t>
            </a:r>
            <a:endParaRPr lang="pl-PL" sz="2400" dirty="0" smtClean="0"/>
          </a:p>
          <a:p>
            <a:pPr marL="525780" indent="-457200" algn="just">
              <a:buNone/>
            </a:pPr>
            <a:endParaRPr lang="pl-PL" sz="2400" dirty="0" smtClean="0"/>
          </a:p>
          <a:p>
            <a:pPr algn="just">
              <a:buNone/>
            </a:pPr>
            <a:r>
              <a:rPr lang="en-US" sz="2400" dirty="0" smtClean="0"/>
              <a:t>•	 Being easily startled</a:t>
            </a:r>
            <a:r>
              <a:rPr lang="pl-PL" sz="2400" dirty="0" smtClean="0"/>
              <a:t>.</a:t>
            </a:r>
          </a:p>
          <a:p>
            <a:pPr algn="just">
              <a:buNone/>
            </a:pPr>
            <a:endParaRPr lang="pl-PL" sz="2400" dirty="0" smtClean="0"/>
          </a:p>
          <a:p>
            <a:pPr algn="just">
              <a:buNone/>
            </a:pPr>
            <a:r>
              <a:rPr lang="en-US" sz="2400" dirty="0" smtClean="0"/>
              <a:t>•	 Feeling tense or “on edge”</a:t>
            </a:r>
            <a:r>
              <a:rPr lang="pl-PL" sz="2400" dirty="0" smtClean="0"/>
              <a:t>.</a:t>
            </a:r>
            <a:r>
              <a:rPr lang="en-US" sz="2400" dirty="0" smtClean="0"/>
              <a:t> </a:t>
            </a:r>
            <a:endParaRPr lang="pl-PL" sz="2400" dirty="0" smtClean="0"/>
          </a:p>
          <a:p>
            <a:pPr algn="just">
              <a:buNone/>
            </a:pPr>
            <a:endParaRPr lang="pl-PL" sz="2400" dirty="0" smtClean="0"/>
          </a:p>
          <a:p>
            <a:pPr algn="just">
              <a:buNone/>
            </a:pPr>
            <a:r>
              <a:rPr lang="en-US" sz="2400" dirty="0" smtClean="0"/>
              <a:t>•	 Having dif</a:t>
            </a:r>
            <a:r>
              <a:rPr lang="pl-PL" sz="2400" dirty="0" smtClean="0"/>
              <a:t>f</a:t>
            </a:r>
            <a:r>
              <a:rPr lang="en-US" sz="2400" dirty="0" err="1" smtClean="0"/>
              <a:t>icult</a:t>
            </a:r>
            <a:r>
              <a:rPr lang="pl-PL" sz="2400" dirty="0" smtClean="0"/>
              <a:t>y in</a:t>
            </a:r>
            <a:r>
              <a:rPr lang="en-US" sz="2400" dirty="0" smtClean="0"/>
              <a:t> sleeping, and/or having angry outbursts.</a:t>
            </a:r>
            <a:endParaRPr lang="pl-PL" sz="2400" dirty="0" smtClean="0"/>
          </a:p>
          <a:p>
            <a:pPr>
              <a:buNone/>
            </a:pPr>
            <a:endParaRPr lang="pl-PL" sz="2400"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2204</TotalTime>
  <Words>703</Words>
  <Application>Microsoft Office PowerPoint</Application>
  <PresentationFormat>On-screen Show (4:3)</PresentationFormat>
  <Paragraphs>122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Metro</vt:lpstr>
      <vt:lpstr>Miłosz Nasierowski (429632)</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Miłosz Nasierowski (429632)</dc:title>
  <dc:creator>Milo</dc:creator>
  <cp:lastModifiedBy>Milo</cp:lastModifiedBy>
  <cp:revision>136</cp:revision>
  <dcterms:created xsi:type="dcterms:W3CDTF">2014-04-28T17:10:43Z</dcterms:created>
  <dcterms:modified xsi:type="dcterms:W3CDTF">2014-05-13T05:03:16Z</dcterms:modified>
</cp:coreProperties>
</file>