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4" r:id="rId5"/>
    <p:sldId id="262" r:id="rId6"/>
    <p:sldId id="265" r:id="rId7"/>
    <p:sldId id="268" r:id="rId8"/>
    <p:sldId id="269" r:id="rId9"/>
    <p:sldId id="266" r:id="rId10"/>
    <p:sldId id="258" r:id="rId11"/>
    <p:sldId id="286" r:id="rId12"/>
    <p:sldId id="259" r:id="rId13"/>
    <p:sldId id="287" r:id="rId14"/>
    <p:sldId id="270" r:id="rId15"/>
    <p:sldId id="271" r:id="rId16"/>
    <p:sldId id="280" r:id="rId17"/>
    <p:sldId id="282" r:id="rId18"/>
    <p:sldId id="281" r:id="rId19"/>
    <p:sldId id="283" r:id="rId20"/>
    <p:sldId id="284" r:id="rId21"/>
    <p:sldId id="285" r:id="rId22"/>
    <p:sldId id="260" r:id="rId23"/>
    <p:sldId id="261" r:id="rId24"/>
    <p:sldId id="275" r:id="rId25"/>
    <p:sldId id="276" r:id="rId26"/>
    <p:sldId id="277" r:id="rId27"/>
    <p:sldId id="278" r:id="rId28"/>
    <p:sldId id="279" r:id="rId29"/>
    <p:sldId id="272" r:id="rId30"/>
    <p:sldId id="273" r:id="rId31"/>
    <p:sldId id="274" r:id="rId32"/>
    <p:sldId id="288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0894-208C-4EE1-BEC9-CB9E02668542}" type="datetimeFigureOut">
              <a:rPr lang="cs-CZ" smtClean="0"/>
              <a:t>25.4.2014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3524-1FEF-4CC8-A700-493702EA7C43}" type="slidenum">
              <a:rPr lang="cs-CZ" smtClean="0"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0894-208C-4EE1-BEC9-CB9E02668542}" type="datetimeFigureOut">
              <a:rPr lang="cs-CZ" smtClean="0"/>
              <a:t>25.4.2014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3524-1FEF-4CC8-A700-493702EA7C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0894-208C-4EE1-BEC9-CB9E02668542}" type="datetimeFigureOut">
              <a:rPr lang="cs-CZ" smtClean="0"/>
              <a:t>25.4.2014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3524-1FEF-4CC8-A700-493702EA7C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0894-208C-4EE1-BEC9-CB9E02668542}" type="datetimeFigureOut">
              <a:rPr lang="cs-CZ" smtClean="0"/>
              <a:t>25.4.2014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3524-1FEF-4CC8-A700-493702EA7C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0894-208C-4EE1-BEC9-CB9E02668542}" type="datetimeFigureOut">
              <a:rPr lang="cs-CZ" smtClean="0"/>
              <a:t>25.4.2014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3524-1FEF-4CC8-A700-493702EA7C4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0894-208C-4EE1-BEC9-CB9E02668542}" type="datetimeFigureOut">
              <a:rPr lang="cs-CZ" smtClean="0"/>
              <a:t>25.4.2014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3524-1FEF-4CC8-A700-493702EA7C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0894-208C-4EE1-BEC9-CB9E02668542}" type="datetimeFigureOut">
              <a:rPr lang="cs-CZ" smtClean="0"/>
              <a:t>25.4.2014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3524-1FEF-4CC8-A700-493702EA7C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0894-208C-4EE1-BEC9-CB9E02668542}" type="datetimeFigureOut">
              <a:rPr lang="cs-CZ" smtClean="0"/>
              <a:t>25.4.2014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3524-1FEF-4CC8-A700-493702EA7C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0894-208C-4EE1-BEC9-CB9E02668542}" type="datetimeFigureOut">
              <a:rPr lang="cs-CZ" smtClean="0"/>
              <a:t>25.4.2014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3524-1FEF-4CC8-A700-493702EA7C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0894-208C-4EE1-BEC9-CB9E02668542}" type="datetimeFigureOut">
              <a:rPr lang="cs-CZ" smtClean="0"/>
              <a:t>25.4.2014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3524-1FEF-4CC8-A700-493702EA7C43}" type="slidenum">
              <a:rPr lang="cs-CZ" smtClean="0"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0894-208C-4EE1-BEC9-CB9E02668542}" type="datetimeFigureOut">
              <a:rPr lang="cs-CZ" smtClean="0"/>
              <a:t>25.4.2014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3524-1FEF-4CC8-A700-493702EA7C43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7FC0894-208C-4EE1-BEC9-CB9E02668542}" type="datetimeFigureOut">
              <a:rPr lang="cs-CZ" smtClean="0"/>
              <a:t>25.4.2014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EA73524-1FEF-4CC8-A700-493702EA7C43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ZOBa_wgYiE" TargetMode="External"/><Relationship Id="rId2" Type="http://schemas.openxmlformats.org/officeDocument/2006/relationships/hyperlink" Target="http://www.youtube.com/watch?v=We07DKoDMZ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radioislam.org/islam/roligt/zionism/cartoons_zionism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nkusa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Od sionismu ke vzniku Státu Izrael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Mgr. Kristýna Kuboňová</a:t>
            </a:r>
          </a:p>
          <a:p>
            <a:r>
              <a:rPr lang="cs-CZ" dirty="0" smtClean="0"/>
              <a:t>Ústav religionistiky, FF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6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Theodor Herzl           </a:t>
            </a:r>
            <a:r>
              <a:rPr lang="he-IL" dirty="0"/>
              <a:t>בִּנְיָמִין </a:t>
            </a:r>
            <a:r>
              <a:rPr lang="he-IL" dirty="0" smtClean="0"/>
              <a:t>זֶאֶב</a:t>
            </a:r>
            <a:r>
              <a:rPr lang="cs-CZ" dirty="0" smtClean="0"/>
              <a:t> </a:t>
            </a:r>
            <a:r>
              <a:rPr lang="he-IL" dirty="0" smtClean="0"/>
              <a:t>הֵרצְל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3538314" cy="5046448"/>
          </a:xfrm>
        </p:spPr>
      </p:pic>
    </p:spTree>
    <p:extLst>
      <p:ext uri="{BB962C8B-B14F-4D97-AF65-F5344CB8AC3E}">
        <p14:creationId xmlns:p14="http://schemas.microsoft.com/office/powerpoint/2010/main" val="13414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Theodor </a:t>
            </a:r>
            <a:r>
              <a:rPr lang="cs-CZ" dirty="0" err="1" smtClean="0"/>
              <a:t>Herzl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ídeňský novinář, původně stoupenec asimilace s odstupem od židovské tradice (představa masového křtu Židů v chrámu sv. Štěpána)</a:t>
            </a:r>
          </a:p>
          <a:p>
            <a:r>
              <a:rPr lang="cs-CZ" dirty="0"/>
              <a:t>v</a:t>
            </a:r>
            <a:r>
              <a:rPr lang="cs-CZ" dirty="0" smtClean="0"/>
              <a:t> souvislosti s Dreyfusovou aférou a rozbujením francouzského antisemitismu obrat</a:t>
            </a:r>
          </a:p>
          <a:p>
            <a:r>
              <a:rPr lang="cs-CZ" dirty="0" smtClean="0"/>
              <a:t>1894 vydání díla </a:t>
            </a:r>
            <a:r>
              <a:rPr lang="cs-CZ" i="1" dirty="0" smtClean="0"/>
              <a:t>Der </a:t>
            </a:r>
            <a:r>
              <a:rPr lang="cs-CZ" i="1" dirty="0" err="1" smtClean="0"/>
              <a:t>Judenstaat</a:t>
            </a:r>
            <a:r>
              <a:rPr lang="cs-CZ" dirty="0" smtClean="0"/>
              <a:t> (Židovský stát)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70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Der Judenstaat        Židovský stát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i="1" dirty="0" smtClean="0"/>
              <a:t>„Jsme </a:t>
            </a:r>
            <a:r>
              <a:rPr lang="cs-CZ" i="1" dirty="0"/>
              <a:t>národ, jeden národ. Všude </a:t>
            </a:r>
            <a:r>
              <a:rPr lang="cs-CZ" i="1" dirty="0" smtClean="0"/>
              <a:t>jsme se upřímně snažili </a:t>
            </a:r>
            <a:r>
              <a:rPr lang="cs-CZ" i="1" dirty="0"/>
              <a:t>začlenit se do národních komunit, které nás obklopovaly, a udržet si pouze víru o</a:t>
            </a:r>
            <a:r>
              <a:rPr lang="cs-CZ" i="1" dirty="0" smtClean="0"/>
              <a:t>tců</a:t>
            </a:r>
            <a:r>
              <a:rPr lang="cs-CZ" i="1" dirty="0"/>
              <a:t>. To nám však není dovoleno. Marně usilujeme </a:t>
            </a:r>
            <a:r>
              <a:rPr lang="cs-CZ" i="1" dirty="0" smtClean="0"/>
              <a:t>prostřednictvím úspěchů </a:t>
            </a:r>
            <a:r>
              <a:rPr lang="cs-CZ" i="1" dirty="0"/>
              <a:t>v umění a </a:t>
            </a:r>
            <a:r>
              <a:rPr lang="cs-CZ" i="1" dirty="0" smtClean="0"/>
              <a:t>vědě o dosažení </a:t>
            </a:r>
            <a:r>
              <a:rPr lang="cs-CZ" i="1" dirty="0"/>
              <a:t>větší </a:t>
            </a:r>
            <a:r>
              <a:rPr lang="cs-CZ" i="1" dirty="0" smtClean="0"/>
              <a:t>slávy našich vlastí </a:t>
            </a:r>
            <a:r>
              <a:rPr lang="cs-CZ" i="1" dirty="0"/>
              <a:t>a </a:t>
            </a:r>
            <a:r>
              <a:rPr lang="cs-CZ" i="1" dirty="0" smtClean="0"/>
              <a:t>přispění </a:t>
            </a:r>
            <a:r>
              <a:rPr lang="cs-CZ" i="1" dirty="0"/>
              <a:t>k jejich bohatství účastí na obchodu. Je námi opovrhováno jako nějakými vetřelci. Kdyby nás jen nechali na pokoji... nezdá se mi však, že to mají v </a:t>
            </a:r>
            <a:r>
              <a:rPr lang="cs-CZ" i="1" dirty="0" smtClean="0"/>
              <a:t>úmyslu... </a:t>
            </a:r>
            <a:r>
              <a:rPr lang="cs-CZ" i="1" dirty="0"/>
              <a:t>Svět potřebuje židovský stát, a proto </a:t>
            </a:r>
            <a:r>
              <a:rPr lang="cs-CZ" i="1" dirty="0" smtClean="0"/>
              <a:t>vznikne…“</a:t>
            </a:r>
          </a:p>
        </p:txBody>
      </p:sp>
    </p:spTree>
    <p:extLst>
      <p:ext uri="{BB962C8B-B14F-4D97-AF65-F5344CB8AC3E}">
        <p14:creationId xmlns:p14="http://schemas.microsoft.com/office/powerpoint/2010/main" val="39743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Herzlovy</a:t>
            </a:r>
            <a:r>
              <a:rPr lang="cs-CZ" dirty="0" smtClean="0"/>
              <a:t> myšlenky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lán politického sionismu – asimilace není možná, židovský národ potřebuje zemi bez národa</a:t>
            </a:r>
          </a:p>
          <a:p>
            <a:r>
              <a:rPr lang="cs-CZ" dirty="0"/>
              <a:t>n</a:t>
            </a:r>
            <a:r>
              <a:rPr lang="cs-CZ" smtClean="0"/>
              <a:t>etrvá </a:t>
            </a:r>
            <a:r>
              <a:rPr lang="cs-CZ" dirty="0" smtClean="0"/>
              <a:t>na Palestině jako území pro židovský národ</a:t>
            </a:r>
          </a:p>
          <a:p>
            <a:r>
              <a:rPr lang="cs-CZ" dirty="0" smtClean="0"/>
              <a:t>1897 první sionistický kongres v Basileji – právní zabezpečení domoviny v Palestině, ustavení Světové sionistické organizace podporované hnutím </a:t>
            </a:r>
            <a:r>
              <a:rPr lang="cs-CZ" dirty="0" err="1" smtClean="0"/>
              <a:t>Chovevej</a:t>
            </a:r>
            <a:r>
              <a:rPr lang="cs-CZ" dirty="0" smtClean="0"/>
              <a:t> </a:t>
            </a:r>
            <a:r>
              <a:rPr lang="cs-CZ" dirty="0" err="1" smtClean="0"/>
              <a:t>Cijon</a:t>
            </a:r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odpora legálního přistěhovalectví, snaha získat finanční prostředky k odkoupení půdy v Palestině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40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Sionistické hnutí v českých zemích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</a:t>
            </a:r>
            <a:r>
              <a:rPr lang="cs-CZ" dirty="0" smtClean="0"/>
              <a:t>ačíná se </a:t>
            </a:r>
            <a:r>
              <a:rPr lang="cs-CZ" dirty="0"/>
              <a:t>formovat v 90. letech 19. </a:t>
            </a:r>
            <a:r>
              <a:rPr lang="cs-CZ" dirty="0" smtClean="0"/>
              <a:t>století, </a:t>
            </a:r>
            <a:r>
              <a:rPr lang="cs-CZ" dirty="0"/>
              <a:t>š</a:t>
            </a:r>
            <a:r>
              <a:rPr lang="cs-CZ" dirty="0" smtClean="0"/>
              <a:t>iřiteli </a:t>
            </a:r>
            <a:r>
              <a:rPr lang="cs-CZ" dirty="0"/>
              <a:t>sionistických myšlenek </a:t>
            </a:r>
            <a:r>
              <a:rPr lang="cs-CZ" dirty="0" smtClean="0"/>
              <a:t>zpočátku </a:t>
            </a:r>
            <a:r>
              <a:rPr lang="cs-CZ" dirty="0"/>
              <a:t>především německo-židovští vysokoškolští a středoškolští studenti z asimilovaných měšťanských rodin hledající únik ze složitého postavení Židů v mnohonárodnostní společnosti rakousko-uherské monarchie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rvní </a:t>
            </a:r>
            <a:r>
              <a:rPr lang="cs-CZ" dirty="0"/>
              <a:t>sionistickou organizací založenou roku 1894 na </a:t>
            </a:r>
            <a:r>
              <a:rPr lang="cs-CZ" dirty="0" smtClean="0"/>
              <a:t>Moravě </a:t>
            </a:r>
            <a:r>
              <a:rPr lang="cs-CZ" dirty="0"/>
              <a:t>brněnský studentský klub </a:t>
            </a:r>
            <a:r>
              <a:rPr lang="cs-CZ" i="1" dirty="0" err="1"/>
              <a:t>Jüdischer</a:t>
            </a:r>
            <a:r>
              <a:rPr lang="cs-CZ" i="1" dirty="0"/>
              <a:t> </a:t>
            </a:r>
            <a:r>
              <a:rPr lang="cs-CZ" i="1" dirty="0" err="1"/>
              <a:t>Akademische</a:t>
            </a:r>
            <a:r>
              <a:rPr lang="cs-CZ" i="1" dirty="0"/>
              <a:t> </a:t>
            </a:r>
            <a:r>
              <a:rPr lang="cs-CZ" i="1" dirty="0" err="1"/>
              <a:t>Verbindung</a:t>
            </a:r>
            <a:r>
              <a:rPr lang="cs-CZ" i="1" dirty="0"/>
              <a:t> </a:t>
            </a:r>
            <a:r>
              <a:rPr lang="cs-CZ" i="1" dirty="0" err="1"/>
              <a:t>Veritas</a:t>
            </a:r>
            <a:r>
              <a:rPr lang="cs-CZ" dirty="0"/>
              <a:t>; první sionistický spolek v </a:t>
            </a:r>
            <a:r>
              <a:rPr lang="cs-CZ" dirty="0" smtClean="0"/>
              <a:t>Čechách </a:t>
            </a:r>
            <a:r>
              <a:rPr lang="cs-CZ" i="1" dirty="0" err="1"/>
              <a:t>Jüdischer</a:t>
            </a:r>
            <a:r>
              <a:rPr lang="cs-CZ" i="1" dirty="0"/>
              <a:t> </a:t>
            </a:r>
            <a:r>
              <a:rPr lang="cs-CZ" i="1" dirty="0" err="1"/>
              <a:t>Volksverein</a:t>
            </a:r>
            <a:r>
              <a:rPr lang="cs-CZ" i="1" dirty="0"/>
              <a:t> </a:t>
            </a:r>
            <a:r>
              <a:rPr lang="cs-CZ" i="1" dirty="0" err="1"/>
              <a:t>Zion</a:t>
            </a:r>
            <a:r>
              <a:rPr lang="cs-CZ" dirty="0"/>
              <a:t> </a:t>
            </a:r>
            <a:r>
              <a:rPr lang="cs-CZ" dirty="0" err="1" smtClean="0"/>
              <a:t>vznikáv</a:t>
            </a:r>
            <a:r>
              <a:rPr lang="cs-CZ" dirty="0"/>
              <a:t> roce 1899 v </a:t>
            </a:r>
            <a:r>
              <a:rPr lang="cs-CZ" dirty="0" smtClean="0"/>
              <a:t>Praze</a:t>
            </a: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ětšina </a:t>
            </a:r>
            <a:r>
              <a:rPr lang="cs-CZ" dirty="0"/>
              <a:t>stoupenců sionistických myšlenek v českých zemích původně neusilovala v první řadě o fyzický návrat do </a:t>
            </a:r>
            <a:r>
              <a:rPr lang="cs-CZ" i="1" dirty="0"/>
              <a:t>Erec</a:t>
            </a:r>
            <a:r>
              <a:rPr lang="cs-CZ" dirty="0"/>
              <a:t> </a:t>
            </a:r>
            <a:r>
              <a:rPr lang="cs-CZ" i="1" dirty="0"/>
              <a:t>Jisrael</a:t>
            </a:r>
            <a:r>
              <a:rPr lang="cs-CZ" dirty="0"/>
              <a:t>, ale dávala spíše přednost duchovnímu či kulturnímu sionismu s důrazem na potřebu náboženské a kulturní renesance evropského židovstva. </a:t>
            </a:r>
            <a:endParaRPr lang="cs-CZ" dirty="0" smtClean="0"/>
          </a:p>
          <a:p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/>
              <a:t>propagaci samotné </a:t>
            </a:r>
            <a:r>
              <a:rPr lang="cs-CZ" dirty="0" err="1"/>
              <a:t>aliji</a:t>
            </a:r>
            <a:r>
              <a:rPr lang="cs-CZ" dirty="0"/>
              <a:t> se začaly zaměřovat teprve později vznikající sionistické </a:t>
            </a:r>
            <a:r>
              <a:rPr lang="cs-CZ" dirty="0" smtClean="0"/>
              <a:t>spolky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930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sionistické spolky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1899 </a:t>
            </a:r>
            <a:r>
              <a:rPr lang="cs-CZ" i="1" dirty="0"/>
              <a:t>Bar </a:t>
            </a:r>
            <a:r>
              <a:rPr lang="cs-CZ" i="1" dirty="0" err="1"/>
              <a:t>Kochba</a:t>
            </a:r>
            <a:r>
              <a:rPr lang="cs-CZ" dirty="0"/>
              <a:t> – studentský spolek vytvořený na základech židovské nacionální společnosti </a:t>
            </a:r>
            <a:r>
              <a:rPr lang="cs-CZ" i="1" dirty="0" err="1"/>
              <a:t>Makabea</a:t>
            </a:r>
            <a:endParaRPr lang="cs-CZ" dirty="0"/>
          </a:p>
          <a:p>
            <a:r>
              <a:rPr lang="cs-CZ" dirty="0"/>
              <a:t>1903 </a:t>
            </a:r>
            <a:r>
              <a:rPr lang="cs-CZ" i="1" dirty="0" err="1"/>
              <a:t>Jüdische</a:t>
            </a:r>
            <a:r>
              <a:rPr lang="cs-CZ" i="1" dirty="0"/>
              <a:t> </a:t>
            </a:r>
            <a:r>
              <a:rPr lang="cs-CZ" i="1" dirty="0" err="1"/>
              <a:t>Akademisch-technische</a:t>
            </a:r>
            <a:r>
              <a:rPr lang="cs-CZ" i="1" dirty="0"/>
              <a:t> </a:t>
            </a:r>
            <a:r>
              <a:rPr lang="cs-CZ" i="1" dirty="0" err="1"/>
              <a:t>Verbindung</a:t>
            </a:r>
            <a:r>
              <a:rPr lang="cs-CZ" i="1" dirty="0"/>
              <a:t> </a:t>
            </a:r>
            <a:r>
              <a:rPr lang="cs-CZ" i="1" dirty="0" err="1"/>
              <a:t>Barissia</a:t>
            </a:r>
            <a:endParaRPr lang="cs-CZ" dirty="0"/>
          </a:p>
          <a:p>
            <a:r>
              <a:rPr lang="cs-CZ" dirty="0"/>
              <a:t>1909 </a:t>
            </a:r>
            <a:r>
              <a:rPr lang="cs-CZ" i="1" dirty="0"/>
              <a:t>Theodor </a:t>
            </a:r>
            <a:r>
              <a:rPr lang="cs-CZ" i="1" dirty="0" err="1"/>
              <a:t>Herzl</a:t>
            </a:r>
            <a:r>
              <a:rPr lang="cs-CZ" dirty="0"/>
              <a:t> – spolek židovských studentů pražské české univerzity</a:t>
            </a:r>
          </a:p>
          <a:p>
            <a:r>
              <a:rPr lang="cs-CZ" dirty="0"/>
              <a:t>1913 </a:t>
            </a:r>
            <a:r>
              <a:rPr lang="cs-CZ" i="1" dirty="0" err="1"/>
              <a:t>Jüdischer</a:t>
            </a:r>
            <a:r>
              <a:rPr lang="cs-CZ" i="1" dirty="0"/>
              <a:t> </a:t>
            </a:r>
            <a:r>
              <a:rPr lang="cs-CZ" i="1" dirty="0" err="1"/>
              <a:t>Wanderbund</a:t>
            </a:r>
            <a:r>
              <a:rPr lang="cs-CZ" i="1" dirty="0"/>
              <a:t> „</a:t>
            </a:r>
            <a:r>
              <a:rPr lang="cs-CZ" i="1" dirty="0" err="1"/>
              <a:t>Blau</a:t>
            </a:r>
            <a:r>
              <a:rPr lang="cs-CZ" i="1" dirty="0"/>
              <a:t>-Weiss“</a:t>
            </a:r>
            <a:r>
              <a:rPr lang="cs-CZ" dirty="0"/>
              <a:t> – nejstarší spolek zaměřený na teoretickou a praktickou přípravu na </a:t>
            </a:r>
            <a:r>
              <a:rPr lang="cs-CZ" dirty="0" err="1"/>
              <a:t>aliju</a:t>
            </a:r>
            <a:endParaRPr lang="cs-CZ" dirty="0"/>
          </a:p>
          <a:p>
            <a:r>
              <a:rPr lang="cs-CZ" dirty="0"/>
              <a:t>1918 </a:t>
            </a:r>
            <a:r>
              <a:rPr lang="cs-CZ" i="1" dirty="0"/>
              <a:t>Národní rada židovská</a:t>
            </a:r>
            <a:r>
              <a:rPr lang="cs-CZ" dirty="0"/>
              <a:t> – organizace usilující o uznání židovské národnosti a plné občanské rovnoprávnosti</a:t>
            </a:r>
          </a:p>
          <a:p>
            <a:r>
              <a:rPr lang="cs-CZ" dirty="0"/>
              <a:t>1919-20 </a:t>
            </a:r>
            <a:r>
              <a:rPr lang="cs-CZ" i="1" dirty="0"/>
              <a:t>Sionistická organizace</a:t>
            </a:r>
            <a:r>
              <a:rPr lang="cs-CZ" dirty="0"/>
              <a:t> – organizace reprezentující židovské národní zájmy v </a:t>
            </a:r>
            <a:r>
              <a:rPr lang="cs-CZ" dirty="0" smtClean="0"/>
              <a:t>ČSR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0489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Balfourova</a:t>
            </a:r>
            <a:r>
              <a:rPr lang="cs-CZ" dirty="0" smtClean="0"/>
              <a:t> deklarace 1917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2</a:t>
            </a:r>
            <a:r>
              <a:rPr lang="cs-CZ" dirty="0"/>
              <a:t>. </a:t>
            </a:r>
            <a:r>
              <a:rPr lang="cs-CZ" dirty="0" smtClean="0"/>
              <a:t>listopad </a:t>
            </a:r>
            <a:r>
              <a:rPr lang="cs-CZ" dirty="0"/>
              <a:t>1917 </a:t>
            </a:r>
            <a:r>
              <a:rPr lang="cs-CZ" dirty="0" smtClean="0"/>
              <a:t>- formální </a:t>
            </a:r>
            <a:r>
              <a:rPr lang="cs-CZ" dirty="0"/>
              <a:t>deklarací postoje britské vlády týkající se vytvoření židovské národní domoviny na území historické Palestiny, nad níž během první světové války ztratila vládu Osmanská </a:t>
            </a:r>
            <a:r>
              <a:rPr lang="cs-CZ" dirty="0" smtClean="0"/>
              <a:t>říše</a:t>
            </a:r>
            <a:endParaRPr lang="cs-CZ" dirty="0"/>
          </a:p>
          <a:p>
            <a:r>
              <a:rPr lang="cs-CZ" dirty="0"/>
              <a:t>d</a:t>
            </a:r>
            <a:r>
              <a:rPr lang="cs-CZ" dirty="0" smtClean="0"/>
              <a:t>opis</a:t>
            </a:r>
            <a:r>
              <a:rPr lang="cs-CZ" dirty="0"/>
              <a:t>, který na návrh britského ministra zahraničí Arthura Jamese </a:t>
            </a:r>
            <a:r>
              <a:rPr lang="cs-CZ" dirty="0" err="1"/>
              <a:t>Balfoura</a:t>
            </a:r>
            <a:r>
              <a:rPr lang="cs-CZ" dirty="0"/>
              <a:t> vypracoval anglický státník Alfred </a:t>
            </a:r>
            <a:r>
              <a:rPr lang="cs-CZ" dirty="0" err="1"/>
              <a:t>Milner</a:t>
            </a:r>
            <a:r>
              <a:rPr lang="cs-CZ" dirty="0"/>
              <a:t>, </a:t>
            </a:r>
            <a:r>
              <a:rPr lang="cs-CZ" dirty="0" smtClean="0"/>
              <a:t>adresován </a:t>
            </a:r>
            <a:r>
              <a:rPr lang="cs-CZ" dirty="0"/>
              <a:t>baronu </a:t>
            </a:r>
            <a:r>
              <a:rPr lang="cs-CZ" dirty="0" err="1"/>
              <a:t>Lionelu</a:t>
            </a:r>
            <a:r>
              <a:rPr lang="cs-CZ" dirty="0"/>
              <a:t> Walteru Rothschildovi, jednomu z čelních představitelů Britské sionistické </a:t>
            </a:r>
            <a:r>
              <a:rPr lang="cs-CZ" dirty="0" smtClean="0"/>
              <a:t>federace</a:t>
            </a:r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odstatou dopisu oficiální </a:t>
            </a:r>
            <a:r>
              <a:rPr lang="cs-CZ" dirty="0"/>
              <a:t>vyjádření podpory britské vlády myšlence vzniku „národního domova“ židovských obyvatel na palestinském území za předpokladu, že nebudou porušena občanská a náboženská práva jak nežidovských obyvatel Palestiny, tak i Židů žijících v jiných </a:t>
            </a:r>
            <a:r>
              <a:rPr lang="cs-CZ" dirty="0" smtClean="0"/>
              <a:t>zemích</a:t>
            </a:r>
            <a:endParaRPr lang="cs-CZ" dirty="0"/>
          </a:p>
          <a:p>
            <a:r>
              <a:rPr lang="cs-CZ" dirty="0" err="1"/>
              <a:t>Balfourova</a:t>
            </a:r>
            <a:r>
              <a:rPr lang="cs-CZ" dirty="0"/>
              <a:t> deklarace tak významným způsobem přispěla k pozdějšímu založení Státu </a:t>
            </a:r>
            <a:r>
              <a:rPr lang="cs-CZ" dirty="0" smtClean="0"/>
              <a:t>Izrael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597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F:\Izrael a současnost\310px-Balfour_declaration_unmark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302" y="404664"/>
            <a:ext cx="4540027" cy="597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235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Založení Státu Izrael 1948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Stát Izrael </a:t>
            </a:r>
            <a:r>
              <a:rPr lang="cs-CZ" dirty="0" smtClean="0"/>
              <a:t>vyhlášen </a:t>
            </a:r>
            <a:r>
              <a:rPr lang="cs-CZ" dirty="0"/>
              <a:t>na území historické Palestiny jako židovský národní stát dne 14. května 1948 v návaznosti na rozhodnutí Organizace spojených národů rozdělit mandátní Palestinu na dva státy – arabský a </a:t>
            </a:r>
            <a:r>
              <a:rPr lang="cs-CZ" dirty="0" smtClean="0"/>
              <a:t>židovský</a:t>
            </a:r>
            <a:endParaRPr lang="cs-CZ" dirty="0"/>
          </a:p>
          <a:p>
            <a:r>
              <a:rPr lang="cs-CZ" dirty="0"/>
              <a:t>a</a:t>
            </a:r>
            <a:r>
              <a:rPr lang="cs-CZ" dirty="0" smtClean="0"/>
              <a:t>rabské </a:t>
            </a:r>
            <a:r>
              <a:rPr lang="cs-CZ" dirty="0"/>
              <a:t>státy sousedící s Izraelem na vyhlášení Státu Izrael reagovaly vojenskou ofenzívou, která přerostla v patnáctiměsíční válečný konflikt (známý také jako tzv. Válka za nezávislost), během nějž došlo mezi armádami Egypta, Jordánska, Sýrie, Libanonu a Iráku na jedné straně a izraelskou armádou na straně druhé k vleklým </a:t>
            </a:r>
            <a:r>
              <a:rPr lang="cs-CZ" dirty="0" smtClean="0"/>
              <a:t>bojům</a:t>
            </a:r>
            <a:endParaRPr lang="cs-CZ" dirty="0"/>
          </a:p>
          <a:p>
            <a:r>
              <a:rPr lang="cs-CZ" dirty="0" smtClean="0"/>
              <a:t>roku </a:t>
            </a:r>
            <a:r>
              <a:rPr lang="cs-CZ" dirty="0"/>
              <a:t>1949 </a:t>
            </a:r>
            <a:r>
              <a:rPr lang="cs-CZ" dirty="0" smtClean="0"/>
              <a:t>bylo </a:t>
            </a:r>
            <a:r>
              <a:rPr lang="cs-CZ" dirty="0"/>
              <a:t>na základě mírových jednání na půdě OSN vyhlášeno příměří a byly stanoveny dočasné hranice mezi Izraelem, Jordánskem a Egyptem – Jordánsko anektovalo území Západního břehu Jordánu a východní část Jeruzaléma a Egypt převzal kontrolu nad Pásmem </a:t>
            </a:r>
            <a:r>
              <a:rPr lang="cs-CZ" dirty="0" smtClean="0"/>
              <a:t>Gazy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1150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F:\Izrael a současnost\plán OS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3279"/>
            <a:ext cx="3114675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Izrael a současnost\USA_MAP_1948_Arab_att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01" y="809886"/>
            <a:ext cx="4376895" cy="53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85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Historický kontext - diaspora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d</a:t>
            </a:r>
            <a:r>
              <a:rPr lang="cs-CZ" i="1" dirty="0" smtClean="0"/>
              <a:t>iaspora</a:t>
            </a:r>
            <a:r>
              <a:rPr lang="cs-CZ" dirty="0" smtClean="0"/>
              <a:t> = z řeč. doslova „setí semene“, přeneseně disperze, rozptýlení, rozesetí</a:t>
            </a:r>
          </a:p>
          <a:p>
            <a:r>
              <a:rPr lang="cs-CZ" dirty="0" smtClean="0"/>
              <a:t>počátkem historie židovské diaspory dobytí Izraele Asyřany r. 722 př. o. l. (zánik Samaří) a posléze tzv. Babylónské zajetí 597/586 př. o. l. (3 skupiny – babylónská, egyptská, judská)</a:t>
            </a:r>
          </a:p>
          <a:p>
            <a:r>
              <a:rPr lang="cs-CZ" dirty="0" smtClean="0"/>
              <a:t>66-73 o. l. židovské povstání (1. židovsko-římská válka), 70 o. l. zničení jeruzalémského chrámu, 73 o. l. dobytí Masady </a:t>
            </a:r>
          </a:p>
          <a:p>
            <a:r>
              <a:rPr lang="cs-CZ" dirty="0" smtClean="0"/>
              <a:t>systematické rozprášení Židů po Evropě, Africe a Asii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24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F:\Izrael a současnost\state-of-israel-1948-9-and-suez-war-1956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715" y="359498"/>
            <a:ext cx="4916785" cy="605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859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F:\Izrael a současnost\idiotshistorypalestine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59824" cy="567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163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Sionismus v umění a hudbě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ionistické písně spojené se slovy „národ“ „Sijón“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www.youtube.com/watch?v=We07DKoDMZU</a:t>
            </a:r>
            <a:endParaRPr lang="cs-CZ" dirty="0" smtClean="0"/>
          </a:p>
          <a:p>
            <a:r>
              <a:rPr lang="cs-CZ" dirty="0" smtClean="0"/>
              <a:t>písně o </a:t>
            </a:r>
            <a:r>
              <a:rPr lang="cs-CZ" dirty="0" err="1" smtClean="0"/>
              <a:t>Herzlovi</a:t>
            </a:r>
            <a:r>
              <a:rPr lang="cs-CZ" dirty="0" smtClean="0"/>
              <a:t> a sionismu </a:t>
            </a: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www.youtube.com/watch?v=SZOBa_wgYiE</a:t>
            </a: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 současnosti bujaré oslavy Dne nezávislosti Izraele </a:t>
            </a:r>
            <a:r>
              <a:rPr lang="he-IL" dirty="0" smtClean="0"/>
              <a:t>יום העצמעות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93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Antisionismus vs. antisemitismus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www.radioislam.org/islam/roligt/zionism/cartoons_zionism.htm</a:t>
            </a:r>
            <a:endParaRPr lang="cs-CZ" dirty="0" smtClean="0"/>
          </a:p>
          <a:p>
            <a:r>
              <a:rPr lang="cs-CZ" dirty="0" smtClean="0"/>
              <a:t>Karikatury, novinové články, zpravodajství, reportáže</a:t>
            </a:r>
            <a:endParaRPr lang="cs-CZ" dirty="0"/>
          </a:p>
        </p:txBody>
      </p:sp>
      <p:pic>
        <p:nvPicPr>
          <p:cNvPr id="3074" name="Picture 2" descr="F:\Izrael a současnost\Zionist-shepe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4243489" cy="355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F:\Izrael a současnost\Antizionism antisemit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9"/>
            <a:ext cx="556391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Izrael a současnost\israel_bor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1" y="4221088"/>
            <a:ext cx="35623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239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F:\Izrael a současnost\antiz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28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055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F:\Izrael a současnost\flotilla_octopus israel-na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23938" cy="35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242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F:\Izrael a současnost\latuff_against_zionism_3_by_ademm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16697" cy="593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643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F:\Izrael a současnost\israelsoldier_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0" y="692696"/>
            <a:ext cx="8348985" cy="559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881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Judaismus odmítající sionismus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F:\Izrael a současnost\zionism-rejects-zion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269353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1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Historický kontext - středověk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</a:t>
            </a:r>
            <a:r>
              <a:rPr lang="cs-CZ" dirty="0" smtClean="0"/>
              <a:t>ntijudaismus hlavně ze strany katolické církve</a:t>
            </a:r>
          </a:p>
          <a:p>
            <a:r>
              <a:rPr lang="cs-CZ" dirty="0"/>
              <a:t>p</a:t>
            </a:r>
            <a:r>
              <a:rPr lang="cs-CZ" dirty="0" smtClean="0"/>
              <a:t>ogromy a protižidovské násilí v době křížových výprav</a:t>
            </a:r>
          </a:p>
          <a:p>
            <a:r>
              <a:rPr lang="cs-CZ" dirty="0"/>
              <a:t>v</a:t>
            </a:r>
            <a:r>
              <a:rPr lang="cs-CZ" dirty="0" smtClean="0"/>
              <a:t>znik a šíření protižidovských stereotypů (otravování studní, rituální vraždy, znesvěcování hostií atd.)</a:t>
            </a:r>
          </a:p>
          <a:p>
            <a:r>
              <a:rPr lang="cs-CZ" dirty="0" smtClean="0"/>
              <a:t>omezení práv a svobod ze strany světské a/nebo církevní moci (ghetta, označení, zákazy, nařízení, násilné křty)</a:t>
            </a:r>
          </a:p>
          <a:p>
            <a:r>
              <a:rPr lang="cs-CZ" dirty="0" smtClean="0"/>
              <a:t>diferenciace tradic z hlediska lokálního (Sefardové, Aškenázové)</a:t>
            </a:r>
          </a:p>
        </p:txBody>
      </p:sp>
    </p:spTree>
    <p:extLst>
      <p:ext uri="{BB962C8B-B14F-4D97-AF65-F5344CB8AC3E}">
        <p14:creationId xmlns:p14="http://schemas.microsoft.com/office/powerpoint/2010/main" val="1413035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F:\Izrael a současnost\Jewish parad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127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23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Neturej</a:t>
            </a:r>
            <a:r>
              <a:rPr lang="cs-CZ" dirty="0" smtClean="0"/>
              <a:t> Charta International</a:t>
            </a:r>
            <a:br>
              <a:rPr lang="cs-CZ" dirty="0" smtClean="0"/>
            </a:br>
            <a:r>
              <a:rPr lang="cs-CZ" dirty="0" smtClean="0"/>
              <a:t>                                  </a:t>
            </a:r>
            <a:r>
              <a:rPr lang="cs-CZ" sz="2400" dirty="0" err="1" smtClean="0"/>
              <a:t>Jews</a:t>
            </a:r>
            <a:r>
              <a:rPr lang="cs-CZ" sz="2400" dirty="0" smtClean="0"/>
              <a:t> </a:t>
            </a:r>
            <a:r>
              <a:rPr lang="cs-CZ" sz="2400" dirty="0" err="1" smtClean="0"/>
              <a:t>united</a:t>
            </a:r>
            <a:r>
              <a:rPr lang="cs-CZ" sz="2400" dirty="0" smtClean="0"/>
              <a:t> </a:t>
            </a:r>
            <a:r>
              <a:rPr lang="cs-CZ" sz="2400" dirty="0" err="1" smtClean="0"/>
              <a:t>against</a:t>
            </a:r>
            <a:r>
              <a:rPr lang="cs-CZ" sz="2400" dirty="0" smtClean="0"/>
              <a:t> </a:t>
            </a:r>
            <a:r>
              <a:rPr lang="cs-CZ" sz="2400" dirty="0" err="1" smtClean="0"/>
              <a:t>Zionsim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</a:t>
            </a:r>
            <a:r>
              <a:rPr lang="cs-CZ" dirty="0" smtClean="0">
                <a:hlinkClick r:id="rId2"/>
              </a:rPr>
              <a:t>://</a:t>
            </a:r>
            <a:r>
              <a:rPr lang="cs-CZ" dirty="0">
                <a:hlinkClick r:id="rId2"/>
              </a:rPr>
              <a:t>www.nkusa.org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7488832" cy="419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53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400" dirty="0" smtClean="0"/>
              <a:t>Děkuji za pozornost </a:t>
            </a:r>
            <a:r>
              <a:rPr lang="cs-CZ" sz="4400" dirty="0" smtClean="0">
                <a:sym typeface="Wingdings" pitchFamily="2" charset="2"/>
              </a:rPr>
              <a:t>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38749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Historický kontext - novověk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</a:t>
            </a:r>
            <a:r>
              <a:rPr lang="cs-CZ" dirty="0" smtClean="0"/>
              <a:t>volnění s příchodem evropského osvícenství, vzestup haskaly, postupná asimilace v závislosti na mocenské situaci a nastupující vlně sekularizace</a:t>
            </a:r>
          </a:p>
          <a:p>
            <a:r>
              <a:rPr lang="cs-CZ" dirty="0"/>
              <a:t>f</a:t>
            </a:r>
            <a:r>
              <a:rPr lang="cs-CZ" dirty="0" smtClean="0"/>
              <a:t>ormální emancipace Židů podpořena revolucí v r. 1848 a završena plnoprávností v r. 1867</a:t>
            </a:r>
          </a:p>
          <a:p>
            <a:r>
              <a:rPr lang="cs-CZ" dirty="0"/>
              <a:t>z</a:t>
            </a:r>
            <a:r>
              <a:rPr lang="cs-CZ" dirty="0" smtClean="0"/>
              <a:t>rušení ghett, průmyslová revoluce, hospodářský rozkvět, nárůst sociálních rozdílů</a:t>
            </a:r>
          </a:p>
          <a:p>
            <a:r>
              <a:rPr lang="cs-CZ" dirty="0"/>
              <a:t>m</a:t>
            </a:r>
            <a:r>
              <a:rPr lang="cs-CZ" dirty="0" smtClean="0"/>
              <a:t>igrační vlny vnitrostátní i mezinárodní</a:t>
            </a:r>
          </a:p>
          <a:p>
            <a:r>
              <a:rPr lang="cs-CZ" dirty="0"/>
              <a:t>r</a:t>
            </a:r>
            <a:r>
              <a:rPr lang="cs-CZ" dirty="0" smtClean="0"/>
              <a:t>estaurování středověkých stereotypů, pogromy, moderní antisemitismus, radikalizující se nacionální hnutí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12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Sionismus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logickým vyústěním rozmachu evropského nacionalismu</a:t>
            </a:r>
          </a:p>
          <a:p>
            <a:r>
              <a:rPr lang="cs-CZ" dirty="0"/>
              <a:t>o</a:t>
            </a:r>
            <a:r>
              <a:rPr lang="cs-CZ" dirty="0" smtClean="0"/>
              <a:t>dpovědí na německý, rakouský, český, francouzský, ruský nacionalismus</a:t>
            </a:r>
          </a:p>
          <a:p>
            <a:r>
              <a:rPr lang="cs-CZ" dirty="0"/>
              <a:t>původně hnutí eschatologicko-mesianistické (očekávání příchodu Mesiáše ze Sijónu), od konce 19. stol. hnutí </a:t>
            </a:r>
            <a:r>
              <a:rPr lang="cs-CZ" dirty="0" smtClean="0"/>
              <a:t>sociálně-nacionální</a:t>
            </a:r>
          </a:p>
          <a:p>
            <a:r>
              <a:rPr lang="cs-CZ" dirty="0"/>
              <a:t>s</a:t>
            </a:r>
            <a:r>
              <a:rPr lang="cs-CZ" dirty="0" smtClean="0"/>
              <a:t>nahou o realizaci tzv. židovského snu, tj. založení národního židovského státu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cs-CZ" i="1" dirty="0" smtClean="0"/>
              <a:t>„Tam v zemi předků toužené,“ zpívávali rodiče, když byli mladí, ona v Rovně a on v Oděse a Vilně, tak jako tisíce dalších mladých sionistů ve východní Evropě v prvních desetiletích dvacátého století, „splní se naše naděje. Tam chceme prožít naše dny životem čistým, svobodným.</a:t>
            </a:r>
            <a:endParaRPr lang="en-US" dirty="0"/>
          </a:p>
          <a:p>
            <a:pPr marL="0" indent="0">
              <a:buNone/>
            </a:pPr>
            <a:endParaRPr lang="cs-CZ" dirty="0" smtClean="0"/>
          </a:p>
          <a:p>
            <a:pPr marL="0" indent="0" algn="r">
              <a:buNone/>
            </a:pPr>
            <a:r>
              <a:rPr lang="cs-CZ" dirty="0" smtClean="0"/>
              <a:t>Amos Oz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cs-CZ" i="1" dirty="0" smtClean="0"/>
              <a:t>O lásce a tmě </a:t>
            </a:r>
            <a:r>
              <a:rPr lang="cs-CZ" dirty="0" smtClean="0"/>
              <a:t>(</a:t>
            </a:r>
            <a:r>
              <a:rPr lang="he-IL" dirty="0" smtClean="0"/>
              <a:t>סיפור על אהבה וחושך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5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Původ slova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ionismus - v hebr. </a:t>
            </a:r>
            <a:r>
              <a:rPr lang="he-IL" dirty="0"/>
              <a:t>ציונות</a:t>
            </a:r>
            <a:r>
              <a:rPr lang="he-IL" dirty="0" smtClean="0"/>
              <a:t>‎</a:t>
            </a:r>
            <a:r>
              <a:rPr lang="cs-CZ" dirty="0" smtClean="0"/>
              <a:t> - od jeruzalémského pahorku Sijón u JZ hradeb starého města (původně jméno jebúsejské pevnosti dobyté králem Davidem, pozdější město Davidovo)</a:t>
            </a:r>
          </a:p>
          <a:p>
            <a:r>
              <a:rPr lang="cs-CZ" dirty="0" smtClean="0"/>
              <a:t>Sijón = Erec Jisrael = Medinat Jisrael = Am Jisrael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89040"/>
            <a:ext cx="6912864" cy="25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1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Podněty ke vzniku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osenský rabín </a:t>
            </a:r>
            <a:r>
              <a:rPr lang="cs-CZ" b="1" dirty="0" err="1"/>
              <a:t>Y</a:t>
            </a:r>
            <a:r>
              <a:rPr lang="cs-CZ" b="1" dirty="0" err="1" smtClean="0"/>
              <a:t>ehuda</a:t>
            </a:r>
            <a:r>
              <a:rPr lang="cs-CZ" b="1" dirty="0" smtClean="0"/>
              <a:t> Ben </a:t>
            </a:r>
            <a:r>
              <a:rPr lang="cs-CZ" b="1" dirty="0" err="1" smtClean="0"/>
              <a:t>Solomon</a:t>
            </a:r>
            <a:r>
              <a:rPr lang="cs-CZ" b="1" dirty="0" smtClean="0"/>
              <a:t> </a:t>
            </a:r>
            <a:r>
              <a:rPr lang="cs-CZ" b="1" dirty="0" err="1" smtClean="0"/>
              <a:t>Chai</a:t>
            </a:r>
            <a:r>
              <a:rPr lang="cs-CZ" b="1" dirty="0" smtClean="0"/>
              <a:t> </a:t>
            </a:r>
            <a:r>
              <a:rPr lang="cs-CZ" b="1" dirty="0" err="1" smtClean="0"/>
              <a:t>Alkalai</a:t>
            </a:r>
            <a:r>
              <a:rPr lang="cs-CZ" b="1" dirty="0" smtClean="0"/>
              <a:t> </a:t>
            </a:r>
            <a:r>
              <a:rPr lang="cs-CZ" dirty="0" smtClean="0"/>
              <a:t>– první podporovatel myšlenky návratu Židů do Palestiny</a:t>
            </a:r>
          </a:p>
          <a:p>
            <a:r>
              <a:rPr lang="cs-CZ" dirty="0"/>
              <a:t>n</a:t>
            </a:r>
            <a:r>
              <a:rPr lang="cs-CZ" dirty="0" smtClean="0"/>
              <a:t>ěmecký rabín </a:t>
            </a:r>
            <a:r>
              <a:rPr lang="cs-CZ" b="1" dirty="0" smtClean="0"/>
              <a:t>Zvi Hirsch </a:t>
            </a:r>
            <a:r>
              <a:rPr lang="cs-CZ" b="1" dirty="0" err="1" smtClean="0"/>
              <a:t>Kalischer</a:t>
            </a:r>
            <a:r>
              <a:rPr lang="cs-CZ" b="1" dirty="0" smtClean="0"/>
              <a:t> </a:t>
            </a:r>
            <a:r>
              <a:rPr lang="cs-CZ" dirty="0" smtClean="0"/>
              <a:t>– 1862 kniha </a:t>
            </a:r>
            <a:r>
              <a:rPr lang="cs-CZ" i="1" dirty="0" err="1" smtClean="0"/>
              <a:t>Drišat</a:t>
            </a:r>
            <a:r>
              <a:rPr lang="cs-CZ" i="1" dirty="0" smtClean="0"/>
              <a:t> </a:t>
            </a:r>
            <a:r>
              <a:rPr lang="cs-CZ" i="1" dirty="0" err="1" smtClean="0"/>
              <a:t>Cijon</a:t>
            </a:r>
            <a:r>
              <a:rPr lang="cs-CZ" dirty="0" smtClean="0"/>
              <a:t> (Hledání Sijónu), představitel náboženského sionismu</a:t>
            </a:r>
          </a:p>
          <a:p>
            <a:r>
              <a:rPr lang="cs-CZ" dirty="0" smtClean="0"/>
              <a:t>podněty hlavně z </a:t>
            </a:r>
            <a:r>
              <a:rPr lang="cs-CZ" dirty="0"/>
              <a:t>V </a:t>
            </a:r>
            <a:r>
              <a:rPr lang="cs-CZ" dirty="0" smtClean="0"/>
              <a:t>Evropy, volání </a:t>
            </a:r>
            <a:r>
              <a:rPr lang="cs-CZ" dirty="0"/>
              <a:t>po osídlení </a:t>
            </a:r>
            <a:r>
              <a:rPr lang="cs-CZ" i="1" dirty="0"/>
              <a:t>Erec </a:t>
            </a:r>
            <a:r>
              <a:rPr lang="cs-CZ" i="1" dirty="0" smtClean="0"/>
              <a:t>Jisrael</a:t>
            </a:r>
            <a:r>
              <a:rPr lang="cs-CZ" dirty="0" smtClean="0"/>
              <a:t> v důsledku pogromů v Rusku 1881-1884</a:t>
            </a:r>
          </a:p>
          <a:p>
            <a:r>
              <a:rPr lang="cs-CZ" dirty="0"/>
              <a:t>s</a:t>
            </a:r>
            <a:r>
              <a:rPr lang="cs-CZ" dirty="0" smtClean="0"/>
              <a:t>oučástí sionismu snahy o reformu hebrejštiny do moderní podoby a vytvoření základního hebrejského slovníku – </a:t>
            </a:r>
            <a:r>
              <a:rPr lang="cs-CZ" b="1" dirty="0" err="1" smtClean="0"/>
              <a:t>Eliezer</a:t>
            </a:r>
            <a:r>
              <a:rPr lang="cs-CZ" b="1" dirty="0" smtClean="0"/>
              <a:t> Ben </a:t>
            </a:r>
            <a:r>
              <a:rPr lang="cs-CZ" b="1" dirty="0" err="1"/>
              <a:t>Y</a:t>
            </a:r>
            <a:r>
              <a:rPr lang="cs-CZ" b="1" dirty="0" err="1" smtClean="0"/>
              <a:t>ehuda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0082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Leon </a:t>
            </a:r>
            <a:r>
              <a:rPr lang="cs-CZ" dirty="0" err="1" smtClean="0"/>
              <a:t>Pinsker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l</a:t>
            </a:r>
            <a:r>
              <a:rPr lang="cs-CZ" dirty="0" smtClean="0"/>
              <a:t>ékař v Oděse, propagátor sionismu</a:t>
            </a:r>
          </a:p>
          <a:p>
            <a:r>
              <a:rPr lang="cs-CZ" dirty="0"/>
              <a:t>ú</a:t>
            </a:r>
            <a:r>
              <a:rPr lang="cs-CZ" dirty="0" smtClean="0"/>
              <a:t>středním problémem bezdomoví Židů</a:t>
            </a:r>
          </a:p>
          <a:p>
            <a:pPr marL="0" indent="0">
              <a:buNone/>
            </a:pPr>
            <a:r>
              <a:rPr lang="cs-CZ" dirty="0" smtClean="0"/>
              <a:t>    jako národa</a:t>
            </a:r>
          </a:p>
          <a:p>
            <a:r>
              <a:rPr lang="cs-CZ" dirty="0"/>
              <a:t>p</a:t>
            </a:r>
            <a:r>
              <a:rPr lang="cs-CZ" dirty="0" smtClean="0"/>
              <a:t>opírá jednu ze základních tezí haskaly: Židé nebudou nikdy plně asimilováni, asimilace podporuje antisemitismus</a:t>
            </a:r>
          </a:p>
          <a:p>
            <a:r>
              <a:rPr lang="cs-CZ" dirty="0" smtClean="0"/>
              <a:t>1882 vydává </a:t>
            </a:r>
            <a:r>
              <a:rPr lang="cs-CZ" i="1" dirty="0" smtClean="0"/>
              <a:t>Auto-</a:t>
            </a:r>
            <a:r>
              <a:rPr lang="cs-CZ" i="1" dirty="0" err="1" smtClean="0"/>
              <a:t>Emancipation</a:t>
            </a:r>
            <a:r>
              <a:rPr lang="cs-CZ" i="1" dirty="0" smtClean="0"/>
              <a:t> - </a:t>
            </a:r>
            <a:r>
              <a:rPr lang="cs-CZ" dirty="0" smtClean="0"/>
              <a:t>sebeosvobození Židů možné pouze jejich přesídlením do nové domoviny, vlastního židovského státu</a:t>
            </a:r>
          </a:p>
          <a:p>
            <a:r>
              <a:rPr lang="cs-CZ" dirty="0"/>
              <a:t>z</a:t>
            </a:r>
            <a:r>
              <a:rPr lang="cs-CZ" dirty="0" smtClean="0"/>
              <a:t>akladatelem hnutí </a:t>
            </a:r>
            <a:r>
              <a:rPr lang="cs-CZ" b="1" dirty="0" err="1" smtClean="0"/>
              <a:t>Chovevej</a:t>
            </a:r>
            <a:r>
              <a:rPr lang="cs-CZ" b="1" dirty="0" smtClean="0"/>
              <a:t> </a:t>
            </a:r>
            <a:r>
              <a:rPr lang="cs-CZ" b="1" dirty="0" err="1" smtClean="0"/>
              <a:t>Cijon</a:t>
            </a:r>
            <a:r>
              <a:rPr lang="cs-CZ" b="1" dirty="0" smtClean="0"/>
              <a:t>, </a:t>
            </a:r>
            <a:r>
              <a:rPr lang="cs-CZ" dirty="0" smtClean="0"/>
              <a:t>známé též jako </a:t>
            </a:r>
            <a:r>
              <a:rPr lang="cs-CZ" b="1" dirty="0" err="1" smtClean="0"/>
              <a:t>Chibbat</a:t>
            </a:r>
            <a:r>
              <a:rPr lang="cs-CZ" b="1" dirty="0" smtClean="0"/>
              <a:t> </a:t>
            </a:r>
            <a:r>
              <a:rPr lang="cs-CZ" b="1" dirty="0" err="1" smtClean="0"/>
              <a:t>Cijon</a:t>
            </a:r>
            <a:r>
              <a:rPr lang="cs-CZ" dirty="0" smtClean="0"/>
              <a:t> (Milovníci Sijónu) – podpora </a:t>
            </a:r>
            <a:r>
              <a:rPr lang="cs-CZ" dirty="0" err="1" smtClean="0"/>
              <a:t>Rotschildem</a:t>
            </a:r>
            <a:endParaRPr lang="cs-CZ" dirty="0" smtClean="0"/>
          </a:p>
          <a:p>
            <a:r>
              <a:rPr lang="cs-CZ" dirty="0" smtClean="0"/>
              <a:t>migrační </a:t>
            </a:r>
            <a:r>
              <a:rPr lang="cs-CZ" dirty="0"/>
              <a:t>vlna (</a:t>
            </a:r>
            <a:r>
              <a:rPr lang="cs-CZ" dirty="0" err="1"/>
              <a:t>alija</a:t>
            </a:r>
            <a:r>
              <a:rPr lang="cs-CZ" dirty="0" smtClean="0"/>
              <a:t>) 25 tisíc </a:t>
            </a:r>
            <a:r>
              <a:rPr lang="cs-CZ" dirty="0"/>
              <a:t>mladých ruských Židů po atentátu na ruského cara </a:t>
            </a:r>
            <a:r>
              <a:rPr lang="cs-CZ" dirty="0" smtClean="0"/>
              <a:t>r. 1881</a:t>
            </a:r>
            <a:endParaRPr lang="cs-CZ" dirty="0"/>
          </a:p>
          <a:p>
            <a:r>
              <a:rPr lang="cs-CZ" dirty="0" smtClean="0"/>
              <a:t>1882 založení první osady </a:t>
            </a:r>
            <a:r>
              <a:rPr lang="cs-CZ" dirty="0" err="1" smtClean="0"/>
              <a:t>Rishon</a:t>
            </a:r>
            <a:r>
              <a:rPr lang="cs-CZ" dirty="0" smtClean="0"/>
              <a:t> </a:t>
            </a:r>
            <a:r>
              <a:rPr lang="cs-CZ" dirty="0" err="1" smtClean="0"/>
              <a:t>LeCijon</a:t>
            </a:r>
            <a:r>
              <a:rPr lang="cs-CZ" dirty="0" smtClean="0"/>
              <a:t> v Palestině</a:t>
            </a:r>
          </a:p>
        </p:txBody>
      </p:sp>
      <p:pic>
        <p:nvPicPr>
          <p:cNvPr id="2050" name="Picture 2" descr="F:\Izrael a současnost\pins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19062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1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Nathan </a:t>
            </a:r>
            <a:r>
              <a:rPr lang="cs-CZ" dirty="0" err="1" smtClean="0"/>
              <a:t>Birnbaum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1883 zakládá první sionistický studentský </a:t>
            </a:r>
          </a:p>
          <a:p>
            <a:pPr marL="0" indent="0">
              <a:buNone/>
            </a:pPr>
            <a:r>
              <a:rPr lang="cs-CZ" dirty="0" smtClean="0"/>
              <a:t>    spolek </a:t>
            </a:r>
            <a:r>
              <a:rPr lang="cs-CZ" dirty="0" err="1" smtClean="0"/>
              <a:t>Kadima</a:t>
            </a:r>
            <a:endParaRPr lang="cs-CZ" dirty="0" smtClean="0"/>
          </a:p>
          <a:p>
            <a:r>
              <a:rPr lang="cs-CZ" dirty="0"/>
              <a:t>o</a:t>
            </a:r>
            <a:r>
              <a:rPr lang="cs-CZ" dirty="0" smtClean="0"/>
              <a:t>d 1885 vydává periodikum </a:t>
            </a:r>
            <a:r>
              <a:rPr lang="cs-CZ" i="1" dirty="0" err="1" smtClean="0"/>
              <a:t>Selbsteman</a:t>
            </a:r>
            <a:r>
              <a:rPr lang="cs-CZ" i="1" dirty="0" smtClean="0"/>
              <a:t>-</a:t>
            </a:r>
            <a:endParaRPr lang="cs-CZ" i="1" dirty="0"/>
          </a:p>
          <a:p>
            <a:pPr marL="0" indent="0">
              <a:buNone/>
            </a:pPr>
            <a:r>
              <a:rPr lang="cs-CZ" i="1" dirty="0" smtClean="0"/>
              <a:t>   </a:t>
            </a:r>
            <a:r>
              <a:rPr lang="cs-CZ" i="1" dirty="0" err="1" smtClean="0"/>
              <a:t>zipation</a:t>
            </a:r>
            <a:r>
              <a:rPr lang="cs-CZ" i="1" dirty="0"/>
              <a:t>! – </a:t>
            </a:r>
            <a:r>
              <a:rPr lang="cs-CZ" dirty="0"/>
              <a:t>1890 zde poprvé používá </a:t>
            </a:r>
            <a:r>
              <a:rPr lang="cs-CZ" dirty="0" smtClean="0"/>
              <a:t>pojem</a:t>
            </a:r>
          </a:p>
          <a:p>
            <a:pPr marL="0" indent="0">
              <a:buNone/>
            </a:pPr>
            <a:r>
              <a:rPr lang="cs-CZ" dirty="0" smtClean="0"/>
              <a:t>   „sionismus“ </a:t>
            </a:r>
            <a:endParaRPr lang="cs-CZ" dirty="0"/>
          </a:p>
          <a:p>
            <a:r>
              <a:rPr lang="cs-CZ" dirty="0" smtClean="0"/>
              <a:t>1897 na prvním sionistickém kongresu zvolen generálním sekretářem </a:t>
            </a:r>
            <a:r>
              <a:rPr lang="cs-CZ" i="1" dirty="0" smtClean="0"/>
              <a:t>Sionistické organizace</a:t>
            </a:r>
          </a:p>
          <a:p>
            <a:r>
              <a:rPr lang="cs-CZ" dirty="0"/>
              <a:t>b</a:t>
            </a:r>
            <a:r>
              <a:rPr lang="cs-CZ" dirty="0" smtClean="0"/>
              <a:t>rzy odchází kvůli rozčarování nad proměnou sionistických ideálů</a:t>
            </a:r>
          </a:p>
          <a:p>
            <a:r>
              <a:rPr lang="cs-CZ" dirty="0"/>
              <a:t>o</a:t>
            </a:r>
            <a:r>
              <a:rPr lang="cs-CZ" dirty="0" smtClean="0"/>
              <a:t>bhájcem židovské kulturní autonomie v R-U</a:t>
            </a:r>
          </a:p>
          <a:p>
            <a:r>
              <a:rPr lang="cs-CZ" dirty="0"/>
              <a:t>i</a:t>
            </a:r>
            <a:r>
              <a:rPr lang="cs-CZ" dirty="0" smtClean="0"/>
              <a:t>niciátorem první konference jazyka </a:t>
            </a:r>
            <a:r>
              <a:rPr lang="cs-CZ" i="1" dirty="0" smtClean="0"/>
              <a:t>jidiš </a:t>
            </a:r>
            <a:r>
              <a:rPr lang="cs-CZ" dirty="0" smtClean="0"/>
              <a:t>v r. 1908</a:t>
            </a:r>
          </a:p>
          <a:p>
            <a:endParaRPr lang="cs-CZ" i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026" name="Picture 2" descr="F:\Izrael a současnost\220px-Birnbaum_Nat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795339" cy="23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947481"/>
      </p:ext>
    </p:extLst>
  </p:cSld>
  <p:clrMapOvr>
    <a:masterClrMapping/>
  </p:clrMapOvr>
</p:sld>
</file>

<file path=ppt/theme/theme1.xml><?xml version="1.0" encoding="utf-8"?>
<a:theme xmlns:a="http://schemas.openxmlformats.org/drawingml/2006/main" name="Došky">
  <a:themeElements>
    <a:clrScheme name="Mří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766</TotalTime>
  <Words>1064</Words>
  <Application>Microsoft Office PowerPoint</Application>
  <PresentationFormat>Předvádění na obrazovce (4:3)</PresentationFormat>
  <Paragraphs>106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Došky</vt:lpstr>
      <vt:lpstr>Od sionismu ke vzniku Státu Izrael</vt:lpstr>
      <vt:lpstr>Historický kontext - diaspora</vt:lpstr>
      <vt:lpstr>Historický kontext - středověk</vt:lpstr>
      <vt:lpstr>Historický kontext - novověk</vt:lpstr>
      <vt:lpstr>Sionismus</vt:lpstr>
      <vt:lpstr>Původ slova</vt:lpstr>
      <vt:lpstr>Podněty ke vzniku</vt:lpstr>
      <vt:lpstr>Leon Pinsker</vt:lpstr>
      <vt:lpstr>Nathan Birnbaum</vt:lpstr>
      <vt:lpstr>Theodor Herzl           בִּנְיָמִין זֶאֶב הֵרצְל</vt:lpstr>
      <vt:lpstr>Theodor Herzl</vt:lpstr>
      <vt:lpstr>Der Judenstaat        Židovský stát</vt:lpstr>
      <vt:lpstr>Herzlovy myšlenky</vt:lpstr>
      <vt:lpstr>Sionistické hnutí v českých zemích</vt:lpstr>
      <vt:lpstr>Další sionistické spolky</vt:lpstr>
      <vt:lpstr>Balfourova deklarace 1917</vt:lpstr>
      <vt:lpstr>Prezentace aplikace PowerPoint</vt:lpstr>
      <vt:lpstr>Založení Státu Izrael 1948</vt:lpstr>
      <vt:lpstr>Prezentace aplikace PowerPoint</vt:lpstr>
      <vt:lpstr>Prezentace aplikace PowerPoint</vt:lpstr>
      <vt:lpstr>Prezentace aplikace PowerPoint</vt:lpstr>
      <vt:lpstr>Sionismus v umění a hudbě</vt:lpstr>
      <vt:lpstr>Antisionismus vs. antisemitismus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Judaismus odmítající sionismus</vt:lpstr>
      <vt:lpstr>Prezentace aplikace PowerPoint</vt:lpstr>
      <vt:lpstr>Neturej Charta International                                   Jews united against Zionsim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sionismu ke vzniku Státu Izrael</dc:title>
  <dc:creator>user</dc:creator>
  <cp:lastModifiedBy>Kristyna Kubonova</cp:lastModifiedBy>
  <cp:revision>44</cp:revision>
  <dcterms:created xsi:type="dcterms:W3CDTF">2013-12-04T15:22:24Z</dcterms:created>
  <dcterms:modified xsi:type="dcterms:W3CDTF">2014-04-25T06:46:30Z</dcterms:modified>
</cp:coreProperties>
</file>