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70" r:id="rId8"/>
    <p:sldId id="266" r:id="rId9"/>
    <p:sldId id="267" r:id="rId10"/>
    <p:sldId id="268" r:id="rId11"/>
    <p:sldId id="263" r:id="rId12"/>
    <p:sldId id="264" r:id="rId13"/>
    <p:sldId id="265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El </a:t>
            </a:r>
            <a:r>
              <a:rPr lang="en-US" sz="2800" i="1" dirty="0" smtClean="0"/>
              <a:t>Naming</a:t>
            </a:r>
            <a:endParaRPr lang="en-US" sz="2800" i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latin typeface="Garamond" panose="02020404030301010803" pitchFamily="18" charset="0"/>
              </a:rPr>
              <a:t>La disciplina mercadotécnica especializada en la creación de nombres de marca</a:t>
            </a:r>
          </a:p>
          <a:p>
            <a:r>
              <a:rPr lang="sk-SK" sz="2400" dirty="0" smtClean="0">
                <a:latin typeface="Garamond" panose="02020404030301010803" pitchFamily="18" charset="0"/>
              </a:rPr>
              <a:t>El nombre de marca (NM) es un neologismo mercadotécnico = es una palabra simple o compleja cuya finalidad es designar un producto de consumo, servicio o entidad nuevos (</a:t>
            </a:r>
            <a:r>
              <a:rPr lang="sk-SK" sz="2400" i="1" dirty="0" smtClean="0">
                <a:latin typeface="Garamond" panose="02020404030301010803" pitchFamily="18" charset="0"/>
              </a:rPr>
              <a:t>Aygo</a:t>
            </a:r>
            <a:r>
              <a:rPr lang="sk-SK" sz="2400" dirty="0" smtClean="0">
                <a:latin typeface="Garamond" panose="02020404030301010803" pitchFamily="18" charset="0"/>
              </a:rPr>
              <a:t>, </a:t>
            </a:r>
            <a:r>
              <a:rPr lang="sk-SK" sz="2400" i="1" dirty="0" smtClean="0">
                <a:latin typeface="Garamond" panose="02020404030301010803" pitchFamily="18" charset="0"/>
              </a:rPr>
              <a:t>Danonino</a:t>
            </a:r>
            <a:r>
              <a:rPr lang="sk-SK" sz="2400" dirty="0" smtClean="0">
                <a:latin typeface="Garamond" panose="02020404030301010803" pitchFamily="18" charset="0"/>
              </a:rPr>
              <a:t>)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marL="402336" lvl="1" indent="0" algn="r">
              <a:buNone/>
            </a:pPr>
            <a:r>
              <a:rPr lang="en-US" sz="2400" dirty="0" smtClean="0">
                <a:latin typeface="Garamond" panose="02020404030301010803" pitchFamily="18" charset="0"/>
              </a:rPr>
              <a:t>(</a:t>
            </a:r>
            <a:r>
              <a:rPr lang="en-US" sz="2400" dirty="0" err="1" smtClean="0">
                <a:latin typeface="Garamond" panose="02020404030301010803" pitchFamily="18" charset="0"/>
              </a:rPr>
              <a:t>Aranda</a:t>
            </a:r>
            <a:r>
              <a:rPr lang="en-US" sz="2400" dirty="0" smtClean="0">
                <a:latin typeface="Garamond" panose="02020404030301010803" pitchFamily="18" charset="0"/>
              </a:rPr>
              <a:t> 2007 y 2008)</a:t>
            </a: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441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96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Los </a:t>
            </a:r>
            <a:r>
              <a:rPr lang="en-US" sz="2800" dirty="0" err="1" smtClean="0"/>
              <a:t>nombres</a:t>
            </a:r>
            <a:r>
              <a:rPr lang="en-US" sz="2800" dirty="0" smtClean="0"/>
              <a:t> de </a:t>
            </a:r>
            <a:r>
              <a:rPr lang="en-US" sz="2800" dirty="0" err="1" smtClean="0"/>
              <a:t>marca</a:t>
            </a:r>
            <a:r>
              <a:rPr lang="en-US" sz="2800" dirty="0" smtClean="0"/>
              <a:t> </a:t>
            </a:r>
            <a:r>
              <a:rPr lang="en-US" sz="2800" dirty="0" err="1" smtClean="0"/>
              <a:t>compuestos</a:t>
            </a:r>
            <a:r>
              <a:rPr lang="en-US" sz="2800" dirty="0" smtClean="0"/>
              <a:t> </a:t>
            </a:r>
            <a:r>
              <a:rPr lang="en-US" sz="2800" dirty="0" err="1" smtClean="0"/>
              <a:t>alimenticios</a:t>
            </a:r>
            <a:r>
              <a:rPr lang="en-US" sz="2800" dirty="0" smtClean="0"/>
              <a:t> (</a:t>
            </a:r>
            <a:r>
              <a:rPr lang="en-US" sz="2800" dirty="0" err="1" smtClean="0"/>
              <a:t>Aranda</a:t>
            </a:r>
            <a:r>
              <a:rPr lang="en-US" sz="2800" dirty="0" smtClean="0"/>
              <a:t>, 2008)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k-SK" sz="2400" b="1" dirty="0" smtClean="0">
                <a:latin typeface="Garamond" panose="02020404030301010803" pitchFamily="18" charset="0"/>
              </a:rPr>
              <a:t>Compuestos exocéntricos</a:t>
            </a:r>
          </a:p>
          <a:p>
            <a:pPr>
              <a:buFontTx/>
              <a:buChar char="-"/>
            </a:pPr>
            <a:r>
              <a:rPr lang="sk-SK" sz="2400" dirty="0" smtClean="0">
                <a:latin typeface="Garamond" panose="02020404030301010803" pitchFamily="18" charset="0"/>
              </a:rPr>
              <a:t>el núcleo semántico está fuera de la formación compuesta</a:t>
            </a:r>
          </a:p>
          <a:p>
            <a:pPr marL="82296" indent="0">
              <a:buNone/>
            </a:pPr>
            <a:r>
              <a:rPr lang="sk-SK" sz="2400" i="1" dirty="0" smtClean="0">
                <a:latin typeface="Garamond" panose="02020404030301010803" pitchFamily="18" charset="0"/>
              </a:rPr>
              <a:t>	</a:t>
            </a:r>
            <a:r>
              <a:rPr lang="sk-SK" sz="2400" dirty="0" smtClean="0">
                <a:latin typeface="Garamond" panose="02020404030301010803" pitchFamily="18" charset="0"/>
              </a:rPr>
              <a:t>a) </a:t>
            </a:r>
            <a:r>
              <a:rPr lang="sk-SK" sz="2400" i="1" dirty="0" smtClean="0">
                <a:latin typeface="Garamond" panose="02020404030301010803" pitchFamily="18" charset="0"/>
              </a:rPr>
              <a:t>Picardías </a:t>
            </a:r>
            <a:r>
              <a:rPr lang="sk-SK" sz="2400" dirty="0" smtClean="0">
                <a:latin typeface="Garamond" panose="02020404030301010803" pitchFamily="18" charset="0"/>
              </a:rPr>
              <a:t> [V + N]</a:t>
            </a:r>
            <a:r>
              <a:rPr lang="sk-SK" sz="2400" baseline="-25000" dirty="0" smtClean="0">
                <a:latin typeface="Garamond" panose="02020404030301010803" pitchFamily="18" charset="0"/>
              </a:rPr>
              <a:t>N</a:t>
            </a:r>
            <a:r>
              <a:rPr lang="sk-SK" sz="1600" dirty="0" smtClean="0">
                <a:latin typeface="Garamond" panose="02020404030301010803" pitchFamily="18" charset="0"/>
              </a:rPr>
              <a:t> </a:t>
            </a:r>
          </a:p>
          <a:p>
            <a:pPr marL="82296" indent="0">
              <a:buNone/>
            </a:pPr>
            <a:r>
              <a:rPr lang="sk-SK" sz="2400" i="1" dirty="0">
                <a:latin typeface="Garamond" panose="02020404030301010803" pitchFamily="18" charset="0"/>
              </a:rPr>
              <a:t>	</a:t>
            </a:r>
            <a:r>
              <a:rPr lang="sk-SK" sz="2400" dirty="0" smtClean="0">
                <a:latin typeface="Garamond" panose="02020404030301010803" pitchFamily="18" charset="0"/>
              </a:rPr>
              <a:t>b) </a:t>
            </a:r>
            <a:r>
              <a:rPr lang="sk-SK" sz="2400" i="1" dirty="0" smtClean="0">
                <a:latin typeface="Garamond" panose="02020404030301010803" pitchFamily="18" charset="0"/>
              </a:rPr>
              <a:t>Yosoy</a:t>
            </a:r>
            <a:r>
              <a:rPr lang="sk-SK" sz="2400" dirty="0" smtClean="0">
                <a:latin typeface="Garamond" panose="02020404030301010803" pitchFamily="18" charset="0"/>
              </a:rPr>
              <a:t> [Pro </a:t>
            </a:r>
            <a:r>
              <a:rPr lang="sk-SK" sz="2400" dirty="0">
                <a:latin typeface="Garamond" panose="02020404030301010803" pitchFamily="18" charset="0"/>
              </a:rPr>
              <a:t>+ N]</a:t>
            </a:r>
            <a:r>
              <a:rPr lang="sk-SK" sz="2400" baseline="-25000" dirty="0">
                <a:latin typeface="Garamond" panose="02020404030301010803" pitchFamily="18" charset="0"/>
              </a:rPr>
              <a:t>N</a:t>
            </a:r>
            <a:r>
              <a:rPr lang="sk-SK" sz="1600" dirty="0">
                <a:latin typeface="Garamond" panose="02020404030301010803" pitchFamily="18" charset="0"/>
              </a:rPr>
              <a:t> </a:t>
            </a:r>
            <a:endParaRPr lang="sk-SK" sz="1600" dirty="0" smtClean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sk-SK" sz="1600" dirty="0">
                <a:latin typeface="Garamond" panose="02020404030301010803" pitchFamily="18" charset="0"/>
              </a:rPr>
              <a:t>	</a:t>
            </a:r>
            <a:r>
              <a:rPr lang="sk-SK" sz="2400" dirty="0" smtClean="0">
                <a:latin typeface="Garamond" panose="02020404030301010803" pitchFamily="18" charset="0"/>
              </a:rPr>
              <a:t>c) </a:t>
            </a:r>
            <a:r>
              <a:rPr lang="sk-SK" sz="2400" i="1" dirty="0" smtClean="0">
                <a:latin typeface="Garamond" panose="02020404030301010803" pitchFamily="18" charset="0"/>
              </a:rPr>
              <a:t>Bokawa</a:t>
            </a:r>
            <a:r>
              <a:rPr lang="sk-SK" sz="2400" dirty="0" smtClean="0">
                <a:latin typeface="Garamond" panose="02020404030301010803" pitchFamily="18" charset="0"/>
              </a:rPr>
              <a:t> [N </a:t>
            </a:r>
            <a:r>
              <a:rPr lang="sk-SK" sz="2400" dirty="0">
                <a:latin typeface="Garamond" panose="02020404030301010803" pitchFamily="18" charset="0"/>
              </a:rPr>
              <a:t>+ N]</a:t>
            </a:r>
            <a:r>
              <a:rPr lang="sk-SK" sz="2400" baseline="-25000" dirty="0">
                <a:latin typeface="Garamond" panose="02020404030301010803" pitchFamily="18" charset="0"/>
              </a:rPr>
              <a:t>N</a:t>
            </a:r>
            <a:r>
              <a:rPr lang="sk-SK" sz="2400" dirty="0">
                <a:latin typeface="Garamond" panose="02020404030301010803" pitchFamily="18" charset="0"/>
              </a:rPr>
              <a:t> </a:t>
            </a:r>
            <a:endParaRPr lang="sk-SK" sz="2400" dirty="0" smtClean="0">
              <a:latin typeface="Garamond" panose="02020404030301010803" pitchFamily="18" charset="0"/>
            </a:endParaRPr>
          </a:p>
          <a:p>
            <a:pPr marL="82296" indent="0">
              <a:buNone/>
            </a:pPr>
            <a:endParaRPr lang="sk-SK" sz="2400" dirty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sk-SK" sz="2400" dirty="0" smtClean="0">
                <a:latin typeface="Garamond" panose="02020404030301010803" pitchFamily="18" charset="0"/>
              </a:rPr>
              <a:t>Otro tipo de constituyente - </a:t>
            </a:r>
            <a:r>
              <a:rPr lang="sk-SK" sz="2400" b="1" dirty="0" smtClean="0">
                <a:latin typeface="Garamond" panose="02020404030301010803" pitchFamily="18" charset="0"/>
              </a:rPr>
              <a:t>la onomatopeya</a:t>
            </a:r>
            <a:r>
              <a:rPr lang="sk-SK" sz="2400" dirty="0" smtClean="0">
                <a:latin typeface="Garamond" panose="02020404030301010803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sk-SK" sz="2400" dirty="0" smtClean="0">
                <a:latin typeface="Garamond" panose="02020404030301010803" pitchFamily="18" charset="0"/>
              </a:rPr>
              <a:t>puede evocar valores como crujiente, fresco, recién hecho</a:t>
            </a:r>
          </a:p>
          <a:p>
            <a:pPr>
              <a:buFontTx/>
              <a:buChar char="-"/>
            </a:pPr>
            <a:r>
              <a:rPr lang="sk-SK" sz="2400" dirty="0" smtClean="0">
                <a:latin typeface="Garamond" panose="02020404030301010803" pitchFamily="18" charset="0"/>
              </a:rPr>
              <a:t>la acción de crujir por [</a:t>
            </a:r>
            <a:r>
              <a:rPr lang="sk-SK" sz="2400" i="1" dirty="0" smtClean="0">
                <a:latin typeface="Garamond" panose="02020404030301010803" pitchFamily="18" charset="0"/>
              </a:rPr>
              <a:t>kr</a:t>
            </a:r>
            <a:r>
              <a:rPr lang="sk-SK" sz="2400" dirty="0" smtClean="0">
                <a:latin typeface="Garamond" panose="02020404030301010803" pitchFamily="18" charset="0"/>
              </a:rPr>
              <a:t>] </a:t>
            </a:r>
            <a:r>
              <a:rPr lang="sk-SK" sz="2400" i="1" dirty="0" smtClean="0">
                <a:latin typeface="Garamond" panose="02020404030301010803" pitchFamily="18" charset="0"/>
              </a:rPr>
              <a:t>Crecs</a:t>
            </a:r>
            <a:r>
              <a:rPr lang="sk-SK" sz="2400" dirty="0" smtClean="0">
                <a:latin typeface="Garamond" panose="02020404030301010803" pitchFamily="18" charset="0"/>
              </a:rPr>
              <a:t>, </a:t>
            </a:r>
            <a:r>
              <a:rPr lang="sk-SK" sz="2400" i="1" dirty="0" smtClean="0">
                <a:latin typeface="Garamond" panose="02020404030301010803" pitchFamily="18" charset="0"/>
              </a:rPr>
              <a:t>Crispies</a:t>
            </a:r>
            <a:r>
              <a:rPr lang="sk-SK" sz="2400" dirty="0" smtClean="0">
                <a:latin typeface="Garamond" panose="02020404030301010803" pitchFamily="18" charset="0"/>
              </a:rPr>
              <a:t>, </a:t>
            </a:r>
            <a:r>
              <a:rPr lang="sk-SK" sz="2400" i="1" dirty="0" smtClean="0">
                <a:latin typeface="Garamond" panose="02020404030301010803" pitchFamily="18" charset="0"/>
              </a:rPr>
              <a:t>Crunch</a:t>
            </a:r>
            <a:endParaRPr lang="sk-SK" sz="2400" dirty="0" smtClean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sk-SK" sz="2400" dirty="0" smtClean="0">
                <a:latin typeface="Garamond" panose="02020404030301010803" pitchFamily="18" charset="0"/>
              </a:rPr>
              <a:t>la acción de chupar </a:t>
            </a:r>
            <a:r>
              <a:rPr lang="sk-SK" sz="2400" i="1" dirty="0" smtClean="0">
                <a:latin typeface="Garamond" panose="02020404030301010803" pitchFamily="18" charset="0"/>
              </a:rPr>
              <a:t>Chupachups</a:t>
            </a:r>
            <a:r>
              <a:rPr lang="sk-SK" sz="2400" dirty="0" smtClean="0">
                <a:latin typeface="Garamond" panose="02020404030301010803" pitchFamily="18" charset="0"/>
              </a:rPr>
              <a:t> [N</a:t>
            </a:r>
            <a:r>
              <a:rPr lang="sk-SK" sz="2400" baseline="-25000" dirty="0" smtClean="0">
                <a:latin typeface="Garamond" panose="02020404030301010803" pitchFamily="18" charset="0"/>
              </a:rPr>
              <a:t>V</a:t>
            </a:r>
            <a:r>
              <a:rPr lang="sk-SK" sz="2400" dirty="0" smtClean="0">
                <a:latin typeface="Garamond" panose="02020404030301010803" pitchFamily="18" charset="0"/>
              </a:rPr>
              <a:t> + onomatopeya]</a:t>
            </a:r>
            <a:endParaRPr lang="sk-SK" sz="2400" dirty="0">
              <a:latin typeface="Garamond" panose="02020404030301010803" pitchFamily="18" charset="0"/>
            </a:endParaRPr>
          </a:p>
          <a:p>
            <a:pPr marL="82296" indent="0">
              <a:buNone/>
            </a:pPr>
            <a:endParaRPr lang="sk-SK" sz="1600" dirty="0">
              <a:latin typeface="Garamond" panose="02020404030301010803" pitchFamily="18" charset="0"/>
            </a:endParaRPr>
          </a:p>
          <a:p>
            <a:pPr marL="82296" indent="0">
              <a:buNone/>
            </a:pPr>
            <a:endParaRPr lang="sk-SK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200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Aspecto morfológico de los NNMM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sk-SK" sz="2400" dirty="0" smtClean="0">
                <a:latin typeface="Garamond" panose="02020404030301010803" pitchFamily="18" charset="0"/>
              </a:rPr>
              <a:t>Predominan (según el </a:t>
            </a:r>
            <a:r>
              <a:rPr lang="sk-SK" sz="2400" dirty="0">
                <a:latin typeface="Garamond" panose="02020404030301010803" pitchFamily="18" charset="0"/>
              </a:rPr>
              <a:t>análisis de </a:t>
            </a:r>
            <a:r>
              <a:rPr lang="sk-SK" sz="2400" dirty="0" smtClean="0">
                <a:latin typeface="Garamond" panose="02020404030301010803" pitchFamily="18" charset="0"/>
              </a:rPr>
              <a:t>Jordá-Albiñana,</a:t>
            </a:r>
            <a:r>
              <a:rPr lang="sk-SK" sz="2400" i="1" dirty="0" smtClean="0">
                <a:latin typeface="Garamond" panose="02020404030301010803" pitchFamily="18" charset="0"/>
              </a:rPr>
              <a:t> </a:t>
            </a:r>
            <a:r>
              <a:rPr lang="sk-SK" sz="2400" dirty="0" smtClean="0">
                <a:latin typeface="Garamond" panose="02020404030301010803" pitchFamily="18" charset="0"/>
              </a:rPr>
              <a:t>2010):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400" dirty="0" smtClean="0">
                <a:latin typeface="Garamond" panose="02020404030301010803" pitchFamily="18" charset="0"/>
              </a:rPr>
              <a:t>Unidades univerbales de tres sílabas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400" dirty="0" smtClean="0">
                <a:latin typeface="Garamond" panose="02020404030301010803" pitchFamily="18" charset="0"/>
              </a:rPr>
              <a:t>Sustantivos de género masculino en singular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2400" dirty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sk-SK" sz="2400" dirty="0" smtClean="0">
                <a:latin typeface="Garamond" panose="02020404030301010803" pitchFamily="18" charset="0"/>
              </a:rPr>
              <a:t>Siguen: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400" dirty="0" smtClean="0">
                <a:latin typeface="Garamond" panose="02020404030301010803" pitchFamily="18" charset="0"/>
              </a:rPr>
              <a:t>Unidades compuestas por dos palabras, de cinco o más sílabas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20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Aspecto </a:t>
            </a:r>
            <a:r>
              <a:rPr lang="sk-SK" sz="2800" dirty="0" smtClean="0"/>
              <a:t>semántico </a:t>
            </a:r>
            <a:r>
              <a:rPr lang="sk-SK" sz="2800" dirty="0"/>
              <a:t>de los NNMM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latin typeface="Garamond" panose="02020404030301010803" pitchFamily="18" charset="0"/>
              </a:rPr>
              <a:t>el significante &gt; el fonológico (nombre) y grafémico (logo)</a:t>
            </a:r>
          </a:p>
          <a:p>
            <a:r>
              <a:rPr lang="es-ES" sz="2400" dirty="0" smtClean="0">
                <a:latin typeface="Garamond" panose="02020404030301010803" pitchFamily="18" charset="0"/>
              </a:rPr>
              <a:t>¿</a:t>
            </a:r>
            <a:r>
              <a:rPr lang="sk-SK" sz="2400" dirty="0" smtClean="0">
                <a:latin typeface="Garamond" panose="02020404030301010803" pitchFamily="18" charset="0"/>
              </a:rPr>
              <a:t>el significado</a:t>
            </a:r>
            <a:r>
              <a:rPr lang="es-ES" sz="2400" dirty="0">
                <a:latin typeface="Garamond" panose="02020404030301010803" pitchFamily="18" charset="0"/>
              </a:rPr>
              <a:t>?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  <a:endParaRPr lang="es-ES" sz="2400" dirty="0">
              <a:latin typeface="Garamond" panose="02020404030301010803" pitchFamily="18" charset="0"/>
            </a:endParaRPr>
          </a:p>
          <a:p>
            <a:pPr marL="82296" indent="0" algn="ctr">
              <a:buNone/>
            </a:pPr>
            <a:r>
              <a:rPr lang="es-ES" sz="2400" i="1" dirty="0" smtClean="0">
                <a:latin typeface="Garamond" panose="02020404030301010803" pitchFamily="18" charset="0"/>
              </a:rPr>
              <a:t>Gallo</a:t>
            </a:r>
            <a:r>
              <a:rPr lang="es-ES" sz="2400" dirty="0" smtClean="0">
                <a:latin typeface="Garamond" panose="02020404030301010803" pitchFamily="18" charset="0"/>
              </a:rPr>
              <a:t> vs. </a:t>
            </a:r>
            <a:r>
              <a:rPr lang="es-ES" sz="2400" i="1" dirty="0" err="1" smtClean="0">
                <a:latin typeface="Garamond" panose="02020404030301010803" pitchFamily="18" charset="0"/>
              </a:rPr>
              <a:t>Danet</a:t>
            </a:r>
            <a:endParaRPr lang="es-ES" sz="2400" i="1" dirty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es-ES" sz="2400" i="1" dirty="0" smtClean="0">
                <a:latin typeface="Garamond" panose="02020404030301010803" pitchFamily="18" charset="0"/>
                <a:sym typeface="Wingdings 3"/>
              </a:rPr>
              <a:t>		</a:t>
            </a:r>
            <a:r>
              <a:rPr lang="es-ES" sz="2400" dirty="0" smtClean="0">
                <a:latin typeface="Garamond" panose="02020404030301010803" pitchFamily="18" charset="0"/>
                <a:sym typeface="Wingdings 3"/>
              </a:rPr>
              <a:t>	             	 </a:t>
            </a:r>
          </a:p>
          <a:p>
            <a:pPr marL="82296" indent="0">
              <a:buNone/>
            </a:pPr>
            <a:r>
              <a:rPr lang="es-ES" sz="2400" dirty="0" smtClean="0">
                <a:latin typeface="Garamond" panose="02020404030301010803" pitchFamily="18" charset="0"/>
                <a:sym typeface="Wingdings 3"/>
              </a:rPr>
              <a:t>	palabra:  existente 		inventada</a:t>
            </a:r>
          </a:p>
          <a:p>
            <a:pPr marL="82296" indent="0">
              <a:buNone/>
            </a:pPr>
            <a:endParaRPr lang="es-ES" sz="2400" dirty="0" smtClean="0">
              <a:latin typeface="Garamond" panose="02020404030301010803" pitchFamily="18" charset="0"/>
              <a:sym typeface="Wingdings 3"/>
            </a:endParaRPr>
          </a:p>
          <a:p>
            <a:pPr marL="82296" indent="0">
              <a:buNone/>
            </a:pPr>
            <a:r>
              <a:rPr lang="es-ES" sz="2400" b="1" dirty="0" smtClean="0">
                <a:latin typeface="Garamond" panose="02020404030301010803" pitchFamily="18" charset="0"/>
                <a:sym typeface="Wingdings 3"/>
              </a:rPr>
              <a:t>Clasificaciones de los NNMM:</a:t>
            </a:r>
            <a:endParaRPr lang="es-ES" sz="2400" b="1" dirty="0">
              <a:latin typeface="Garamond" panose="02020404030301010803" pitchFamily="18" charset="0"/>
              <a:sym typeface="Wingdings 3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2400" dirty="0" smtClean="0">
                <a:latin typeface="Garamond" panose="02020404030301010803" pitchFamily="18" charset="0"/>
                <a:sym typeface="Wingdings 3"/>
              </a:rPr>
              <a:t>Según el campo </a:t>
            </a:r>
            <a:r>
              <a:rPr lang="es-ES" sz="2400" dirty="0" err="1" smtClean="0">
                <a:latin typeface="Garamond" panose="02020404030301010803" pitchFamily="18" charset="0"/>
                <a:sym typeface="Wingdings 3"/>
              </a:rPr>
              <a:t>sem</a:t>
            </a:r>
            <a:r>
              <a:rPr lang="sk-SK" sz="2400" dirty="0" smtClean="0">
                <a:latin typeface="Garamond" panose="02020404030301010803" pitchFamily="18" charset="0"/>
                <a:sym typeface="Wingdings 3"/>
              </a:rPr>
              <a:t>ántico del que provienen (nombres de lugares: ciudades, ríos, montañas, etc.)</a:t>
            </a:r>
          </a:p>
          <a:p>
            <a:pPr marL="82296" indent="0">
              <a:buNone/>
            </a:pPr>
            <a:endParaRPr lang="es-ES" sz="24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919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es-ES" sz="2800" b="1" dirty="0">
                <a:latin typeface="Garamond" panose="02020404030301010803" pitchFamily="18" charset="0"/>
                <a:sym typeface="Wingdings 3"/>
              </a:rPr>
              <a:t>Clasificaciones de los NNMM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k-SK" sz="2400" dirty="0" smtClean="0">
                <a:latin typeface="Garamond" panose="02020404030301010803" pitchFamily="18" charset="0"/>
              </a:rPr>
              <a:t> </a:t>
            </a:r>
            <a:r>
              <a:rPr lang="sk-SK" sz="2400" b="1" dirty="0" smtClean="0">
                <a:latin typeface="Garamond" panose="02020404030301010803" pitchFamily="18" charset="0"/>
              </a:rPr>
              <a:t>antropónimos</a:t>
            </a:r>
            <a:r>
              <a:rPr lang="sk-SK" sz="2400" dirty="0" smtClean="0">
                <a:latin typeface="Garamond" panose="02020404030301010803" pitchFamily="18" charset="0"/>
              </a:rPr>
              <a:t> - se utiliza el nombre de una persona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2400" dirty="0">
                <a:latin typeface="Garamond" panose="02020404030301010803" pitchFamily="18" charset="0"/>
              </a:rPr>
              <a:t> </a:t>
            </a:r>
            <a:r>
              <a:rPr lang="sk-SK" sz="2400" b="1" dirty="0" smtClean="0">
                <a:latin typeface="Garamond" panose="02020404030301010803" pitchFamily="18" charset="0"/>
              </a:rPr>
              <a:t>topónimos</a:t>
            </a:r>
            <a:r>
              <a:rPr lang="sk-SK" sz="2400" dirty="0" smtClean="0">
                <a:latin typeface="Garamond" panose="02020404030301010803" pitchFamily="18" charset="0"/>
              </a:rPr>
              <a:t> - el nombre de un lugar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2400" dirty="0">
                <a:latin typeface="Garamond" panose="02020404030301010803" pitchFamily="18" charset="0"/>
              </a:rPr>
              <a:t> </a:t>
            </a:r>
            <a:r>
              <a:rPr lang="sk-SK" sz="2400" b="1" dirty="0" smtClean="0">
                <a:latin typeface="Garamond" panose="02020404030301010803" pitchFamily="18" charset="0"/>
              </a:rPr>
              <a:t>acrónimos o siglas </a:t>
            </a:r>
            <a:r>
              <a:rPr lang="sk-SK" sz="2400" dirty="0" smtClean="0">
                <a:latin typeface="Garamond" panose="02020404030301010803" pitchFamily="18" charset="0"/>
              </a:rPr>
              <a:t>- se utilizan las iniciales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2400" dirty="0">
                <a:latin typeface="Garamond" panose="02020404030301010803" pitchFamily="18" charset="0"/>
              </a:rPr>
              <a:t> </a:t>
            </a:r>
            <a:r>
              <a:rPr lang="sk-SK" sz="2400" b="1" dirty="0" smtClean="0">
                <a:latin typeface="Garamond" panose="02020404030301010803" pitchFamily="18" charset="0"/>
              </a:rPr>
              <a:t>sílabas o fragmentos </a:t>
            </a:r>
            <a:r>
              <a:rPr lang="sk-SK" sz="2400" dirty="0" smtClean="0">
                <a:latin typeface="Garamond" panose="02020404030301010803" pitchFamily="18" charset="0"/>
              </a:rPr>
              <a:t>en lugar del nombre completo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2400" dirty="0">
                <a:latin typeface="Garamond" panose="02020404030301010803" pitchFamily="18" charset="0"/>
              </a:rPr>
              <a:t> </a:t>
            </a:r>
            <a:r>
              <a:rPr lang="sk-SK" sz="2400" b="1" dirty="0" smtClean="0">
                <a:latin typeface="Garamond" panose="02020404030301010803" pitchFamily="18" charset="0"/>
              </a:rPr>
              <a:t>descriptivos</a:t>
            </a:r>
            <a:r>
              <a:rPr lang="sk-SK" sz="2400" dirty="0" smtClean="0">
                <a:latin typeface="Garamond" panose="02020404030301010803" pitchFamily="18" charset="0"/>
              </a:rPr>
              <a:t> - el nombre describe las carasterísticas del producto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2400" dirty="0">
                <a:latin typeface="Garamond" panose="02020404030301010803" pitchFamily="18" charset="0"/>
              </a:rPr>
              <a:t> </a:t>
            </a:r>
            <a:r>
              <a:rPr lang="sk-SK" sz="2400" b="1" dirty="0" smtClean="0">
                <a:latin typeface="Garamond" panose="02020404030301010803" pitchFamily="18" charset="0"/>
              </a:rPr>
              <a:t>sugestivos</a:t>
            </a:r>
            <a:r>
              <a:rPr lang="sk-SK" sz="2400" dirty="0" smtClean="0">
                <a:latin typeface="Garamond" panose="02020404030301010803" pitchFamily="18" charset="0"/>
              </a:rPr>
              <a:t> - el nombre sugiere el producto pero no lo describe de forma directa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2400" dirty="0">
                <a:latin typeface="Garamond" panose="02020404030301010803" pitchFamily="18" charset="0"/>
              </a:rPr>
              <a:t> </a:t>
            </a:r>
            <a:r>
              <a:rPr lang="sk-SK" sz="2400" b="1" dirty="0" smtClean="0">
                <a:latin typeface="Garamond" panose="02020404030301010803" pitchFamily="18" charset="0"/>
              </a:rPr>
              <a:t>arbitrarios</a:t>
            </a:r>
            <a:r>
              <a:rPr lang="sk-SK" sz="2400" dirty="0" smtClean="0">
                <a:latin typeface="Garamond" panose="02020404030301010803" pitchFamily="18" charset="0"/>
              </a:rPr>
              <a:t> - se emplean las palabras existentes que no guardan relación con el producto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sz="2400" dirty="0">
                <a:latin typeface="Garamond" panose="02020404030301010803" pitchFamily="18" charset="0"/>
              </a:rPr>
              <a:t> </a:t>
            </a:r>
            <a:r>
              <a:rPr lang="sk-SK" sz="2400" b="1" dirty="0" smtClean="0">
                <a:latin typeface="Garamond" panose="02020404030301010803" pitchFamily="18" charset="0"/>
              </a:rPr>
              <a:t>de fantasía </a:t>
            </a:r>
            <a:r>
              <a:rPr lang="sk-SK" sz="2400" dirty="0" smtClean="0">
                <a:latin typeface="Garamond" panose="02020404030301010803" pitchFamily="18" charset="0"/>
              </a:rPr>
              <a:t>- los nombres son palabras inventadas</a:t>
            </a: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594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r>
              <a:rPr lang="sk-SK" sz="2800" dirty="0"/>
              <a:t>Referencia bibliográficas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Autofit/>
          </a:bodyPr>
          <a:lstStyle/>
          <a:p>
            <a:r>
              <a:rPr lang="es-ES" sz="2500" dirty="0">
                <a:latin typeface="Garamond" panose="02020404030301010803" pitchFamily="18" charset="0"/>
              </a:rPr>
              <a:t>Aranda Gutiérrez, C. (2007). “La formación analógica de palabras y los rasgos formales específicos de los nombres de marca, del </a:t>
            </a:r>
            <a:r>
              <a:rPr lang="es-ES" sz="2500" dirty="0" err="1">
                <a:latin typeface="Garamond" panose="02020404030301010803" pitchFamily="18" charset="0"/>
              </a:rPr>
              <a:t>naming</a:t>
            </a:r>
            <a:r>
              <a:rPr lang="es-ES" sz="2500" dirty="0">
                <a:latin typeface="Garamond" panose="02020404030301010803" pitchFamily="18" charset="0"/>
              </a:rPr>
              <a:t>”, </a:t>
            </a:r>
            <a:r>
              <a:rPr lang="es-ES" sz="2500" i="1" dirty="0" err="1">
                <a:latin typeface="Garamond" panose="02020404030301010803" pitchFamily="18" charset="0"/>
              </a:rPr>
              <a:t>Interlingüística</a:t>
            </a:r>
            <a:r>
              <a:rPr lang="es-ES" sz="2500" dirty="0">
                <a:latin typeface="Garamond" panose="02020404030301010803" pitchFamily="18" charset="0"/>
              </a:rPr>
              <a:t> 17, 161-167.</a:t>
            </a:r>
          </a:p>
          <a:p>
            <a:r>
              <a:rPr lang="es-ES" sz="2500" dirty="0">
                <a:latin typeface="Garamond" panose="02020404030301010803" pitchFamily="18" charset="0"/>
              </a:rPr>
              <a:t>Aranda Gutiérrez, C. (2008). “La composición de los nombres de marca en el sector de la alimentación”,</a:t>
            </a:r>
            <a:r>
              <a:rPr lang="sk-SK" sz="2500" dirty="0">
                <a:latin typeface="Garamond" panose="02020404030301010803" pitchFamily="18" charset="0"/>
              </a:rPr>
              <a:t> </a:t>
            </a:r>
            <a:r>
              <a:rPr lang="es-ES" sz="2500" dirty="0">
                <a:latin typeface="Garamond" panose="02020404030301010803" pitchFamily="18" charset="0"/>
              </a:rPr>
              <a:t>en I. </a:t>
            </a:r>
            <a:r>
              <a:rPr lang="es-ES" sz="2500" dirty="0" err="1">
                <a:latin typeface="Garamond" panose="02020404030301010803" pitchFamily="18" charset="0"/>
              </a:rPr>
              <a:t>Olza</a:t>
            </a:r>
            <a:r>
              <a:rPr lang="es-ES" sz="2500" dirty="0">
                <a:latin typeface="Garamond" panose="02020404030301010803" pitchFamily="18" charset="0"/>
              </a:rPr>
              <a:t> Moreno, M. Casado Velarde y R. González Ruiz (eds.) </a:t>
            </a:r>
            <a:r>
              <a:rPr lang="es-ES" sz="2500" i="1" dirty="0">
                <a:latin typeface="Garamond" panose="02020404030301010803" pitchFamily="18" charset="0"/>
              </a:rPr>
              <a:t>Actas del XXXVII</a:t>
            </a:r>
            <a:r>
              <a:rPr lang="sk-SK" sz="2500" i="1" dirty="0">
                <a:latin typeface="Garamond" panose="02020404030301010803" pitchFamily="18" charset="0"/>
              </a:rPr>
              <a:t> </a:t>
            </a:r>
            <a:r>
              <a:rPr lang="es-ES" sz="2500" i="1" dirty="0">
                <a:latin typeface="Garamond" panose="02020404030301010803" pitchFamily="18" charset="0"/>
              </a:rPr>
              <a:t>Simposio Internacional de la Sociedad Española de Lingüística</a:t>
            </a:r>
            <a:r>
              <a:rPr lang="es-ES" sz="2500" dirty="0">
                <a:latin typeface="Garamond" panose="02020404030301010803" pitchFamily="18" charset="0"/>
              </a:rPr>
              <a:t>. Pamplona: Servicio de</a:t>
            </a:r>
            <a:r>
              <a:rPr lang="sk-SK" sz="2500" dirty="0">
                <a:latin typeface="Garamond" panose="02020404030301010803" pitchFamily="18" charset="0"/>
              </a:rPr>
              <a:t> </a:t>
            </a:r>
            <a:r>
              <a:rPr lang="es-ES" sz="2500" dirty="0">
                <a:latin typeface="Garamond" panose="02020404030301010803" pitchFamily="18" charset="0"/>
              </a:rPr>
              <a:t>Publicaciones de la Universidad de Navarra, 31-39.</a:t>
            </a:r>
            <a:endParaRPr lang="sk-SK" sz="2500" dirty="0">
              <a:latin typeface="Garamond" panose="02020404030301010803" pitchFamily="18" charset="0"/>
            </a:endParaRPr>
          </a:p>
          <a:p>
            <a:r>
              <a:rPr lang="sk-SK" sz="2500" dirty="0">
                <a:latin typeface="Garamond" panose="02020404030301010803" pitchFamily="18" charset="0"/>
              </a:rPr>
              <a:t>Jordá-Albiñana, B. </a:t>
            </a:r>
            <a:r>
              <a:rPr lang="sk-SK" sz="2500" i="1" dirty="0">
                <a:latin typeface="Garamond" panose="02020404030301010803" pitchFamily="18" charset="0"/>
              </a:rPr>
              <a:t>et al. </a:t>
            </a:r>
            <a:r>
              <a:rPr lang="sk-SK" sz="2500" dirty="0">
                <a:latin typeface="Garamond" panose="02020404030301010803" pitchFamily="18" charset="0"/>
              </a:rPr>
              <a:t>(2010). </a:t>
            </a:r>
            <a:r>
              <a:rPr lang="es-ES" sz="2500" dirty="0">
                <a:latin typeface="Garamond" panose="02020404030301010803" pitchFamily="18" charset="0"/>
              </a:rPr>
              <a:t>“</a:t>
            </a:r>
            <a:r>
              <a:rPr lang="sk-SK" sz="2500" dirty="0">
                <a:latin typeface="Garamond" panose="02020404030301010803" pitchFamily="18" charset="0"/>
              </a:rPr>
              <a:t>Análisis lingüístico de los nombres de marca españoles</a:t>
            </a:r>
            <a:r>
              <a:rPr lang="es-ES" sz="2500" dirty="0">
                <a:latin typeface="Garamond" panose="02020404030301010803" pitchFamily="18" charset="0"/>
              </a:rPr>
              <a:t>”</a:t>
            </a:r>
            <a:r>
              <a:rPr lang="sk-SK" sz="2500" dirty="0">
                <a:latin typeface="Garamond" panose="02020404030301010803" pitchFamily="18" charset="0"/>
              </a:rPr>
              <a:t>, </a:t>
            </a:r>
            <a:r>
              <a:rPr lang="es-ES" sz="2500" i="1" dirty="0">
                <a:latin typeface="Garamond" panose="02020404030301010803" pitchFamily="18" charset="0"/>
              </a:rPr>
              <a:t>Revista de Lingüística y Lenguas Aplicadas</a:t>
            </a:r>
            <a:r>
              <a:rPr lang="sk-SK" sz="2500" i="1" dirty="0">
                <a:latin typeface="Garamond" panose="02020404030301010803" pitchFamily="18" charset="0"/>
              </a:rPr>
              <a:t> </a:t>
            </a:r>
            <a:r>
              <a:rPr lang="sk-SK" sz="2500" dirty="0">
                <a:latin typeface="Garamond" panose="02020404030301010803" pitchFamily="18" charset="0"/>
              </a:rPr>
              <a:t>5, 77-88. </a:t>
            </a:r>
          </a:p>
        </p:txBody>
      </p:sp>
    </p:spTree>
    <p:extLst>
      <p:ext uri="{BB962C8B-B14F-4D97-AF65-F5344CB8AC3E}">
        <p14:creationId xmlns:p14="http://schemas.microsoft.com/office/powerpoint/2010/main" val="55302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Los nombres de marca, un fenómeno cotidiano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s-ES" sz="2400" dirty="0">
                <a:latin typeface="Garamond" panose="02020404030301010803" pitchFamily="18" charset="0"/>
              </a:rPr>
              <a:t>Según la agencia </a:t>
            </a:r>
            <a:r>
              <a:rPr lang="es-ES" sz="2400" dirty="0" err="1">
                <a:latin typeface="Garamond" panose="02020404030301010803" pitchFamily="18" charset="0"/>
              </a:rPr>
              <a:t>Nameworks</a:t>
            </a:r>
            <a:r>
              <a:rPr lang="es-ES" sz="2400" dirty="0">
                <a:latin typeface="Garamond" panose="02020404030301010803" pitchFamily="18" charset="0"/>
              </a:rPr>
              <a:t>, especializada en creación de nombres de marca, una </a:t>
            </a:r>
            <a:r>
              <a:rPr lang="es-ES" sz="2400" dirty="0" smtClean="0">
                <a:latin typeface="Garamond" panose="02020404030301010803" pitchFamily="18" charset="0"/>
              </a:rPr>
              <a:t>persona está </a:t>
            </a:r>
            <a:r>
              <a:rPr lang="es-ES" sz="2400" dirty="0">
                <a:latin typeface="Garamond" panose="02020404030301010803" pitchFamily="18" charset="0"/>
              </a:rPr>
              <a:t>expuesta a unos 1.500 nombres de marca cada día y conoce unas cinco mil marcas, que </a:t>
            </a:r>
            <a:r>
              <a:rPr lang="es-ES" sz="2400" dirty="0" smtClean="0">
                <a:latin typeface="Garamond" panose="02020404030301010803" pitchFamily="18" charset="0"/>
              </a:rPr>
              <a:t>es el </a:t>
            </a:r>
            <a:r>
              <a:rPr lang="es-ES" sz="2400" dirty="0">
                <a:latin typeface="Garamond" panose="02020404030301010803" pitchFamily="18" charset="0"/>
              </a:rPr>
              <a:t>doble de las palabras que utiliza en el habla cotidiana (Aranda, 2007</a:t>
            </a:r>
            <a:r>
              <a:rPr lang="es-ES" sz="2400" dirty="0" smtClean="0">
                <a:latin typeface="Garamond" panose="02020404030301010803" pitchFamily="18" charset="0"/>
              </a:rPr>
              <a:t>).</a:t>
            </a:r>
            <a:endParaRPr lang="sk-SK" sz="2400" dirty="0" smtClean="0">
              <a:latin typeface="Garamond" panose="02020404030301010803" pitchFamily="18" charset="0"/>
            </a:endParaRPr>
          </a:p>
          <a:p>
            <a:pPr marL="82296" indent="0">
              <a:buNone/>
            </a:pPr>
            <a:endParaRPr lang="sk-SK" sz="2400" dirty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sk-SK" sz="2400" dirty="0" smtClean="0">
                <a:latin typeface="Garamond" panose="02020404030301010803" pitchFamily="18" charset="0"/>
              </a:rPr>
              <a:t>=&gt; los nombres de marca (NNMM) constituyen buena parte del léxico diario español</a:t>
            </a: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62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95400" y="381000"/>
            <a:ext cx="7499350" cy="5867400"/>
          </a:xfrm>
        </p:spPr>
        <p:txBody>
          <a:bodyPr>
            <a:normAutofit fontScale="70000" lnSpcReduction="20000"/>
          </a:bodyPr>
          <a:lstStyle/>
          <a:p>
            <a:pPr marL="82296" indent="0">
              <a:lnSpc>
                <a:spcPct val="160000"/>
              </a:lnSpc>
              <a:buNone/>
            </a:pPr>
            <a:r>
              <a:rPr lang="sk-SK" dirty="0" smtClean="0">
                <a:latin typeface="Garamond" panose="02020404030301010803" pitchFamily="18" charset="0"/>
              </a:rPr>
              <a:t>„</a:t>
            </a:r>
            <a:r>
              <a:rPr lang="es-ES" dirty="0" smtClean="0">
                <a:latin typeface="Garamond" panose="02020404030301010803" pitchFamily="18" charset="0"/>
              </a:rPr>
              <a:t>A </a:t>
            </a:r>
            <a:r>
              <a:rPr lang="es-ES" dirty="0">
                <a:latin typeface="Garamond" panose="02020404030301010803" pitchFamily="18" charset="0"/>
              </a:rPr>
              <a:t>las siete de esta mañana mi radio despertador (</a:t>
            </a:r>
            <a:r>
              <a:rPr lang="es-ES" dirty="0" err="1">
                <a:latin typeface="Garamond" panose="02020404030301010803" pitchFamily="18" charset="0"/>
              </a:rPr>
              <a:t>Coo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Coo</a:t>
            </a:r>
            <a:r>
              <a:rPr lang="es-ES" dirty="0">
                <a:latin typeface="Garamond" panose="02020404030301010803" pitchFamily="18" charset="0"/>
              </a:rPr>
              <a:t> </a:t>
            </a:r>
            <a:r>
              <a:rPr lang="es-ES" dirty="0" err="1">
                <a:latin typeface="Garamond" panose="02020404030301010803" pitchFamily="18" charset="0"/>
              </a:rPr>
              <a:t>d’Alessi</a:t>
            </a:r>
            <a:r>
              <a:rPr lang="es-ES" dirty="0">
                <a:latin typeface="Garamond" panose="02020404030301010803" pitchFamily="18" charset="0"/>
              </a:rPr>
              <a:t> para Thomson) me ha hecho </a:t>
            </a:r>
            <a:r>
              <a:rPr lang="es-ES" dirty="0" smtClean="0">
                <a:latin typeface="Garamond" panose="02020404030301010803" pitchFamily="18" charset="0"/>
              </a:rPr>
              <a:t>levantar con </a:t>
            </a:r>
            <a:r>
              <a:rPr lang="es-ES" dirty="0">
                <a:latin typeface="Garamond" panose="02020404030301010803" pitchFamily="18" charset="0"/>
              </a:rPr>
              <a:t>el último éxito de </a:t>
            </a:r>
            <a:r>
              <a:rPr lang="es-ES" dirty="0" err="1">
                <a:latin typeface="Garamond" panose="02020404030301010803" pitchFamily="18" charset="0"/>
              </a:rPr>
              <a:t>Coldplay</a:t>
            </a:r>
            <a:r>
              <a:rPr lang="es-ES" dirty="0">
                <a:latin typeface="Garamond" panose="02020404030301010803" pitchFamily="18" charset="0"/>
              </a:rPr>
              <a:t>. Lentamente, me he metido en la bañera (</a:t>
            </a:r>
            <a:r>
              <a:rPr lang="es-ES" dirty="0" err="1">
                <a:latin typeface="Garamond" panose="02020404030301010803" pitchFamily="18" charset="0"/>
              </a:rPr>
              <a:t>Duravit</a:t>
            </a:r>
            <a:r>
              <a:rPr lang="es-ES" dirty="0">
                <a:latin typeface="Garamond" panose="02020404030301010803" pitchFamily="18" charset="0"/>
              </a:rPr>
              <a:t>) y me he enjabonado </a:t>
            </a:r>
            <a:r>
              <a:rPr lang="es-ES" dirty="0" smtClean="0">
                <a:latin typeface="Garamond" panose="02020404030301010803" pitchFamily="18" charset="0"/>
              </a:rPr>
              <a:t>la cabeza </a:t>
            </a:r>
            <a:r>
              <a:rPr lang="es-ES" dirty="0">
                <a:latin typeface="Garamond" panose="02020404030301010803" pitchFamily="18" charset="0"/>
              </a:rPr>
              <a:t>con un champú (</a:t>
            </a:r>
            <a:r>
              <a:rPr lang="es-ES" dirty="0" err="1">
                <a:latin typeface="Garamond" panose="02020404030301010803" pitchFamily="18" charset="0"/>
              </a:rPr>
              <a:t>Revlon</a:t>
            </a:r>
            <a:r>
              <a:rPr lang="es-ES" dirty="0">
                <a:latin typeface="Garamond" panose="02020404030301010803" pitchFamily="18" charset="0"/>
              </a:rPr>
              <a:t>) para cabello normal. Me he dado cuenta demasiado tarde de que el </a:t>
            </a:r>
            <a:r>
              <a:rPr lang="es-ES" dirty="0" smtClean="0">
                <a:latin typeface="Garamond" panose="02020404030301010803" pitchFamily="18" charset="0"/>
              </a:rPr>
              <a:t>gel de </a:t>
            </a:r>
            <a:r>
              <a:rPr lang="es-ES" dirty="0">
                <a:latin typeface="Garamond" panose="02020404030301010803" pitchFamily="18" charset="0"/>
              </a:rPr>
              <a:t>ducha (Neutro Balance) se había acabado, por lo que me he dado más prisa de lo que suele ser </a:t>
            </a:r>
            <a:r>
              <a:rPr lang="es-ES" dirty="0" smtClean="0">
                <a:latin typeface="Garamond" panose="02020404030301010803" pitchFamily="18" charset="0"/>
              </a:rPr>
              <a:t>habitual. Después </a:t>
            </a:r>
            <a:r>
              <a:rPr lang="es-ES" dirty="0">
                <a:latin typeface="Garamond" panose="02020404030301010803" pitchFamily="18" charset="0"/>
              </a:rPr>
              <a:t>de secarme con la toalla (Emporio Armani) y ponerme desodorante (Vichy por </a:t>
            </a:r>
            <a:r>
              <a:rPr lang="es-ES" dirty="0" err="1">
                <a:latin typeface="Garamond" panose="02020404030301010803" pitchFamily="18" charset="0"/>
              </a:rPr>
              <a:t>Homme</a:t>
            </a:r>
            <a:r>
              <a:rPr lang="es-ES" dirty="0">
                <a:latin typeface="Garamond" panose="02020404030301010803" pitchFamily="18" charset="0"/>
              </a:rPr>
              <a:t>), </a:t>
            </a:r>
            <a:r>
              <a:rPr lang="es-ES" dirty="0" smtClean="0">
                <a:latin typeface="Garamond" panose="02020404030301010803" pitchFamily="18" charset="0"/>
              </a:rPr>
              <a:t>he </a:t>
            </a:r>
            <a:r>
              <a:rPr lang="en-US" dirty="0" err="1" smtClean="0">
                <a:latin typeface="Garamond" panose="02020404030301010803" pitchFamily="18" charset="0"/>
              </a:rPr>
              <a:t>ido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a la </a:t>
            </a:r>
            <a:r>
              <a:rPr lang="en-US" dirty="0" err="1">
                <a:latin typeface="Garamond" panose="02020404030301010803" pitchFamily="18" charset="0"/>
              </a:rPr>
              <a:t>cocina</a:t>
            </a:r>
            <a:r>
              <a:rPr lang="en-US" dirty="0">
                <a:latin typeface="Garamond" panose="02020404030301010803" pitchFamily="18" charset="0"/>
              </a:rPr>
              <a:t> a </a:t>
            </a:r>
            <a:r>
              <a:rPr lang="en-US" dirty="0" err="1">
                <a:latin typeface="Garamond" panose="02020404030301010803" pitchFamily="18" charset="0"/>
              </a:rPr>
              <a:t>prepararme</a:t>
            </a:r>
            <a:r>
              <a:rPr lang="en-US" dirty="0">
                <a:latin typeface="Garamond" panose="02020404030301010803" pitchFamily="18" charset="0"/>
              </a:rPr>
              <a:t> un </a:t>
            </a:r>
            <a:r>
              <a:rPr lang="en-US" dirty="0" err="1">
                <a:latin typeface="Garamond" panose="02020404030301010803" pitchFamily="18" charset="0"/>
              </a:rPr>
              <a:t>tazón</a:t>
            </a:r>
            <a:r>
              <a:rPr lang="en-US" dirty="0">
                <a:latin typeface="Garamond" panose="02020404030301010803" pitchFamily="18" charset="0"/>
              </a:rPr>
              <a:t> de </a:t>
            </a:r>
            <a:r>
              <a:rPr lang="en-US" dirty="0" err="1">
                <a:latin typeface="Garamond" panose="02020404030301010803" pitchFamily="18" charset="0"/>
              </a:rPr>
              <a:t>cereales</a:t>
            </a:r>
            <a:r>
              <a:rPr lang="en-US" dirty="0">
                <a:latin typeface="Garamond" panose="02020404030301010803" pitchFamily="18" charset="0"/>
              </a:rPr>
              <a:t> (Kellogg’s Special K) con </a:t>
            </a:r>
            <a:r>
              <a:rPr lang="en-US" dirty="0" err="1">
                <a:latin typeface="Garamond" panose="02020404030301010803" pitchFamily="18" charset="0"/>
              </a:rPr>
              <a:t>leche</a:t>
            </a:r>
            <a:r>
              <a:rPr lang="en-US" dirty="0">
                <a:latin typeface="Garamond" panose="02020404030301010803" pitchFamily="18" charset="0"/>
              </a:rPr>
              <a:t> (</a:t>
            </a:r>
            <a:r>
              <a:rPr lang="en-US" dirty="0" err="1">
                <a:latin typeface="Garamond" panose="02020404030301010803" pitchFamily="18" charset="0"/>
              </a:rPr>
              <a:t>Ato</a:t>
            </a:r>
            <a:r>
              <a:rPr lang="en-US" dirty="0">
                <a:latin typeface="Garamond" panose="02020404030301010803" pitchFamily="18" charset="0"/>
              </a:rPr>
              <a:t>) </a:t>
            </a:r>
            <a:r>
              <a:rPr lang="en-US" dirty="0" err="1">
                <a:latin typeface="Garamond" panose="02020404030301010803" pitchFamily="18" charset="0"/>
              </a:rPr>
              <a:t>muy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fresca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 smtClean="0">
                <a:latin typeface="Garamond" panose="02020404030301010803" pitchFamily="18" charset="0"/>
              </a:rPr>
              <a:t>recién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s-ES" dirty="0" smtClean="0">
                <a:latin typeface="Garamond" panose="02020404030301010803" pitchFamily="18" charset="0"/>
              </a:rPr>
              <a:t>sacada </a:t>
            </a:r>
            <a:r>
              <a:rPr lang="es-ES" dirty="0">
                <a:latin typeface="Garamond" panose="02020404030301010803" pitchFamily="18" charset="0"/>
              </a:rPr>
              <a:t>de la nevera (</a:t>
            </a:r>
            <a:r>
              <a:rPr lang="es-ES" dirty="0" err="1">
                <a:latin typeface="Garamond" panose="02020404030301010803" pitchFamily="18" charset="0"/>
              </a:rPr>
              <a:t>Electrolux</a:t>
            </a:r>
            <a:r>
              <a:rPr lang="es-ES" dirty="0">
                <a:latin typeface="Garamond" panose="02020404030301010803" pitchFamily="18" charset="0"/>
              </a:rPr>
              <a:t>). Un yogur (</a:t>
            </a:r>
            <a:r>
              <a:rPr lang="es-ES" dirty="0" err="1">
                <a:latin typeface="Garamond" panose="02020404030301010803" pitchFamily="18" charset="0"/>
              </a:rPr>
              <a:t>Actimel</a:t>
            </a:r>
            <a:r>
              <a:rPr lang="es-ES" dirty="0">
                <a:latin typeface="Garamond" panose="02020404030301010803" pitchFamily="18" charset="0"/>
              </a:rPr>
              <a:t> de Danone) de naranja ha completado mi desayuno</a:t>
            </a:r>
            <a:r>
              <a:rPr lang="es-ES" dirty="0" smtClean="0">
                <a:latin typeface="Garamond" panose="02020404030301010803" pitchFamily="18" charset="0"/>
              </a:rPr>
              <a:t>.</a:t>
            </a:r>
            <a:r>
              <a:rPr lang="sk-SK" dirty="0" smtClean="0">
                <a:latin typeface="Garamond" panose="02020404030301010803" pitchFamily="18" charset="0"/>
              </a:rPr>
              <a:t>“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1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11162"/>
          </a:xfrm>
        </p:spPr>
        <p:txBody>
          <a:bodyPr>
            <a:noAutofit/>
          </a:bodyPr>
          <a:lstStyle/>
          <a:p>
            <a:r>
              <a:rPr lang="sk-SK" sz="2800" dirty="0" smtClean="0"/>
              <a:t>Generalización del NM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562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s-ES" sz="2400" dirty="0">
                <a:latin typeface="Garamond" panose="02020404030301010803" pitchFamily="18" charset="0"/>
              </a:rPr>
              <a:t>«</a:t>
            </a:r>
            <a:r>
              <a:rPr lang="es-ES" sz="2400" dirty="0" smtClean="0">
                <a:latin typeface="Garamond" panose="02020404030301010803" pitchFamily="18" charset="0"/>
              </a:rPr>
              <a:t>El </a:t>
            </a:r>
            <a:r>
              <a:rPr lang="es-ES" sz="2400" dirty="0">
                <a:latin typeface="Garamond" panose="02020404030301010803" pitchFamily="18" charset="0"/>
              </a:rPr>
              <a:t>nombre es tan apto y perfecto para el producto o servicio que </a:t>
            </a:r>
            <a:r>
              <a:rPr lang="es-ES" sz="2400" dirty="0" smtClean="0">
                <a:latin typeface="Garamond" panose="02020404030301010803" pitchFamily="18" charset="0"/>
              </a:rPr>
              <a:t>el público </a:t>
            </a:r>
            <a:r>
              <a:rPr lang="es-ES" sz="2400" dirty="0">
                <a:latin typeface="Garamond" panose="02020404030301010803" pitchFamily="18" charset="0"/>
              </a:rPr>
              <a:t>lo adopta y lo convierte en un término </a:t>
            </a:r>
            <a:r>
              <a:rPr lang="es-ES" sz="2400" dirty="0" smtClean="0">
                <a:latin typeface="Garamond" panose="02020404030301010803" pitchFamily="18" charset="0"/>
              </a:rPr>
              <a:t>genérico» </a:t>
            </a:r>
            <a:r>
              <a:rPr lang="es-ES" sz="2400" dirty="0">
                <a:latin typeface="Garamond" panose="02020404030301010803" pitchFamily="18" charset="0"/>
              </a:rPr>
              <a:t>(</a:t>
            </a:r>
            <a:r>
              <a:rPr lang="es-ES" sz="2400" dirty="0" err="1">
                <a:latin typeface="Garamond" panose="02020404030301010803" pitchFamily="18" charset="0"/>
              </a:rPr>
              <a:t>Healey</a:t>
            </a:r>
            <a:r>
              <a:rPr lang="es-ES" sz="2400" dirty="0">
                <a:latin typeface="Garamond" panose="02020404030301010803" pitchFamily="18" charset="0"/>
              </a:rPr>
              <a:t>, 2009: 89</a:t>
            </a:r>
            <a:r>
              <a:rPr lang="es-ES" sz="2400" dirty="0" smtClean="0">
                <a:latin typeface="Garamond" panose="02020404030301010803" pitchFamily="18" charset="0"/>
              </a:rPr>
              <a:t>).</a:t>
            </a:r>
          </a:p>
          <a:p>
            <a:pPr>
              <a:buFont typeface="Symbol"/>
              <a:buChar char="Þ"/>
            </a:pPr>
            <a:r>
              <a:rPr lang="sk-SK" sz="2400" dirty="0" smtClean="0">
                <a:latin typeface="Garamond" panose="02020404030301010803" pitchFamily="18" charset="0"/>
              </a:rPr>
              <a:t>el NM describe toda la categoría de producto:</a:t>
            </a:r>
          </a:p>
          <a:p>
            <a:pPr marL="82296" indent="0">
              <a:buNone/>
            </a:pPr>
            <a:endParaRPr lang="sk-SK" sz="2400" dirty="0" smtClean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es-ES" sz="2400" b="1" dirty="0">
                <a:latin typeface="Garamond" panose="02020404030301010803" pitchFamily="18" charset="0"/>
              </a:rPr>
              <a:t>rímel</a:t>
            </a:r>
            <a:r>
              <a:rPr lang="es-ES" sz="2400" dirty="0" smtClean="0">
                <a:latin typeface="Garamond" panose="02020404030301010803" pitchFamily="18" charset="0"/>
              </a:rPr>
              <a:t>.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</a:p>
          <a:p>
            <a:pPr marL="82296" indent="0">
              <a:buNone/>
            </a:pPr>
            <a:r>
              <a:rPr lang="es-ES" sz="2400" dirty="0" smtClean="0">
                <a:latin typeface="Garamond" panose="02020404030301010803" pitchFamily="18" charset="0"/>
              </a:rPr>
              <a:t>(</a:t>
            </a:r>
            <a:r>
              <a:rPr lang="es-ES" sz="2400" dirty="0">
                <a:latin typeface="Garamond" panose="02020404030301010803" pitchFamily="18" charset="0"/>
              </a:rPr>
              <a:t>De </a:t>
            </a:r>
            <a:r>
              <a:rPr lang="es-ES" sz="2400" dirty="0" err="1">
                <a:latin typeface="Garamond" panose="02020404030301010803" pitchFamily="18" charset="0"/>
              </a:rPr>
              <a:t>rimmel</a:t>
            </a:r>
            <a:r>
              <a:rPr lang="es-ES" sz="2400" dirty="0">
                <a:latin typeface="Garamond" panose="02020404030301010803" pitchFamily="18" charset="0"/>
              </a:rPr>
              <a:t>, marca reg</a:t>
            </a:r>
            <a:r>
              <a:rPr lang="es-ES" sz="2400" dirty="0" smtClean="0">
                <a:latin typeface="Garamond" panose="02020404030301010803" pitchFamily="18" charset="0"/>
              </a:rPr>
              <a:t>.).</a:t>
            </a:r>
            <a:endParaRPr lang="sk-SK" sz="2400" dirty="0" smtClean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es-ES" sz="2400" dirty="0" smtClean="0">
                <a:latin typeface="Garamond" panose="02020404030301010803" pitchFamily="18" charset="0"/>
              </a:rPr>
              <a:t>m</a:t>
            </a:r>
            <a:r>
              <a:rPr lang="es-ES" sz="2400" dirty="0">
                <a:latin typeface="Garamond" panose="02020404030301010803" pitchFamily="18" charset="0"/>
              </a:rPr>
              <a:t>. Cosmético para ennegrecer y endurecer las </a:t>
            </a:r>
            <a:r>
              <a:rPr lang="es-ES" sz="2400" dirty="0" smtClean="0">
                <a:latin typeface="Garamond" panose="02020404030301010803" pitchFamily="18" charset="0"/>
              </a:rPr>
              <a:t>pestañas</a:t>
            </a:r>
            <a:r>
              <a:rPr lang="sk-SK" sz="2400" dirty="0" smtClean="0">
                <a:latin typeface="Garamond" panose="02020404030301010803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sk-SK" sz="2400" dirty="0" smtClean="0">
                <a:latin typeface="Garamond" panose="02020404030301010803" pitchFamily="18" charset="0"/>
              </a:rPr>
              <a:t>[DRAE, 2001]</a:t>
            </a:r>
          </a:p>
          <a:p>
            <a:pPr marL="82296" indent="0">
              <a:buNone/>
            </a:pPr>
            <a:r>
              <a:rPr lang="es-ES" sz="2400" b="1" dirty="0" err="1">
                <a:latin typeface="Garamond" panose="02020404030301010803" pitchFamily="18" charset="0"/>
              </a:rPr>
              <a:t>táper</a:t>
            </a:r>
            <a:r>
              <a:rPr lang="es-ES" sz="2400" dirty="0">
                <a:latin typeface="Garamond" panose="02020404030301010803" pitchFamily="18" charset="0"/>
              </a:rPr>
              <a:t>  </a:t>
            </a:r>
            <a:r>
              <a:rPr lang="es-ES" sz="2400" dirty="0" smtClean="0">
                <a:latin typeface="Garamond" panose="02020404030301010803" pitchFamily="18" charset="0"/>
              </a:rPr>
              <a:t>   </a:t>
            </a:r>
            <a:endParaRPr lang="es-ES" sz="2400" dirty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es-ES" sz="2400" dirty="0" err="1">
                <a:latin typeface="Garamond" panose="02020404030301010803" pitchFamily="18" charset="0"/>
              </a:rPr>
              <a:t>s.m.</a:t>
            </a:r>
            <a:r>
              <a:rPr lang="es-ES" sz="2400" dirty="0">
                <a:latin typeface="Garamond" panose="02020404030301010803" pitchFamily="18" charset="0"/>
              </a:rPr>
              <a:t> </a:t>
            </a:r>
            <a:r>
              <a:rPr lang="es-ES" sz="2400" dirty="0" smtClean="0">
                <a:latin typeface="Garamond" panose="02020404030301010803" pitchFamily="18" charset="0"/>
              </a:rPr>
              <a:t>Recipiente </a:t>
            </a:r>
            <a:r>
              <a:rPr lang="es-ES" sz="2400" dirty="0">
                <a:latin typeface="Garamond" panose="02020404030301010803" pitchFamily="18" charset="0"/>
              </a:rPr>
              <a:t>de plástico con cierre hermético y que se usa para llevar </a:t>
            </a:r>
            <a:r>
              <a:rPr lang="es-ES" sz="2400" dirty="0" smtClean="0">
                <a:latin typeface="Garamond" panose="02020404030301010803" pitchFamily="18" charset="0"/>
              </a:rPr>
              <a:t>comida</a:t>
            </a:r>
            <a:r>
              <a:rPr lang="sk-SK" sz="2400" dirty="0">
                <a:latin typeface="Garamond" panose="02020404030301010803" pitchFamily="18" charset="0"/>
              </a:rPr>
              <a:t>.</a:t>
            </a:r>
            <a:endParaRPr lang="es-ES" sz="2400" dirty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es-ES" sz="2400" dirty="0">
                <a:latin typeface="Garamond" panose="02020404030301010803" pitchFamily="18" charset="0"/>
              </a:rPr>
              <a:t> Procede del nombre de la marca </a:t>
            </a:r>
            <a:r>
              <a:rPr lang="es-ES" sz="2400" dirty="0" smtClean="0">
                <a:latin typeface="Garamond" panose="02020404030301010803" pitchFamily="18" charset="0"/>
              </a:rPr>
              <a:t>comercial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  <a:r>
              <a:rPr lang="es-ES" sz="2400" dirty="0" err="1" smtClean="0">
                <a:latin typeface="Garamond" panose="02020404030301010803" pitchFamily="18" charset="0"/>
              </a:rPr>
              <a:t>Tupperware</a:t>
            </a:r>
            <a:r>
              <a:rPr lang="es-ES" sz="2400" dirty="0">
                <a:latin typeface="Garamond" panose="02020404030301010803" pitchFamily="18" charset="0"/>
              </a:rPr>
              <a:t>®. </a:t>
            </a:r>
            <a:endParaRPr lang="sk-SK" sz="2400" dirty="0" smtClean="0">
              <a:latin typeface="Garamond" panose="02020404030301010803" pitchFamily="18" charset="0"/>
            </a:endParaRPr>
          </a:p>
          <a:p>
            <a:pPr marL="82296" indent="0" algn="r">
              <a:buNone/>
            </a:pPr>
            <a:r>
              <a:rPr lang="es-ES" sz="2400" dirty="0" smtClean="0">
                <a:latin typeface="Garamond" panose="02020404030301010803" pitchFamily="18" charset="0"/>
              </a:rPr>
              <a:t>[</a:t>
            </a:r>
            <a:r>
              <a:rPr lang="sk-SK" sz="2400" dirty="0" smtClean="0">
                <a:latin typeface="Garamond" panose="02020404030301010803" pitchFamily="18" charset="0"/>
              </a:rPr>
              <a:t>Clave, 2012</a:t>
            </a:r>
            <a:r>
              <a:rPr lang="es-ES" sz="2400" dirty="0" smtClean="0">
                <a:latin typeface="Garamond" panose="02020404030301010803" pitchFamily="18" charset="0"/>
              </a:rPr>
              <a:t>]</a:t>
            </a: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3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La creación de los NNMM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rmAutofit/>
          </a:bodyPr>
          <a:lstStyle/>
          <a:p>
            <a:r>
              <a:rPr lang="sk-SK" sz="2400" dirty="0" smtClean="0">
                <a:latin typeface="Garamond" panose="02020404030301010803" pitchFamily="18" charset="0"/>
              </a:rPr>
              <a:t>A partir de una palabra ya existente, sin someterla a ningún cambio: </a:t>
            </a:r>
            <a:r>
              <a:rPr lang="sk-SK" sz="2400" i="1" dirty="0" smtClean="0">
                <a:latin typeface="Garamond" panose="02020404030301010803" pitchFamily="18" charset="0"/>
              </a:rPr>
              <a:t>Puma, Gallo, Mango, etc.</a:t>
            </a:r>
          </a:p>
          <a:p>
            <a:r>
              <a:rPr lang="es-ES" sz="2400" dirty="0">
                <a:latin typeface="Garamond" panose="02020404030301010803" pitchFamily="18" charset="0"/>
              </a:rPr>
              <a:t>los procesos de formación de palabras utilizados en el habla estándar, pero </a:t>
            </a:r>
            <a:r>
              <a:rPr lang="es-ES" sz="2400" dirty="0" smtClean="0">
                <a:latin typeface="Garamond" panose="02020404030301010803" pitchFamily="18" charset="0"/>
              </a:rPr>
              <a:t>también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  <a:r>
              <a:rPr lang="es-ES" sz="2400" dirty="0" smtClean="0">
                <a:latin typeface="Garamond" panose="02020404030301010803" pitchFamily="18" charset="0"/>
              </a:rPr>
              <a:t>se </a:t>
            </a:r>
            <a:r>
              <a:rPr lang="es-ES" sz="2400" dirty="0">
                <a:latin typeface="Garamond" panose="02020404030301010803" pitchFamily="18" charset="0"/>
              </a:rPr>
              <a:t>emplean otros procedimientos poco frecuentes o que no existen en el español </a:t>
            </a:r>
            <a:r>
              <a:rPr lang="es-ES" sz="2400" dirty="0" smtClean="0">
                <a:latin typeface="Garamond" panose="02020404030301010803" pitchFamily="18" charset="0"/>
              </a:rPr>
              <a:t>estándar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  <a:r>
              <a:rPr lang="es-ES" sz="2400" dirty="0" smtClean="0">
                <a:latin typeface="Garamond" panose="02020404030301010803" pitchFamily="18" charset="0"/>
              </a:rPr>
              <a:t>(Aranda</a:t>
            </a:r>
            <a:r>
              <a:rPr lang="es-ES" sz="2400" dirty="0">
                <a:latin typeface="Garamond" panose="02020404030301010803" pitchFamily="18" charset="0"/>
              </a:rPr>
              <a:t>, 2007</a:t>
            </a:r>
            <a:r>
              <a:rPr lang="es-ES" sz="2400" dirty="0" smtClean="0">
                <a:latin typeface="Garamond" panose="02020404030301010803" pitchFamily="18" charset="0"/>
              </a:rPr>
              <a:t>)</a:t>
            </a:r>
            <a:r>
              <a:rPr lang="sk-SK" sz="2400" dirty="0" smtClean="0">
                <a:latin typeface="Garamond" panose="02020404030301010803" pitchFamily="18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dirty="0" smtClean="0">
                <a:latin typeface="Garamond" panose="02020404030301010803" pitchFamily="18" charset="0"/>
              </a:rPr>
              <a:t> juntar dos o más palabras </a:t>
            </a:r>
            <a:r>
              <a:rPr lang="sk-SK" sz="2400" i="1" dirty="0" smtClean="0">
                <a:latin typeface="Garamond" panose="02020404030301010803" pitchFamily="18" charset="0"/>
              </a:rPr>
              <a:t>Zumosol, Playstation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i="1" dirty="0">
                <a:latin typeface="Garamond" panose="02020404030301010803" pitchFamily="18" charset="0"/>
              </a:rPr>
              <a:t> </a:t>
            </a:r>
            <a:r>
              <a:rPr lang="sk-SK" sz="2400" dirty="0" smtClean="0">
                <a:latin typeface="Garamond" panose="02020404030301010803" pitchFamily="18" charset="0"/>
              </a:rPr>
              <a:t>añadir un afijo </a:t>
            </a:r>
            <a:r>
              <a:rPr lang="sk-SK" sz="2400" i="1" dirty="0" smtClean="0">
                <a:latin typeface="Garamond" panose="02020404030301010803" pitchFamily="18" charset="0"/>
              </a:rPr>
              <a:t>Telepizza, Ecopiedra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i="1" dirty="0">
                <a:latin typeface="Garamond" panose="02020404030301010803" pitchFamily="18" charset="0"/>
              </a:rPr>
              <a:t> </a:t>
            </a:r>
            <a:r>
              <a:rPr lang="sk-SK" sz="2400" dirty="0" smtClean="0">
                <a:latin typeface="Garamond" panose="02020404030301010803" pitchFamily="18" charset="0"/>
              </a:rPr>
              <a:t>la elisión </a:t>
            </a:r>
            <a:r>
              <a:rPr lang="sk-SK" sz="2400" i="1" dirty="0" smtClean="0">
                <a:latin typeface="Garamond" panose="02020404030301010803" pitchFamily="18" charset="0"/>
              </a:rPr>
              <a:t>Avecrem</a:t>
            </a:r>
            <a:r>
              <a:rPr lang="sk-SK" sz="2400" dirty="0" smtClean="0">
                <a:latin typeface="Garamond" panose="02020404030301010803" pitchFamily="18" charset="0"/>
              </a:rPr>
              <a:t>, </a:t>
            </a:r>
            <a:r>
              <a:rPr lang="sk-SK" sz="2400" i="1" dirty="0" smtClean="0">
                <a:latin typeface="Garamond" panose="02020404030301010803" pitchFamily="18" charset="0"/>
              </a:rPr>
              <a:t>Caravan</a:t>
            </a:r>
            <a:endParaRPr lang="sk-SK" sz="2400" dirty="0" smtClean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dirty="0">
                <a:latin typeface="Garamond" panose="02020404030301010803" pitchFamily="18" charset="0"/>
              </a:rPr>
              <a:t> </a:t>
            </a:r>
            <a:r>
              <a:rPr lang="sk-SK" sz="2400" dirty="0" smtClean="0">
                <a:latin typeface="Garamond" panose="02020404030301010803" pitchFamily="18" charset="0"/>
              </a:rPr>
              <a:t>crear palabras similares </a:t>
            </a:r>
            <a:r>
              <a:rPr lang="sk-SK" sz="2400" i="1" dirty="0" smtClean="0">
                <a:latin typeface="Garamond" panose="02020404030301010803" pitchFamily="18" charset="0"/>
              </a:rPr>
              <a:t>Nenuco</a:t>
            </a:r>
            <a:endParaRPr lang="sk-SK" sz="2400" dirty="0" smtClean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dirty="0">
                <a:latin typeface="Garamond" panose="02020404030301010803" pitchFamily="18" charset="0"/>
              </a:rPr>
              <a:t> </a:t>
            </a:r>
            <a:r>
              <a:rPr lang="sk-SK" sz="2400" dirty="0" smtClean="0">
                <a:latin typeface="Garamond" panose="02020404030301010803" pitchFamily="18" charset="0"/>
              </a:rPr>
              <a:t>escribir la palabra de </a:t>
            </a:r>
            <a:r>
              <a:rPr lang="sk-SK" sz="2400" dirty="0" smtClean="0">
                <a:latin typeface="Garamond" panose="02020404030301010803" pitchFamily="18" charset="0"/>
              </a:rPr>
              <a:t>form</a:t>
            </a:r>
            <a:r>
              <a:rPr lang="en-US" sz="2400" dirty="0" smtClean="0">
                <a:latin typeface="Garamond" panose="02020404030301010803" pitchFamily="18" charset="0"/>
              </a:rPr>
              <a:t>a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  <a:r>
              <a:rPr lang="sk-SK" sz="2400" dirty="0" smtClean="0">
                <a:latin typeface="Garamond" panose="02020404030301010803" pitchFamily="18" charset="0"/>
              </a:rPr>
              <a:t>diferente </a:t>
            </a:r>
            <a:r>
              <a:rPr lang="sk-SK" sz="2400" i="1" dirty="0" smtClean="0">
                <a:latin typeface="Garamond" panose="02020404030301010803" pitchFamily="18" charset="0"/>
              </a:rPr>
              <a:t>Soluziona, Wapa</a:t>
            </a:r>
            <a:endParaRPr lang="sk-SK" sz="2400" dirty="0" smtClean="0">
              <a:latin typeface="Garamond" panose="02020404030301010803" pitchFamily="18" charset="0"/>
            </a:endParaRPr>
          </a:p>
          <a:p>
            <a:pPr marL="402336" lvl="1" indent="0">
              <a:buNone/>
            </a:pPr>
            <a:r>
              <a:rPr lang="sk-SK" sz="2000" dirty="0" smtClean="0">
                <a:latin typeface="Garamond" panose="02020404030301010803" pitchFamily="18" charset="0"/>
              </a:rPr>
              <a:t>	</a:t>
            </a:r>
            <a:endParaRPr lang="en-US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6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Los procedimientos </a:t>
            </a:r>
            <a:r>
              <a:rPr lang="sk-SK" sz="2800" dirty="0"/>
              <a:t>de FP </a:t>
            </a:r>
            <a:r>
              <a:rPr lang="sk-SK" sz="2800" dirty="0" smtClean="0"/>
              <a:t>específicos del </a:t>
            </a:r>
            <a:r>
              <a:rPr lang="sk-SK" sz="2800" i="1" dirty="0" smtClean="0"/>
              <a:t>naming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400" i="1" dirty="0" err="1" smtClean="0">
                <a:latin typeface="Garamond" panose="02020404030301010803" pitchFamily="18" charset="0"/>
              </a:rPr>
              <a:t>YoSoy</a:t>
            </a:r>
            <a:r>
              <a:rPr lang="es-ES" sz="2400" dirty="0" smtClean="0">
                <a:latin typeface="Garamond" panose="02020404030301010803" pitchFamily="18" charset="0"/>
              </a:rPr>
              <a:t> - un tipo de compuesto inexistente en el esp. estándar (un pronombre como núcleo);</a:t>
            </a:r>
          </a:p>
          <a:p>
            <a:pPr marL="82296" indent="0">
              <a:buNone/>
            </a:pPr>
            <a:r>
              <a:rPr lang="es-ES" sz="2400" dirty="0" smtClean="0">
                <a:latin typeface="Garamond" panose="02020404030301010803" pitchFamily="18" charset="0"/>
              </a:rPr>
              <a:t>	analogía</a:t>
            </a:r>
            <a:r>
              <a:rPr lang="sk-SK" sz="2400" dirty="0" smtClean="0">
                <a:latin typeface="Garamond" panose="02020404030301010803" pitchFamily="18" charset="0"/>
              </a:rPr>
              <a:t> formal</a:t>
            </a:r>
            <a:r>
              <a:rPr lang="es-ES" sz="2400" dirty="0" smtClean="0">
                <a:latin typeface="Garamond" panose="02020404030301010803" pitchFamily="18" charset="0"/>
              </a:rPr>
              <a:t>:</a:t>
            </a:r>
            <a:r>
              <a:rPr lang="sk-SK" sz="2400" dirty="0" smtClean="0">
                <a:latin typeface="Garamond" panose="02020404030301010803" pitchFamily="18" charset="0"/>
              </a:rPr>
              <a:t> “</a:t>
            </a:r>
            <a:r>
              <a:rPr lang="es-ES" sz="2400" dirty="0" smtClean="0">
                <a:latin typeface="Garamond" panose="02020404030301010803" pitchFamily="18" charset="0"/>
              </a:rPr>
              <a:t>Yo soy soja”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</a:p>
          <a:p>
            <a:pPr marL="82296" indent="0">
              <a:buNone/>
            </a:pPr>
            <a:r>
              <a:rPr lang="sk-SK" sz="2400" dirty="0">
                <a:latin typeface="Garamond" panose="02020404030301010803" pitchFamily="18" charset="0"/>
              </a:rPr>
              <a:t>	</a:t>
            </a:r>
            <a:r>
              <a:rPr lang="sk-SK" sz="2400" dirty="0" smtClean="0">
                <a:latin typeface="Garamond" panose="02020404030301010803" pitchFamily="18" charset="0"/>
              </a:rPr>
              <a:t>	</a:t>
            </a:r>
            <a:r>
              <a:rPr lang="es-ES" sz="2400" dirty="0" smtClean="0">
                <a:latin typeface="Garamond" panose="02020404030301010803" pitchFamily="18" charset="0"/>
              </a:rPr>
              <a:t>(inglés “soy</a:t>
            </a:r>
            <a:r>
              <a:rPr lang="es-ES" sz="2400" dirty="0">
                <a:latin typeface="Garamond" panose="02020404030301010803" pitchFamily="18" charset="0"/>
              </a:rPr>
              <a:t>”</a:t>
            </a:r>
            <a:r>
              <a:rPr lang="es-ES" sz="2400" dirty="0" smtClean="0">
                <a:latin typeface="Garamond" panose="02020404030301010803" pitchFamily="18" charset="0"/>
              </a:rPr>
              <a:t> - soja en esp.)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400" i="1" dirty="0" smtClean="0">
                <a:latin typeface="Garamond" panose="02020404030301010803" pitchFamily="18" charset="0"/>
              </a:rPr>
              <a:t>Picardías - </a:t>
            </a:r>
            <a:r>
              <a:rPr lang="sk-SK" sz="2400" dirty="0" smtClean="0">
                <a:latin typeface="Garamond" panose="02020404030301010803" pitchFamily="18" charset="0"/>
              </a:rPr>
              <a:t>núcleo verbal, verbo en infinitvo &gt; extraño</a:t>
            </a:r>
          </a:p>
          <a:p>
            <a:pPr marL="82296" indent="0">
              <a:buNone/>
            </a:pPr>
            <a:r>
              <a:rPr lang="sk-SK" sz="2400" dirty="0">
                <a:latin typeface="Garamond" panose="02020404030301010803" pitchFamily="18" charset="0"/>
              </a:rPr>
              <a:t>	</a:t>
            </a:r>
            <a:r>
              <a:rPr lang="sk-SK" sz="2400" dirty="0" smtClean="0">
                <a:latin typeface="Garamond" panose="02020404030301010803" pitchFamily="18" charset="0"/>
              </a:rPr>
              <a:t>analogía formal: palabra simple “picardía” </a:t>
            </a:r>
            <a:r>
              <a:rPr lang="sk-SK" sz="2400" i="1" dirty="0" smtClean="0">
                <a:latin typeface="Garamond" panose="02020404030301010803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400" dirty="0" smtClean="0">
                <a:latin typeface="Garamond" panose="02020404030301010803" pitchFamily="18" charset="0"/>
              </a:rPr>
              <a:t> </a:t>
            </a:r>
            <a:r>
              <a:rPr lang="sk-SK" sz="2400" i="1" dirty="0">
                <a:latin typeface="Garamond" panose="02020404030301010803" pitchFamily="18" charset="0"/>
              </a:rPr>
              <a:t>Batifresh </a:t>
            </a:r>
            <a:r>
              <a:rPr lang="sk-SK" sz="2400" dirty="0" smtClean="0">
                <a:latin typeface="Garamond" panose="02020404030301010803" pitchFamily="18" charset="0"/>
              </a:rPr>
              <a:t>- la elisión de los segmentos dentro de un sintagma</a:t>
            </a:r>
          </a:p>
          <a:p>
            <a:pPr marL="82296" indent="0">
              <a:buNone/>
            </a:pPr>
            <a:endParaRPr lang="en-US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5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r>
              <a:rPr lang="en-US" sz="2800" dirty="0"/>
              <a:t>La analog</a:t>
            </a:r>
            <a:r>
              <a:rPr lang="sk-SK" sz="2800" dirty="0"/>
              <a:t>ía formal en el </a:t>
            </a:r>
            <a:r>
              <a:rPr lang="sk-SK" sz="2800" i="1" dirty="0"/>
              <a:t>naming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sk-SK" sz="3000" i="1" dirty="0">
                <a:solidFill>
                  <a:srgbClr val="FF0000"/>
                </a:solidFill>
                <a:latin typeface="Garamond" panose="02020404030301010803" pitchFamily="18" charset="0"/>
              </a:rPr>
              <a:t>Danet          					</a:t>
            </a:r>
            <a:r>
              <a:rPr lang="sk-SK" sz="3000" dirty="0">
                <a:latin typeface="Garamond" panose="02020404030301010803" pitchFamily="18" charset="0"/>
              </a:rPr>
              <a:t>*</a:t>
            </a:r>
            <a:r>
              <a:rPr lang="sk-SK" sz="3000" i="1" dirty="0">
                <a:latin typeface="Garamond" panose="02020404030301010803" pitchFamily="18" charset="0"/>
              </a:rPr>
              <a:t>Danomuss</a:t>
            </a:r>
            <a:endParaRPr lang="sk-SK" sz="3000" i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sk-SK" sz="3000" i="1" dirty="0">
                <a:solidFill>
                  <a:srgbClr val="FF0000"/>
                </a:solidFill>
                <a:latin typeface="Garamond" panose="02020404030301010803" pitchFamily="18" charset="0"/>
              </a:rPr>
              <a:t>Danacol</a:t>
            </a:r>
            <a:r>
              <a:rPr lang="sk-SK" sz="3000" i="1" dirty="0">
                <a:solidFill>
                  <a:srgbClr val="FF0000"/>
                </a:solidFill>
                <a:latin typeface="Garamond" panose="02020404030301010803" pitchFamily="18" charset="0"/>
                <a:sym typeface="Wingdings 3"/>
              </a:rPr>
              <a:t>	</a:t>
            </a:r>
            <a:r>
              <a:rPr lang="sk-SK" sz="3000" dirty="0">
                <a:solidFill>
                  <a:srgbClr val="FF0000"/>
                </a:solidFill>
                <a:latin typeface="Garamond" panose="02020404030301010803" pitchFamily="18" charset="0"/>
                <a:sym typeface="Wingdings 3"/>
              </a:rPr>
              <a:t></a:t>
            </a:r>
            <a:r>
              <a:rPr lang="sk-SK" sz="3000" i="1" dirty="0">
                <a:solidFill>
                  <a:srgbClr val="FF0000"/>
                </a:solidFill>
                <a:latin typeface="Garamond" panose="02020404030301010803" pitchFamily="18" charset="0"/>
                <a:sym typeface="Wingdings 3"/>
              </a:rPr>
              <a:t> </a:t>
            </a:r>
            <a:r>
              <a:rPr lang="sk-SK" sz="3000" dirty="0">
                <a:solidFill>
                  <a:srgbClr val="FF0000"/>
                </a:solidFill>
                <a:latin typeface="Garamond" panose="02020404030301010803" pitchFamily="18" charset="0"/>
                <a:sym typeface="Wingdings 3"/>
              </a:rPr>
              <a:t>	</a:t>
            </a:r>
            <a:r>
              <a:rPr lang="sk-SK" sz="3000" i="1" dirty="0">
                <a:solidFill>
                  <a:srgbClr val="FF0000"/>
                </a:solidFill>
                <a:latin typeface="Garamond" panose="02020404030301010803" pitchFamily="18" charset="0"/>
                <a:sym typeface="Wingdings 3"/>
              </a:rPr>
              <a:t>DANONE</a:t>
            </a:r>
            <a:r>
              <a:rPr lang="sk-SK" sz="3000" dirty="0">
                <a:solidFill>
                  <a:srgbClr val="FF0000"/>
                </a:solidFill>
                <a:latin typeface="Garamond" panose="02020404030301010803" pitchFamily="18" charset="0"/>
                <a:sym typeface="Wingdings 3"/>
              </a:rPr>
              <a:t>	</a:t>
            </a:r>
            <a:r>
              <a:rPr lang="sk-SK" sz="3000" dirty="0">
                <a:latin typeface="Garamond" panose="02020404030301010803" pitchFamily="18" charset="0"/>
                <a:sym typeface="Wingdings 3"/>
              </a:rPr>
              <a:t>	*</a:t>
            </a:r>
            <a:r>
              <a:rPr lang="sk-SK" sz="3000" i="1" dirty="0">
                <a:latin typeface="Garamond" panose="02020404030301010803" pitchFamily="18" charset="0"/>
                <a:sym typeface="Wingdings 3"/>
              </a:rPr>
              <a:t>Danefibras</a:t>
            </a:r>
          </a:p>
          <a:p>
            <a:pPr marL="82296" indent="0">
              <a:buNone/>
            </a:pPr>
            <a:endParaRPr lang="sk-SK" sz="3000" i="1" dirty="0" smtClean="0">
              <a:solidFill>
                <a:srgbClr val="FF0000"/>
              </a:solidFill>
              <a:latin typeface="Garamond" panose="02020404030301010803" pitchFamily="18" charset="0"/>
              <a:sym typeface="Wingdings 3"/>
            </a:endParaRPr>
          </a:p>
          <a:p>
            <a:pPr marL="82296" indent="0">
              <a:buNone/>
            </a:pPr>
            <a:endParaRPr lang="sk-SK" sz="3000" i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sk-SK" sz="3000" dirty="0">
                <a:latin typeface="Garamond" panose="02020404030301010803" pitchFamily="18" charset="0"/>
              </a:rPr>
              <a:t>«El naming se sirve de los mecanismos de asociación léxica para crear el nombre de un objeto de consumo, servicio o institución de tal modo que el oyente/consumidor adscribe inmediata e intuitivamente un determinado nombre a una clase o un sector comercial específicos» (Aranda, 2007).</a:t>
            </a:r>
            <a:endParaRPr lang="en-US" sz="3000" dirty="0"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591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96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Los </a:t>
            </a:r>
            <a:r>
              <a:rPr lang="en-US" sz="2800" dirty="0" err="1" smtClean="0"/>
              <a:t>nombres</a:t>
            </a:r>
            <a:r>
              <a:rPr lang="en-US" sz="2800" dirty="0" smtClean="0"/>
              <a:t> de </a:t>
            </a:r>
            <a:r>
              <a:rPr lang="en-US" sz="2800" dirty="0" err="1" smtClean="0"/>
              <a:t>marca</a:t>
            </a:r>
            <a:r>
              <a:rPr lang="en-US" sz="2800" dirty="0" smtClean="0"/>
              <a:t> </a:t>
            </a:r>
            <a:r>
              <a:rPr lang="en-US" sz="2800" dirty="0" err="1" smtClean="0"/>
              <a:t>compuestos</a:t>
            </a:r>
            <a:r>
              <a:rPr lang="en-US" sz="2800" dirty="0" smtClean="0"/>
              <a:t> </a:t>
            </a:r>
            <a:r>
              <a:rPr lang="en-US" sz="2800" dirty="0" err="1" smtClean="0"/>
              <a:t>alimenticios</a:t>
            </a:r>
            <a:r>
              <a:rPr lang="en-US" sz="2800" dirty="0" smtClean="0"/>
              <a:t> (</a:t>
            </a:r>
            <a:r>
              <a:rPr lang="en-US" sz="2800" dirty="0" err="1" smtClean="0"/>
              <a:t>Aranda</a:t>
            </a:r>
            <a:r>
              <a:rPr lang="en-US" sz="2800" dirty="0" smtClean="0"/>
              <a:t>, 2008)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Garamond" panose="02020404030301010803" pitchFamily="18" charset="0"/>
              </a:rPr>
              <a:t>Palabras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dirty="0" err="1" smtClean="0">
                <a:latin typeface="Garamond" panose="02020404030301010803" pitchFamily="18" charset="0"/>
              </a:rPr>
              <a:t>patrimoniales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i="1" dirty="0" err="1" smtClean="0">
                <a:latin typeface="Garamond" panose="02020404030301010803" pitchFamily="18" charset="0"/>
              </a:rPr>
              <a:t>Hojiblanca</a:t>
            </a:r>
            <a:r>
              <a:rPr lang="en-US" sz="2400" dirty="0" smtClean="0">
                <a:latin typeface="Garamond" panose="02020404030301010803" pitchFamily="18" charset="0"/>
              </a:rPr>
              <a:t>, </a:t>
            </a:r>
            <a:r>
              <a:rPr lang="en-US" sz="2400" i="1" dirty="0" err="1" smtClean="0">
                <a:latin typeface="Garamond" panose="02020404030301010803" pitchFamily="18" charset="0"/>
              </a:rPr>
              <a:t>Arteoliva</a:t>
            </a:r>
            <a:endParaRPr lang="en-US" sz="2400" i="1" dirty="0" smtClean="0">
              <a:latin typeface="Garamond" panose="02020404030301010803" pitchFamily="18" charset="0"/>
            </a:endParaRPr>
          </a:p>
          <a:p>
            <a:r>
              <a:rPr lang="en-US" sz="2400" dirty="0" err="1" smtClean="0">
                <a:latin typeface="Garamond" panose="02020404030301010803" pitchFamily="18" charset="0"/>
              </a:rPr>
              <a:t>Temas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dirty="0" err="1" smtClean="0">
                <a:latin typeface="Garamond" panose="02020404030301010803" pitchFamily="18" charset="0"/>
              </a:rPr>
              <a:t>cultos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i="1" dirty="0" smtClean="0">
                <a:latin typeface="Garamond" panose="02020404030301010803" pitchFamily="18" charset="0"/>
              </a:rPr>
              <a:t>Bio </a:t>
            </a:r>
            <a:r>
              <a:rPr lang="en-US" sz="2400" i="1" dirty="0" err="1" smtClean="0">
                <a:latin typeface="Garamond" panose="02020404030301010803" pitchFamily="18" charset="0"/>
              </a:rPr>
              <a:t>fibras</a:t>
            </a:r>
            <a:r>
              <a:rPr lang="en-US" sz="2400" dirty="0" smtClean="0">
                <a:latin typeface="Garamond" panose="02020404030301010803" pitchFamily="18" charset="0"/>
              </a:rPr>
              <a:t>, </a:t>
            </a:r>
            <a:r>
              <a:rPr lang="en-US" sz="2400" i="1" dirty="0" err="1" smtClean="0">
                <a:latin typeface="Garamond" panose="02020404030301010803" pitchFamily="18" charset="0"/>
              </a:rPr>
              <a:t>Minioreo</a:t>
            </a:r>
            <a:endParaRPr lang="en-US" sz="2400" dirty="0" smtClean="0">
              <a:latin typeface="Garamond" panose="02020404030301010803" pitchFamily="18" charset="0"/>
            </a:endParaRPr>
          </a:p>
          <a:p>
            <a:r>
              <a:rPr lang="en-US" sz="2400" dirty="0" err="1" smtClean="0">
                <a:latin typeface="Garamond" panose="02020404030301010803" pitchFamily="18" charset="0"/>
              </a:rPr>
              <a:t>Pr</a:t>
            </a:r>
            <a:r>
              <a:rPr lang="sk-SK" sz="2400" dirty="0" smtClean="0">
                <a:latin typeface="Garamond" panose="02020404030301010803" pitchFamily="18" charset="0"/>
              </a:rPr>
              <a:t>éstamos (generalmente de inglés) </a:t>
            </a:r>
            <a:r>
              <a:rPr lang="sk-SK" sz="2400" i="1" dirty="0" smtClean="0">
                <a:latin typeface="Garamond" panose="02020404030301010803" pitchFamily="18" charset="0"/>
              </a:rPr>
              <a:t>Fruit 2 day</a:t>
            </a:r>
            <a:endParaRPr lang="sk-SK" sz="2400" dirty="0" smtClean="0">
              <a:latin typeface="Garamond" panose="02020404030301010803" pitchFamily="18" charset="0"/>
            </a:endParaRPr>
          </a:p>
          <a:p>
            <a:r>
              <a:rPr lang="sk-SK" sz="2400" dirty="0" smtClean="0">
                <a:latin typeface="Garamond" panose="02020404030301010803" pitchFamily="18" charset="0"/>
              </a:rPr>
              <a:t>Palabras creadas ex nihilo </a:t>
            </a:r>
            <a:r>
              <a:rPr lang="sk-SK" sz="2400" i="1" dirty="0" smtClean="0">
                <a:latin typeface="Garamond" panose="02020404030301010803" pitchFamily="18" charset="0"/>
              </a:rPr>
              <a:t>Actimel</a:t>
            </a:r>
            <a:endParaRPr lang="sk-SK" sz="2400" dirty="0" smtClean="0">
              <a:latin typeface="Garamond" panose="02020404030301010803" pitchFamily="18" charset="0"/>
            </a:endParaRPr>
          </a:p>
          <a:p>
            <a:endParaRPr lang="sk-SK" sz="2400" dirty="0">
              <a:latin typeface="Garamond" panose="02020404030301010803" pitchFamily="18" charset="0"/>
            </a:endParaRPr>
          </a:p>
          <a:p>
            <a:r>
              <a:rPr lang="sk-SK" sz="2400" dirty="0" smtClean="0">
                <a:latin typeface="Garamond" panose="02020404030301010803" pitchFamily="18" charset="0"/>
              </a:rPr>
              <a:t>Compuestos léxicos </a:t>
            </a:r>
            <a:r>
              <a:rPr lang="sk-SK" sz="2400" i="1" dirty="0" smtClean="0">
                <a:latin typeface="Garamond" panose="02020404030301010803" pitchFamily="18" charset="0"/>
              </a:rPr>
              <a:t>Bonaqua</a:t>
            </a:r>
            <a:r>
              <a:rPr lang="sk-SK" sz="2400" dirty="0" smtClean="0">
                <a:latin typeface="Garamond" panose="02020404030301010803" pitchFamily="18" charset="0"/>
              </a:rPr>
              <a:t>, </a:t>
            </a:r>
            <a:r>
              <a:rPr lang="sk-SK" sz="2400" i="1" dirty="0" smtClean="0">
                <a:latin typeface="Garamond" panose="02020404030301010803" pitchFamily="18" charset="0"/>
              </a:rPr>
              <a:t>Sopinstant</a:t>
            </a:r>
            <a:endParaRPr lang="sk-SK" sz="2400" dirty="0" smtClean="0">
              <a:latin typeface="Garamond" panose="02020404030301010803" pitchFamily="18" charset="0"/>
            </a:endParaRPr>
          </a:p>
          <a:p>
            <a:r>
              <a:rPr lang="sk-SK" sz="2400" dirty="0" smtClean="0">
                <a:latin typeface="Garamond" panose="02020404030301010803" pitchFamily="18" charset="0"/>
              </a:rPr>
              <a:t>Compuestos sintagmáticos </a:t>
            </a:r>
            <a:r>
              <a:rPr lang="sk-SK" sz="2400" i="1" dirty="0" smtClean="0">
                <a:latin typeface="Garamond" panose="02020404030301010803" pitchFamily="18" charset="0"/>
              </a:rPr>
              <a:t>Pan rústico</a:t>
            </a:r>
            <a:r>
              <a:rPr lang="sk-SK" sz="2400" dirty="0" smtClean="0">
                <a:latin typeface="Garamond" panose="02020404030301010803" pitchFamily="18" charset="0"/>
              </a:rPr>
              <a:t>, </a:t>
            </a:r>
            <a:r>
              <a:rPr lang="sk-SK" sz="2400" i="1" dirty="0" smtClean="0">
                <a:latin typeface="Garamond" panose="02020404030301010803" pitchFamily="18" charset="0"/>
              </a:rPr>
              <a:t>La hacienda de Ybarra</a:t>
            </a:r>
            <a:endParaRPr lang="sk-SK" sz="2400" dirty="0" smtClean="0">
              <a:latin typeface="Garamond" panose="02020404030301010803" pitchFamily="18" charset="0"/>
            </a:endParaRPr>
          </a:p>
          <a:p>
            <a:endParaRPr lang="sk-SK" sz="2400" dirty="0">
              <a:latin typeface="Garamond" panose="02020404030301010803" pitchFamily="18" charset="0"/>
            </a:endParaRPr>
          </a:p>
          <a:p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3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96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Los </a:t>
            </a:r>
            <a:r>
              <a:rPr lang="en-US" sz="2800" dirty="0" err="1" smtClean="0"/>
              <a:t>nombres</a:t>
            </a:r>
            <a:r>
              <a:rPr lang="en-US" sz="2800" dirty="0" smtClean="0"/>
              <a:t> de </a:t>
            </a:r>
            <a:r>
              <a:rPr lang="en-US" sz="2800" dirty="0" err="1" smtClean="0"/>
              <a:t>marca</a:t>
            </a:r>
            <a:r>
              <a:rPr lang="en-US" sz="2800" dirty="0" smtClean="0"/>
              <a:t> </a:t>
            </a:r>
            <a:r>
              <a:rPr lang="en-US" sz="2800" dirty="0" err="1" smtClean="0"/>
              <a:t>compuestos</a:t>
            </a:r>
            <a:r>
              <a:rPr lang="en-US" sz="2800" dirty="0" smtClean="0"/>
              <a:t> </a:t>
            </a:r>
            <a:r>
              <a:rPr lang="en-US" sz="2800" dirty="0" err="1" smtClean="0"/>
              <a:t>alimenticios</a:t>
            </a:r>
            <a:r>
              <a:rPr lang="en-US" sz="2800" dirty="0" smtClean="0"/>
              <a:t> (</a:t>
            </a:r>
            <a:r>
              <a:rPr lang="en-US" sz="2800" dirty="0" err="1" smtClean="0"/>
              <a:t>Aranda</a:t>
            </a:r>
            <a:r>
              <a:rPr lang="en-US" sz="2800" dirty="0" smtClean="0"/>
              <a:t>, 2008)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k-SK" sz="2400" dirty="0" smtClean="0">
                <a:latin typeface="Garamond" panose="02020404030301010803" pitchFamily="18" charset="0"/>
              </a:rPr>
              <a:t>Pueden ser integrados por:</a:t>
            </a:r>
          </a:p>
          <a:p>
            <a:r>
              <a:rPr lang="sk-SK" sz="2400" dirty="0" smtClean="0">
                <a:latin typeface="Garamond" panose="02020404030301010803" pitchFamily="18" charset="0"/>
              </a:rPr>
              <a:t>Nombres simples y sus modificadores </a:t>
            </a:r>
            <a:r>
              <a:rPr lang="sk-SK" sz="2400" i="1" dirty="0" smtClean="0">
                <a:latin typeface="Garamond" panose="02020404030301010803" pitchFamily="18" charset="0"/>
              </a:rPr>
              <a:t>Bonaqua</a:t>
            </a:r>
            <a:r>
              <a:rPr lang="sk-SK" sz="2400" dirty="0" smtClean="0">
                <a:latin typeface="Garamond" panose="02020404030301010803" pitchFamily="18" charset="0"/>
              </a:rPr>
              <a:t>, </a:t>
            </a:r>
            <a:r>
              <a:rPr lang="sk-SK" sz="2400" i="1" dirty="0" smtClean="0">
                <a:latin typeface="Garamond" panose="02020404030301010803" pitchFamily="18" charset="0"/>
              </a:rPr>
              <a:t>Naturfibras</a:t>
            </a:r>
            <a:endParaRPr lang="sk-SK" sz="2400" dirty="0" smtClean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sk-SK" sz="2400" dirty="0">
                <a:latin typeface="Garamond" panose="02020404030301010803" pitchFamily="18" charset="0"/>
              </a:rPr>
              <a:t>	</a:t>
            </a:r>
            <a:r>
              <a:rPr lang="sk-SK" sz="2400" dirty="0" smtClean="0">
                <a:latin typeface="Garamond" panose="02020404030301010803" pitchFamily="18" charset="0"/>
              </a:rPr>
              <a:t>o complementos </a:t>
            </a:r>
            <a:r>
              <a:rPr lang="sk-SK" sz="2400" i="1" dirty="0" smtClean="0">
                <a:latin typeface="Garamond" panose="02020404030301010803" pitchFamily="18" charset="0"/>
              </a:rPr>
              <a:t>Frutisol</a:t>
            </a:r>
            <a:endParaRPr lang="sk-SK" sz="2400" dirty="0" smtClean="0">
              <a:latin typeface="Garamond" panose="02020404030301010803" pitchFamily="18" charset="0"/>
            </a:endParaRPr>
          </a:p>
          <a:p>
            <a:r>
              <a:rPr lang="sk-SK" sz="2400" dirty="0" smtClean="0">
                <a:latin typeface="Garamond" panose="02020404030301010803" pitchFamily="18" charset="0"/>
              </a:rPr>
              <a:t>Un verbo más su OD </a:t>
            </a:r>
            <a:r>
              <a:rPr lang="sk-SK" sz="2400" i="1" dirty="0" smtClean="0">
                <a:latin typeface="Garamond" panose="02020404030301010803" pitchFamily="18" charset="0"/>
              </a:rPr>
              <a:t>Picardías</a:t>
            </a:r>
            <a:endParaRPr lang="sk-SK" sz="2400" dirty="0" smtClean="0">
              <a:latin typeface="Garamond" panose="02020404030301010803" pitchFamily="18" charset="0"/>
            </a:endParaRPr>
          </a:p>
          <a:p>
            <a:r>
              <a:rPr lang="sk-SK" sz="2400" dirty="0" smtClean="0">
                <a:latin typeface="Garamond" panose="02020404030301010803" pitchFamily="18" charset="0"/>
              </a:rPr>
              <a:t>Dos nombres deverbales </a:t>
            </a:r>
            <a:r>
              <a:rPr lang="sk-SK" sz="2400" i="1" dirty="0" smtClean="0">
                <a:latin typeface="Garamond" panose="02020404030301010803" pitchFamily="18" charset="0"/>
              </a:rPr>
              <a:t>Pica-mix</a:t>
            </a:r>
            <a:endParaRPr lang="sk-SK" sz="2400" dirty="0" smtClean="0">
              <a:latin typeface="Garamond" panose="02020404030301010803" pitchFamily="18" charset="0"/>
            </a:endParaRPr>
          </a:p>
          <a:p>
            <a:endParaRPr lang="sk-SK" sz="2400" dirty="0">
              <a:latin typeface="Garamond" panose="02020404030301010803" pitchFamily="18" charset="0"/>
            </a:endParaRPr>
          </a:p>
          <a:p>
            <a:pPr marL="82296" indent="0">
              <a:buNone/>
            </a:pPr>
            <a:r>
              <a:rPr lang="sk-SK" sz="2400" b="1" dirty="0" smtClean="0">
                <a:latin typeface="Garamond" panose="02020404030301010803" pitchFamily="18" charset="0"/>
              </a:rPr>
              <a:t>Compuestos endocéntricos</a:t>
            </a:r>
          </a:p>
          <a:p>
            <a:pPr>
              <a:buFontTx/>
              <a:buChar char="-"/>
            </a:pPr>
            <a:r>
              <a:rPr lang="sk-SK" sz="2400" dirty="0" smtClean="0">
                <a:latin typeface="Garamond" panose="02020404030301010803" pitchFamily="18" charset="0"/>
              </a:rPr>
              <a:t>el núcleo semántico es interno a la configuración</a:t>
            </a:r>
          </a:p>
          <a:p>
            <a:pPr marL="82296" indent="0">
              <a:buNone/>
            </a:pPr>
            <a:r>
              <a:rPr lang="sk-SK" sz="2400" i="1" dirty="0" smtClean="0">
                <a:latin typeface="Garamond" panose="02020404030301010803" pitchFamily="18" charset="0"/>
              </a:rPr>
              <a:t>Frutisol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  <a:r>
              <a:rPr lang="sk-SK" sz="2200" dirty="0" smtClean="0">
                <a:latin typeface="Garamond" panose="02020404030301010803" pitchFamily="18" charset="0"/>
              </a:rPr>
              <a:t>(coordinación)</a:t>
            </a:r>
            <a:r>
              <a:rPr lang="sk-SK" sz="2400" dirty="0" smtClean="0">
                <a:latin typeface="Garamond" panose="02020404030301010803" pitchFamily="18" charset="0"/>
              </a:rPr>
              <a:t>	</a:t>
            </a:r>
            <a:r>
              <a:rPr lang="sk-SK" sz="2400" i="1" dirty="0" smtClean="0">
                <a:latin typeface="Garamond" panose="02020404030301010803" pitchFamily="18" charset="0"/>
              </a:rPr>
              <a:t>Frigo-choc </a:t>
            </a:r>
            <a:r>
              <a:rPr lang="sk-SK" sz="2200" dirty="0" smtClean="0">
                <a:latin typeface="Garamond" panose="02020404030301010803" pitchFamily="18" charset="0"/>
              </a:rPr>
              <a:t>(subordinación)</a:t>
            </a:r>
          </a:p>
          <a:p>
            <a:pPr marL="82296" indent="0">
              <a:buNone/>
            </a:pPr>
            <a:r>
              <a:rPr lang="sk-SK" sz="2400" i="1" dirty="0" smtClean="0">
                <a:latin typeface="Garamond" panose="02020404030301010803" pitchFamily="18" charset="0"/>
              </a:rPr>
              <a:t>Bollychoco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  <a:r>
              <a:rPr lang="sk-SK" sz="2200" dirty="0" smtClean="0">
                <a:latin typeface="Garamond" panose="02020404030301010803" pitchFamily="18" charset="0"/>
              </a:rPr>
              <a:t>(yuxtaposición) </a:t>
            </a:r>
            <a:r>
              <a:rPr lang="en-US" sz="2400" i="1" dirty="0" smtClean="0">
                <a:latin typeface="Garamond" panose="02020404030301010803" pitchFamily="18" charset="0"/>
              </a:rPr>
              <a:t>Font </a:t>
            </a:r>
            <a:r>
              <a:rPr lang="en-US" sz="2400" i="1" dirty="0" err="1" smtClean="0">
                <a:latin typeface="Garamond" panose="02020404030301010803" pitchFamily="18" charset="0"/>
              </a:rPr>
              <a:t>Vella</a:t>
            </a:r>
            <a:r>
              <a:rPr lang="en-US" sz="2400" i="1" dirty="0" smtClean="0">
                <a:latin typeface="Garamond" panose="02020404030301010803" pitchFamily="18" charset="0"/>
              </a:rPr>
              <a:t> </a:t>
            </a:r>
            <a:r>
              <a:rPr lang="sk-SK" sz="2200" dirty="0" smtClean="0">
                <a:latin typeface="Garamond" panose="02020404030301010803" pitchFamily="18" charset="0"/>
              </a:rPr>
              <a:t>(espacio</a:t>
            </a:r>
            <a:r>
              <a:rPr lang="sk-SK" sz="2200" dirty="0" smtClean="0">
                <a:latin typeface="Garamond" panose="02020404030301010803" pitchFamily="18" charset="0"/>
              </a:rPr>
              <a:t>) </a:t>
            </a:r>
            <a:r>
              <a:rPr lang="sk-SK" sz="2400" i="1" dirty="0" smtClean="0">
                <a:latin typeface="Garamond" panose="02020404030301010803" pitchFamily="18" charset="0"/>
              </a:rPr>
              <a:t>Rik-choc</a:t>
            </a:r>
            <a:r>
              <a:rPr lang="sk-SK" sz="2400" dirty="0" smtClean="0">
                <a:latin typeface="Garamond" panose="02020404030301010803" pitchFamily="18" charset="0"/>
              </a:rPr>
              <a:t> </a:t>
            </a:r>
            <a:r>
              <a:rPr lang="sk-SK" sz="2200" dirty="0" smtClean="0">
                <a:latin typeface="Garamond" panose="02020404030301010803" pitchFamily="18" charset="0"/>
              </a:rPr>
              <a:t>(guión)</a:t>
            </a:r>
            <a:endParaRPr lang="sk-SK" sz="2200" i="1" dirty="0">
              <a:latin typeface="Garamond" panose="02020404030301010803" pitchFamily="18" charset="0"/>
            </a:endParaRPr>
          </a:p>
          <a:p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098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824</TotalTime>
  <Words>899</Words>
  <Application>Microsoft Office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El Naming</vt:lpstr>
      <vt:lpstr>Los nombres de marca, un fenómeno cotidiano</vt:lpstr>
      <vt:lpstr>PowerPoint Presentation</vt:lpstr>
      <vt:lpstr>Generalización del NM</vt:lpstr>
      <vt:lpstr>La creación de los NNMM</vt:lpstr>
      <vt:lpstr>Los procedimientos de FP específicos del naming</vt:lpstr>
      <vt:lpstr>La analogía formal en el naming</vt:lpstr>
      <vt:lpstr>Los nombres de marca compuestos alimenticios (Aranda, 2008)</vt:lpstr>
      <vt:lpstr>Los nombres de marca compuestos alimenticios (Aranda, 2008)</vt:lpstr>
      <vt:lpstr>Los nombres de marca compuestos alimenticios (Aranda, 2008)</vt:lpstr>
      <vt:lpstr>Aspecto morfológico de los NNMM</vt:lpstr>
      <vt:lpstr>Aspecto semántico de los NNMM</vt:lpstr>
      <vt:lpstr>Clasificaciones de los NNMM</vt:lpstr>
      <vt:lpstr>Referencia bibliográficas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Naming</dc:title>
  <dc:creator/>
  <cp:lastModifiedBy>monaliza</cp:lastModifiedBy>
  <cp:revision>27</cp:revision>
  <dcterms:created xsi:type="dcterms:W3CDTF">2006-08-16T00:00:00Z</dcterms:created>
  <dcterms:modified xsi:type="dcterms:W3CDTF">2014-03-03T23:47:13Z</dcterms:modified>
</cp:coreProperties>
</file>