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7BC92-CD20-4FF6-83F7-A08E4CBE5472}" type="datetimeFigureOut">
              <a:rPr lang="cs-CZ" smtClean="0"/>
              <a:pPr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E6251-BE81-46C3-BF81-A7E0146384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nastroje.knihovna.cz/katalog-nastroju/citace-a-bookmarking/bibliograficke-managery" TargetMode="External"/><Relationship Id="rId7" Type="http://schemas.openxmlformats.org/officeDocument/2006/relationships/hyperlink" Target="http://www.citace.com/generator.php" TargetMode="External"/><Relationship Id="rId2" Type="http://schemas.openxmlformats.org/officeDocument/2006/relationships/hyperlink" Target="http://www.zotero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nihovna.phil.muni.cz/informacni-vzdelavani" TargetMode="External"/><Relationship Id="rId5" Type="http://schemas.openxmlformats.org/officeDocument/2006/relationships/hyperlink" Target="http://ezdroje.muni.cz/prehled/zdroj.php?lang=cs&amp;id=197" TargetMode="External"/><Relationship Id="rId4" Type="http://schemas.openxmlformats.org/officeDocument/2006/relationships/hyperlink" Target="http://www.refworks.com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sites/default/files/soubory_v_textu/Antiplag_politika_KISK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lemiss.edu/depts/general_library/instruction/resources/plagiarism_ac_honest/plagiarism_academic_honesty_text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Plagiátorství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plagiátorství jedním z problémů citační etiky</a:t>
            </a:r>
            <a:r>
              <a:rPr lang="cs-CZ" smtClean="0"/>
              <a:t>, </a:t>
            </a:r>
            <a:r>
              <a:rPr lang="cs-CZ" smtClean="0"/>
              <a:t>podoblasti </a:t>
            </a:r>
            <a:r>
              <a:rPr lang="cs-CZ" dirty="0" smtClean="0"/>
              <a:t>etiky informační</a:t>
            </a:r>
          </a:p>
          <a:p>
            <a:r>
              <a:rPr lang="cs-CZ" b="1" dirty="0" smtClean="0"/>
              <a:t>Plagiátorství</a:t>
            </a:r>
            <a:r>
              <a:rPr lang="cs-CZ" dirty="0" smtClean="0"/>
              <a:t> – projev, který nevhodně či podvodně využívá již existující práci bez svolení či uvedení jejího autora.</a:t>
            </a:r>
          </a:p>
          <a:p>
            <a:r>
              <a:rPr lang="cs-CZ" b="1" dirty="0" smtClean="0"/>
              <a:t>Duševní vlastnictví</a:t>
            </a:r>
            <a:r>
              <a:rPr lang="cs-CZ" dirty="0" smtClean="0"/>
              <a:t> – nehmotný  majetek produkovaný kognitivní činností, který získává svoji hodnotu díky vytvořené myšlence či souboru myšlenek </a:t>
            </a:r>
            <a:endParaRPr lang="cs-CZ" b="1" dirty="0" smtClean="0"/>
          </a:p>
          <a:p>
            <a:r>
              <a:rPr lang="cs-CZ" b="1" dirty="0" smtClean="0"/>
              <a:t>Antiplagiátorská politika </a:t>
            </a:r>
            <a:r>
              <a:rPr lang="cs-CZ" dirty="0" smtClean="0"/>
              <a:t>– opatření zveřejněná a prosazovaná organizací, která spravuje oblast záležitostí spojených s prevencí, detekcí a postihy za nedovolené napodobování a přejímání děl bez svolení či uvedení autora.</a:t>
            </a:r>
          </a:p>
          <a:p>
            <a:endParaRPr lang="cs-CZ" dirty="0"/>
          </a:p>
        </p:txBody>
      </p:sp>
      <p:grpSp>
        <p:nvGrpSpPr>
          <p:cNvPr id="4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cs-CZ" dirty="0" smtClean="0"/>
              <a:t>Jak se vyhnout plagiátorství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5256584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software na správu citací: </a:t>
            </a:r>
          </a:p>
          <a:p>
            <a:r>
              <a:rPr lang="cs-CZ" dirty="0" err="1" smtClean="0"/>
              <a:t>Zotero</a:t>
            </a:r>
            <a:r>
              <a:rPr lang="cs-CZ" dirty="0" smtClean="0"/>
              <a:t> – volně dostupný z: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zotero.org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 smtClean="0"/>
              <a:t>detaily viz heslo </a:t>
            </a:r>
            <a:r>
              <a:rPr lang="cs-CZ" dirty="0" err="1" smtClean="0"/>
              <a:t>Zotero</a:t>
            </a:r>
            <a:r>
              <a:rPr lang="cs-CZ" dirty="0" smtClean="0"/>
              <a:t> </a:t>
            </a:r>
            <a:r>
              <a:rPr lang="cs-CZ" dirty="0" smtClean="0">
                <a:hlinkClick r:id="rId3"/>
              </a:rPr>
              <a:t>http://nastroje.knihovna.cz/katalog-nastroju/citace-a-bookmarking/bibliograficke-managery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RefWorks</a:t>
            </a:r>
            <a:r>
              <a:rPr lang="cs-CZ" dirty="0" smtClean="0"/>
              <a:t> (</a:t>
            </a:r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refworks.com</a:t>
            </a:r>
            <a:r>
              <a:rPr lang="cs-CZ" dirty="0" smtClean="0">
                <a:hlinkClick r:id="rId4"/>
              </a:rPr>
              <a:t>/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EndNote</a:t>
            </a:r>
            <a:r>
              <a:rPr lang="cs-CZ" dirty="0" smtClean="0"/>
              <a:t> – dostupný přes knihovnu: (</a:t>
            </a:r>
            <a:r>
              <a:rPr lang="cs-CZ" dirty="0" smtClean="0">
                <a:hlinkClick r:id="rId5"/>
              </a:rPr>
              <a:t>http://ezdroje.muni.cz/prehled/zdroj.php?lang=cs&amp;id=197</a:t>
            </a:r>
            <a:r>
              <a:rPr lang="cs-CZ" dirty="0" smtClean="0"/>
              <a:t>). Možnost absolvovat  školící lekci v knihovně ve dnech 18. či 19. dubna (</a:t>
            </a:r>
            <a:r>
              <a:rPr lang="cs-CZ" dirty="0" smtClean="0">
                <a:hlinkClick r:id="rId6"/>
              </a:rPr>
              <a:t>http://knihovna.</a:t>
            </a:r>
            <a:r>
              <a:rPr lang="cs-CZ" dirty="0" err="1" smtClean="0">
                <a:hlinkClick r:id="rId6"/>
              </a:rPr>
              <a:t>phil.muni.cz</a:t>
            </a:r>
            <a:r>
              <a:rPr lang="cs-CZ" dirty="0" smtClean="0">
                <a:hlinkClick r:id="rId6"/>
              </a:rPr>
              <a:t>/</a:t>
            </a:r>
            <a:r>
              <a:rPr lang="cs-CZ" dirty="0" err="1" smtClean="0">
                <a:hlinkClick r:id="rId6"/>
              </a:rPr>
              <a:t>informacni</a:t>
            </a:r>
            <a:r>
              <a:rPr lang="cs-CZ" dirty="0" smtClean="0">
                <a:hlinkClick r:id="rId6"/>
              </a:rPr>
              <a:t>-</a:t>
            </a:r>
            <a:r>
              <a:rPr lang="cs-CZ" dirty="0" err="1" smtClean="0">
                <a:hlinkClick r:id="rId6"/>
              </a:rPr>
              <a:t>vzdelavani</a:t>
            </a:r>
            <a:r>
              <a:rPr lang="cs-CZ" dirty="0" smtClean="0">
                <a:hlinkClick r:id="rId6"/>
              </a:rPr>
              <a:t>#</a:t>
            </a:r>
            <a:r>
              <a:rPr lang="cs-CZ" dirty="0" err="1" smtClean="0">
                <a:hlinkClick r:id="rId6"/>
              </a:rPr>
              <a:t>CitM</a:t>
            </a:r>
            <a:r>
              <a:rPr lang="cs-CZ" dirty="0" smtClean="0"/>
              <a:t>)</a:t>
            </a:r>
          </a:p>
          <a:p>
            <a:r>
              <a:rPr lang="cs-CZ" dirty="0" smtClean="0"/>
              <a:t>software na tvorbu citací – Citace 2.0</a:t>
            </a:r>
            <a:r>
              <a:rPr lang="cs-CZ" sz="3100" dirty="0" smtClean="0"/>
              <a:t> </a:t>
            </a:r>
            <a:r>
              <a:rPr lang="cs-CZ" sz="3100" dirty="0" smtClean="0">
                <a:hlinkClick r:id="rId7"/>
              </a:rPr>
              <a:t>http://www.citace.</a:t>
            </a:r>
            <a:r>
              <a:rPr lang="cs-CZ" sz="3100" dirty="0" err="1" smtClean="0">
                <a:hlinkClick r:id="rId7"/>
              </a:rPr>
              <a:t>com</a:t>
            </a:r>
            <a:r>
              <a:rPr lang="cs-CZ" sz="3100" dirty="0" smtClean="0">
                <a:hlinkClick r:id="rId7"/>
              </a:rPr>
              <a:t>/</a:t>
            </a:r>
            <a:r>
              <a:rPr lang="cs-CZ" sz="3100" dirty="0" err="1" smtClean="0">
                <a:hlinkClick r:id="rId7"/>
              </a:rPr>
              <a:t>generator.php</a:t>
            </a:r>
            <a:r>
              <a:rPr lang="cs-CZ" sz="3100" dirty="0" smtClean="0"/>
              <a:t> 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při psaní skupinového příspěvku, zprávy či projektu zkontrolujte pro jistotu dvakrát, že jsou uvedeny všechny citace</a:t>
            </a:r>
          </a:p>
        </p:txBody>
      </p:sp>
      <p:grpSp>
        <p:nvGrpSpPr>
          <p:cNvPr id="31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32" name="Obdélník 31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35" name="Obdélník 34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  <p:sp>
        <p:nvSpPr>
          <p:cNvPr id="19" name="Nadpis 1"/>
          <p:cNvSpPr txBox="1">
            <a:spLocks/>
          </p:cNvSpPr>
          <p:nvPr/>
        </p:nvSpPr>
        <p:spPr>
          <a:xfrm>
            <a:off x="457200" y="274638"/>
            <a:ext cx="8229600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s-CZ" sz="3600" dirty="0" err="1" smtClean="0"/>
              <a:t>Antiplagiátorská</a:t>
            </a:r>
            <a:r>
              <a:rPr lang="cs-CZ" sz="3600" dirty="0" smtClean="0"/>
              <a:t> politika</a:t>
            </a:r>
            <a:endParaRPr kumimoji="0" lang="cs-CZ" sz="36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Zástupný symbol pro obsah 2"/>
          <p:cNvSpPr txBox="1">
            <a:spLocks/>
          </p:cNvSpPr>
          <p:nvPr/>
        </p:nvSpPr>
        <p:spPr>
          <a:xfrm>
            <a:off x="323528" y="1196752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Prosazuje akademickou poctivost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Postihuje plagiátorství, včetně plagiátorství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noProof="0" dirty="0" smtClean="0"/>
              <a:t>   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neporušujícího autorská práva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3200" b="1" dirty="0" smtClean="0"/>
              <a:t>   Antiplagiátorská politika Kabinetu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b="1" dirty="0" smtClean="0"/>
              <a:t>    knihovnictví</a:t>
            </a:r>
            <a:r>
              <a:rPr lang="cs-CZ" sz="3200" dirty="0" smtClean="0"/>
              <a:t> (Studijní předpisy na stránkách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dirty="0" smtClean="0"/>
              <a:t>    VIK):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cs-CZ" sz="3200" dirty="0" smtClean="0"/>
              <a:t>-    jakákoliv úloha, obsahující plagiátorské materiály bude hodnocena známkou F, vztahující se na celý kurz. Postihy mohou být i tvrdší v závislosti na vážnosti přestupku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922338"/>
          </a:xfrm>
        </p:spPr>
        <p:txBody>
          <a:bodyPr/>
          <a:lstStyle/>
          <a:p>
            <a:pPr lvl="0">
              <a:defRPr/>
            </a:pPr>
            <a:r>
              <a:rPr lang="cs-CZ" dirty="0" err="1" smtClean="0"/>
              <a:t>Antiplagiátorská</a:t>
            </a:r>
            <a:r>
              <a:rPr lang="cs-CZ" dirty="0" smtClean="0"/>
              <a:t> politika</a:t>
            </a:r>
            <a:endParaRPr lang="cs-CZ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052736"/>
            <a:ext cx="8229600" cy="5517257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800" dirty="0" smtClean="0"/>
              <a:t>Dr</a:t>
            </a:r>
            <a:r>
              <a:rPr lang="cs-CZ" sz="2800" dirty="0"/>
              <a:t>. </a:t>
            </a:r>
            <a:r>
              <a:rPr lang="cs-CZ" sz="2800" dirty="0" err="1"/>
              <a:t>Russel</a:t>
            </a:r>
            <a:r>
              <a:rPr lang="cs-CZ" sz="2800" dirty="0"/>
              <a:t> </a:t>
            </a:r>
            <a:r>
              <a:rPr lang="cs-CZ" sz="2800" dirty="0" err="1"/>
              <a:t>Williams</a:t>
            </a:r>
            <a:r>
              <a:rPr lang="cs-CZ" sz="2800" dirty="0"/>
              <a:t> z Floridské Státní Univerzity nabízí tyto rady pro vyvarování se neúmyslnému plagiátorství:</a:t>
            </a:r>
          </a:p>
          <a:p>
            <a:pPr marL="457200" indent="-457200">
              <a:lnSpc>
                <a:spcPct val="80000"/>
              </a:lnSpc>
              <a:buClr>
                <a:schemeClr val="tx1"/>
              </a:buClr>
              <a:buFontTx/>
              <a:buAutoNum type="arabicPeriod"/>
            </a:pPr>
            <a:r>
              <a:rPr lang="cs-CZ" sz="2800" dirty="0"/>
              <a:t>pokud přebíráte z jakéhokoli zdroje materiál, který není váš a vkládáte ho do své práce, musíte poskytnout buď přiměřenou poznámku pod čarou, koncovou poznámku, vsuvku nebo bibliografickou referenci na zdrojový materiál</a:t>
            </a:r>
          </a:p>
          <a:p>
            <a:pPr marL="457200" indent="-457200">
              <a:lnSpc>
                <a:spcPct val="80000"/>
              </a:lnSpc>
              <a:buClr>
                <a:schemeClr val="tx1"/>
              </a:buClr>
              <a:buFontTx/>
              <a:buAutoNum type="arabicPeriod"/>
            </a:pPr>
            <a:r>
              <a:rPr lang="cs-CZ" sz="2800" dirty="0"/>
              <a:t>každý materiál citovaný doslovně z jiného zdroje musí být uzavřen v uvozovkách a jeho zdroj označen tak, jak je zmíněno v 1)</a:t>
            </a:r>
          </a:p>
          <a:p>
            <a:pPr marL="457200" indent="-457200">
              <a:lnSpc>
                <a:spcPct val="80000"/>
              </a:lnSpc>
              <a:buClr>
                <a:schemeClr val="tx1"/>
              </a:buClr>
              <a:buFontTx/>
              <a:buAutoNum type="arabicPeriod"/>
            </a:pPr>
            <a:r>
              <a:rPr lang="cs-CZ" sz="2800" dirty="0"/>
              <a:t>materiál nepřevzatý z textu doslovně, ale pouze parafrázovaný musí být také označen způsobem určeným v 1</a:t>
            </a:r>
            <a:r>
              <a:rPr lang="cs-CZ" sz="2800" dirty="0" smtClean="0"/>
              <a:t>)</a:t>
            </a:r>
          </a:p>
          <a:p>
            <a:pPr>
              <a:buNone/>
            </a:pPr>
            <a:r>
              <a:rPr lang="cs-CZ" sz="2800" dirty="0" smtClean="0"/>
              <a:t>Antiplagiátorská politika </a:t>
            </a:r>
            <a:r>
              <a:rPr lang="cs-CZ" sz="2800" dirty="0" err="1" smtClean="0"/>
              <a:t>KISKu</a:t>
            </a:r>
            <a:r>
              <a:rPr lang="cs-CZ" sz="2800" dirty="0" smtClean="0"/>
              <a:t>:</a:t>
            </a:r>
          </a:p>
          <a:p>
            <a:pPr>
              <a:buNone/>
            </a:pPr>
            <a:r>
              <a:rPr lang="cs-CZ" sz="2800" dirty="0" smtClean="0">
                <a:hlinkClick r:id="rId2"/>
              </a:rPr>
              <a:t>http://kisk.phil.muni.cz/sites/default/files/soubory_v_textu/Antiplag_politika_KISK.pdf</a:t>
            </a:r>
            <a:endParaRPr lang="cs-CZ" sz="2800" dirty="0" smtClean="0"/>
          </a:p>
          <a:p>
            <a:pPr marL="457200" indent="-457200">
              <a:lnSpc>
                <a:spcPct val="80000"/>
              </a:lnSpc>
              <a:buClr>
                <a:schemeClr val="tx1"/>
              </a:buClr>
              <a:buFontTx/>
              <a:buAutoNum type="arabicPeriod"/>
            </a:pPr>
            <a:endParaRPr lang="cs-CZ" sz="2800" dirty="0"/>
          </a:p>
        </p:txBody>
      </p:sp>
      <p:grpSp>
        <p:nvGrpSpPr>
          <p:cNvPr id="2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Identifikace plagiátorství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Správné odpovědi:  </a:t>
            </a:r>
          </a:p>
          <a:p>
            <a:pPr marL="514350" indent="-514350">
              <a:buAutoNum type="arabicPeriod"/>
            </a:pPr>
            <a:r>
              <a:rPr lang="cs-CZ" dirty="0" smtClean="0"/>
              <a:t>B</a:t>
            </a:r>
          </a:p>
          <a:p>
            <a:pPr marL="514350" indent="-514350">
              <a:buAutoNum type="arabicPeriod"/>
            </a:pPr>
            <a:r>
              <a:rPr lang="cs-CZ" dirty="0" smtClean="0"/>
              <a:t>A</a:t>
            </a:r>
          </a:p>
          <a:p>
            <a:pPr marL="514350" indent="-514350">
              <a:buAutoNum type="arabicPeriod"/>
            </a:pPr>
            <a:r>
              <a:rPr lang="cs-CZ" dirty="0" smtClean="0"/>
              <a:t>B</a:t>
            </a:r>
          </a:p>
          <a:p>
            <a:pPr marL="514350" indent="-514350">
              <a:buAutoNum type="arabicPeriod"/>
            </a:pPr>
            <a:r>
              <a:rPr lang="cs-CZ" dirty="0" smtClean="0"/>
              <a:t>B</a:t>
            </a:r>
          </a:p>
          <a:p>
            <a:pPr marL="514350" indent="-514350">
              <a:buAutoNum type="arabicPeriod"/>
            </a:pPr>
            <a:r>
              <a:rPr lang="cs-CZ" smtClean="0"/>
              <a:t>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  <p:sp>
        <p:nvSpPr>
          <p:cNvPr id="21" name="Zástupný symbol pro obsah 2"/>
          <p:cNvSpPr txBox="1">
            <a:spLocks/>
          </p:cNvSpPr>
          <p:nvPr/>
        </p:nvSpPr>
        <p:spPr>
          <a:xfrm>
            <a:off x="323528" y="1124744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61950" indent="-361950">
              <a:buFont typeface="Arial" pitchFamily="34" charset="0"/>
              <a:buChar char="•"/>
            </a:pPr>
            <a:r>
              <a:rPr lang="cs-CZ" sz="3200" dirty="0" smtClean="0"/>
              <a:t>Krádež duševního vlastnictví</a:t>
            </a:r>
          </a:p>
          <a:p>
            <a:pPr marL="361950" indent="-361950">
              <a:buFont typeface="Arial" pitchFamily="34" charset="0"/>
              <a:buChar char="•"/>
            </a:pPr>
            <a:endParaRPr lang="cs-CZ" sz="3200" dirty="0" smtClean="0"/>
          </a:p>
          <a:p>
            <a:pPr marL="361950" indent="-361950">
              <a:buFont typeface="Arial" pitchFamily="34" charset="0"/>
              <a:buChar char="•"/>
            </a:pPr>
            <a:r>
              <a:rPr lang="cs-CZ" sz="3200" dirty="0" smtClean="0"/>
              <a:t>Nedostatečně naplněný standard kreativity</a:t>
            </a:r>
          </a:p>
          <a:p>
            <a:pPr marL="361950" indent="-361950">
              <a:buFont typeface="Arial" pitchFamily="34" charset="0"/>
              <a:buChar char="•"/>
            </a:pPr>
            <a:endParaRPr lang="cs-CZ" sz="3200" dirty="0" smtClean="0"/>
          </a:p>
          <a:p>
            <a:pPr marL="361950" indent="-361950">
              <a:buFont typeface="Arial" pitchFamily="34" charset="0"/>
              <a:buChar char="•"/>
            </a:pPr>
            <a:r>
              <a:rPr lang="cs-CZ" sz="3200" dirty="0" smtClean="0"/>
              <a:t>Porušení osobnostního a morálního práva předchozího autora</a:t>
            </a:r>
          </a:p>
          <a:p>
            <a:pPr marL="361950" indent="-361950">
              <a:buFont typeface="Arial" pitchFamily="34" charset="0"/>
              <a:buChar char="•"/>
            </a:pPr>
            <a:endParaRPr lang="cs-CZ" sz="3200" dirty="0" smtClean="0"/>
          </a:p>
          <a:p>
            <a:pPr marL="361950" indent="-361950">
              <a:buFont typeface="Arial" pitchFamily="34" charset="0"/>
              <a:buChar char="•"/>
            </a:pPr>
            <a:r>
              <a:rPr lang="cs-CZ" sz="3200" dirty="0" smtClean="0"/>
              <a:t>Podvodné zkreslení </a:t>
            </a:r>
            <a:br>
              <a:rPr lang="cs-CZ" sz="3200" dirty="0" smtClean="0"/>
            </a:br>
            <a:r>
              <a:rPr lang="cs-CZ" sz="3200" dirty="0" smtClean="0"/>
              <a:t>autorství</a:t>
            </a:r>
          </a:p>
          <a:p>
            <a:pPr marL="361950" marR="0" lvl="0" indent="-361950" defTabSz="914400" rtl="0" eaLnBrk="1" fontAlgn="auto" latinLnBrk="0" hangingPunct="1">
              <a:lnSpc>
                <a:spcPct val="110000"/>
              </a:lnSpc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467544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cs-CZ" sz="3600" b="1" dirty="0" smtClean="0"/>
              <a:t>Proč je plagiátorství odsuzováno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4365104"/>
            <a:ext cx="2808312" cy="1579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Obdélník 24"/>
          <p:cNvSpPr/>
          <p:nvPr/>
        </p:nvSpPr>
        <p:spPr>
          <a:xfrm>
            <a:off x="5580112" y="5949280"/>
            <a:ext cx="25842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/>
              <a:t>Zdroj: http://www.</a:t>
            </a:r>
            <a:r>
              <a:rPr lang="cs-CZ" sz="1200" dirty="0" err="1" smtClean="0"/>
              <a:t>copyrightblog.com</a:t>
            </a:r>
            <a:r>
              <a:rPr lang="cs-CZ" sz="1200" dirty="0" smtClean="0"/>
              <a:t>/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  <p:sp>
        <p:nvSpPr>
          <p:cNvPr id="19" name="Nadpis 1"/>
          <p:cNvSpPr txBox="1">
            <a:spLocks/>
          </p:cNvSpPr>
          <p:nvPr/>
        </p:nvSpPr>
        <p:spPr>
          <a:xfrm>
            <a:off x="467544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cs-CZ" sz="3600" b="1" dirty="0" smtClean="0"/>
              <a:t>Co je plagiátorství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Zástupný symbol pro obsah 2"/>
          <p:cNvSpPr txBox="1">
            <a:spLocks/>
          </p:cNvSpPr>
          <p:nvPr/>
        </p:nvSpPr>
        <p:spPr>
          <a:xfrm>
            <a:off x="251520" y="1196752"/>
            <a:ext cx="8424936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3200" dirty="0" smtClean="0"/>
              <a:t>Podvodné jednání – vydávání nepůvodního díla za vlastní výtvor</a:t>
            </a:r>
          </a:p>
          <a:p>
            <a:endParaRPr lang="cs-CZ" sz="3200" dirty="0" smtClean="0"/>
          </a:p>
          <a:p>
            <a:r>
              <a:rPr lang="cs-CZ" sz="3200" dirty="0" smtClean="0"/>
              <a:t>Zatajující jednání - ukrývání nesprávných a nevhodných použití díla</a:t>
            </a:r>
          </a:p>
          <a:p>
            <a:endParaRPr lang="cs-CZ" sz="3200" dirty="0" smtClean="0"/>
          </a:p>
          <a:p>
            <a:r>
              <a:rPr lang="cs-CZ" sz="3200" b="1" dirty="0" smtClean="0"/>
              <a:t>VÝJIMKA</a:t>
            </a:r>
            <a:r>
              <a:rPr lang="cs-CZ" sz="3200" dirty="0" smtClean="0"/>
              <a:t>: situace v nichž všeobecně přijímané hodnoty opovrhovány – např. pirátství a veřejně deklarované porušení copyrightu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 smtClean="0"/>
              <a:t>Co je plagiátorství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dirty="0" smtClean="0"/>
              <a:t>doslovné kopírování zveřejněného materiálu  </a:t>
            </a: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dirty="0" smtClean="0"/>
              <a:t>parafrázovaní bez uvedení zdroje materiálu</a:t>
            </a: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dirty="0" smtClean="0"/>
              <a:t>kopírování domácího úkolu </a:t>
            </a: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dirty="0" smtClean="0"/>
              <a:t>opsání odpovědí na otázky z testu</a:t>
            </a: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dirty="0" smtClean="0"/>
              <a:t>vypracování úkol někým jiným (i na zakázku) </a:t>
            </a: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dirty="0" smtClean="0"/>
              <a:t>i nezáměrné plagiátorství</a:t>
            </a: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None/>
            </a:pPr>
            <a:endParaRPr lang="cs-CZ" dirty="0" smtClean="0"/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None/>
            </a:pPr>
            <a:r>
              <a:rPr lang="cs-CZ" dirty="0" smtClean="0"/>
              <a:t>Video University </a:t>
            </a:r>
            <a:r>
              <a:rPr lang="cs-CZ" dirty="0" err="1" smtClean="0"/>
              <a:t>of</a:t>
            </a:r>
            <a:r>
              <a:rPr lang="cs-CZ" dirty="0" smtClean="0"/>
              <a:t> Mississippi </a:t>
            </a:r>
            <a:r>
              <a:rPr lang="cs-CZ" dirty="0" err="1" smtClean="0"/>
              <a:t>Libraries</a:t>
            </a:r>
            <a:r>
              <a:rPr lang="cs-CZ" dirty="0" smtClean="0"/>
              <a:t> o plagiátorství: </a:t>
            </a:r>
            <a:endParaRPr lang="cs-CZ" sz="2200" dirty="0" smtClean="0">
              <a:hlinkClick r:id="rId2"/>
            </a:endParaRP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None/>
            </a:pPr>
            <a:r>
              <a:rPr lang="cs-CZ" sz="2200" u="sng" dirty="0" smtClean="0">
                <a:hlinkClick r:id="rId2"/>
              </a:rPr>
              <a:t>http://www.</a:t>
            </a:r>
            <a:r>
              <a:rPr lang="cs-CZ" sz="2200" u="sng" dirty="0" err="1" smtClean="0">
                <a:hlinkClick r:id="rId2"/>
              </a:rPr>
              <a:t>olemiss.edu</a:t>
            </a:r>
            <a:r>
              <a:rPr lang="cs-CZ" sz="2200" u="sng" dirty="0" smtClean="0">
                <a:hlinkClick r:id="rId2"/>
              </a:rPr>
              <a:t>/</a:t>
            </a:r>
            <a:r>
              <a:rPr lang="cs-CZ" sz="2200" u="sng" dirty="0" err="1" smtClean="0">
                <a:hlinkClick r:id="rId2"/>
              </a:rPr>
              <a:t>depts</a:t>
            </a:r>
            <a:r>
              <a:rPr lang="cs-CZ" sz="2200" u="sng" dirty="0" smtClean="0">
                <a:hlinkClick r:id="rId2"/>
              </a:rPr>
              <a:t>/</a:t>
            </a:r>
            <a:r>
              <a:rPr lang="cs-CZ" sz="2200" u="sng" dirty="0" err="1" smtClean="0">
                <a:hlinkClick r:id="rId2"/>
              </a:rPr>
              <a:t>general</a:t>
            </a:r>
            <a:r>
              <a:rPr lang="cs-CZ" sz="2200" u="sng" dirty="0" smtClean="0">
                <a:hlinkClick r:id="rId2"/>
              </a:rPr>
              <a:t>_</a:t>
            </a:r>
            <a:r>
              <a:rPr lang="cs-CZ" sz="2200" u="sng" dirty="0" err="1" smtClean="0">
                <a:hlinkClick r:id="rId2"/>
              </a:rPr>
              <a:t>library</a:t>
            </a:r>
            <a:r>
              <a:rPr lang="cs-CZ" sz="2200" u="sng" dirty="0" smtClean="0">
                <a:hlinkClick r:id="rId2"/>
              </a:rPr>
              <a:t>/</a:t>
            </a:r>
            <a:r>
              <a:rPr lang="cs-CZ" sz="2200" u="sng" dirty="0" err="1" smtClean="0">
                <a:hlinkClick r:id="rId2"/>
              </a:rPr>
              <a:t>instruction</a:t>
            </a:r>
            <a:r>
              <a:rPr lang="cs-CZ" sz="2200" u="sng" dirty="0" smtClean="0">
                <a:hlinkClick r:id="rId2"/>
              </a:rPr>
              <a:t>/</a:t>
            </a:r>
            <a:r>
              <a:rPr lang="cs-CZ" sz="2200" u="sng" dirty="0" err="1" smtClean="0">
                <a:hlinkClick r:id="rId2"/>
              </a:rPr>
              <a:t>resources</a:t>
            </a:r>
            <a:r>
              <a:rPr lang="cs-CZ" sz="2200" u="sng" dirty="0" smtClean="0">
                <a:hlinkClick r:id="rId2"/>
              </a:rPr>
              <a:t>/</a:t>
            </a:r>
            <a:r>
              <a:rPr lang="cs-CZ" sz="2200" u="sng" dirty="0" err="1" smtClean="0">
                <a:hlinkClick r:id="rId2"/>
              </a:rPr>
              <a:t>plagiarism</a:t>
            </a:r>
            <a:r>
              <a:rPr lang="cs-CZ" sz="2200" u="sng" dirty="0" smtClean="0">
                <a:hlinkClick r:id="rId2"/>
              </a:rPr>
              <a:t>_</a:t>
            </a:r>
            <a:r>
              <a:rPr lang="cs-CZ" sz="2200" u="sng" dirty="0" err="1" smtClean="0">
                <a:hlinkClick r:id="rId2"/>
              </a:rPr>
              <a:t>ac</a:t>
            </a:r>
            <a:r>
              <a:rPr lang="cs-CZ" sz="2200" u="sng" dirty="0" smtClean="0">
                <a:hlinkClick r:id="rId2"/>
              </a:rPr>
              <a:t>_</a:t>
            </a:r>
            <a:r>
              <a:rPr lang="cs-CZ" sz="2200" u="sng" dirty="0" err="1" smtClean="0">
                <a:hlinkClick r:id="rId2"/>
              </a:rPr>
              <a:t>honest</a:t>
            </a:r>
            <a:r>
              <a:rPr lang="cs-CZ" sz="2200" u="sng" dirty="0" smtClean="0">
                <a:hlinkClick r:id="rId2"/>
              </a:rPr>
              <a:t>/</a:t>
            </a:r>
            <a:r>
              <a:rPr lang="cs-CZ" sz="2200" u="sng" dirty="0" err="1" smtClean="0">
                <a:hlinkClick r:id="rId2"/>
              </a:rPr>
              <a:t>plagiarism</a:t>
            </a:r>
            <a:r>
              <a:rPr lang="cs-CZ" sz="2200" u="sng" dirty="0" smtClean="0">
                <a:hlinkClick r:id="rId2"/>
              </a:rPr>
              <a:t>_</a:t>
            </a:r>
            <a:r>
              <a:rPr lang="cs-CZ" sz="2200" u="sng" dirty="0" err="1" smtClean="0">
                <a:hlinkClick r:id="rId2"/>
              </a:rPr>
              <a:t>academic</a:t>
            </a:r>
            <a:r>
              <a:rPr lang="cs-CZ" sz="2200" u="sng" dirty="0" smtClean="0">
                <a:hlinkClick r:id="rId2"/>
              </a:rPr>
              <a:t>_</a:t>
            </a:r>
            <a:r>
              <a:rPr lang="cs-CZ" sz="2200" u="sng" dirty="0" err="1" smtClean="0">
                <a:hlinkClick r:id="rId2"/>
              </a:rPr>
              <a:t>honesty</a:t>
            </a:r>
            <a:r>
              <a:rPr lang="cs-CZ" sz="2200" u="sng" dirty="0" smtClean="0">
                <a:hlinkClick r:id="rId2"/>
              </a:rPr>
              <a:t>_text.</a:t>
            </a:r>
            <a:r>
              <a:rPr lang="cs-CZ" sz="2200" u="sng" dirty="0" err="1" smtClean="0">
                <a:hlinkClick r:id="rId2"/>
              </a:rPr>
              <a:t>html</a:t>
            </a:r>
            <a:r>
              <a:rPr lang="cs-CZ" sz="2200" dirty="0" smtClean="0"/>
              <a:t> </a:t>
            </a: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endParaRPr lang="cs-CZ" dirty="0" smtClean="0"/>
          </a:p>
        </p:txBody>
      </p:sp>
      <p:grpSp>
        <p:nvGrpSpPr>
          <p:cNvPr id="31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32" name="Obdélník 31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35" name="Obdélník 34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  <p:sp>
        <p:nvSpPr>
          <p:cNvPr id="22" name="Nadpis 1"/>
          <p:cNvSpPr txBox="1">
            <a:spLocks/>
          </p:cNvSpPr>
          <p:nvPr/>
        </p:nvSpPr>
        <p:spPr>
          <a:xfrm>
            <a:off x="467544" y="0"/>
            <a:ext cx="8568952" cy="1124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cs-CZ" sz="3600" b="1" dirty="0" smtClean="0"/>
              <a:t>Co je plagiátorství</a:t>
            </a:r>
            <a:endParaRPr kumimoji="0" lang="cs-CZ" sz="3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3" name="Zástupný symbol pro obsah 2"/>
          <p:cNvSpPr txBox="1">
            <a:spLocks/>
          </p:cNvSpPr>
          <p:nvPr/>
        </p:nvSpPr>
        <p:spPr>
          <a:xfrm>
            <a:off x="806896" y="1052736"/>
            <a:ext cx="8229600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3200" dirty="0" smtClean="0"/>
              <a:t>Dva typy plagiátorství:</a:t>
            </a:r>
          </a:p>
          <a:p>
            <a:endParaRPr lang="cs-CZ" sz="3200" dirty="0" smtClean="0"/>
          </a:p>
          <a:p>
            <a:r>
              <a:rPr lang="cs-CZ" sz="3200" b="1" dirty="0" smtClean="0"/>
              <a:t>1. Chybějící autorské zplnomocnění </a:t>
            </a:r>
          </a:p>
          <a:p>
            <a:pPr marL="441325"/>
            <a:r>
              <a:rPr lang="cs-CZ" sz="3200" dirty="0" smtClean="0"/>
              <a:t>Typicky krádež duševního vlastnictví nebo porušení autorského práva</a:t>
            </a:r>
          </a:p>
          <a:p>
            <a:pPr marL="441325"/>
            <a:r>
              <a:rPr lang="cs-CZ" sz="3200" dirty="0" smtClean="0"/>
              <a:t>připravuje vlastníka copyrightu o příjem</a:t>
            </a: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sz="2800" dirty="0" smtClean="0"/>
              <a:t>Př. neautorizovaná distribuce hudby na webu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437112"/>
            <a:ext cx="2057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Obdélník 23"/>
          <p:cNvSpPr/>
          <p:nvPr/>
        </p:nvSpPr>
        <p:spPr>
          <a:xfrm>
            <a:off x="6588224" y="5445224"/>
            <a:ext cx="15476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/>
              <a:t>Zdroj: http://www.safe-</a:t>
            </a:r>
            <a:r>
              <a:rPr lang="cs-CZ" sz="1200" dirty="0" err="1" smtClean="0"/>
              <a:t>corp.biz</a:t>
            </a:r>
            <a:r>
              <a:rPr lang="cs-CZ" sz="1200" dirty="0" smtClean="0"/>
              <a:t>/</a:t>
            </a:r>
            <a:r>
              <a:rPr lang="cs-CZ" sz="1200" dirty="0" err="1" smtClean="0"/>
              <a:t>graphics</a:t>
            </a:r>
            <a:r>
              <a:rPr lang="cs-CZ" sz="1200" dirty="0" smtClean="0"/>
              <a:t>/</a:t>
            </a:r>
            <a:r>
              <a:rPr lang="cs-CZ" sz="1200" dirty="0" err="1" smtClean="0"/>
              <a:t>solutions</a:t>
            </a:r>
            <a:r>
              <a:rPr lang="cs-CZ" sz="1200" dirty="0" smtClean="0"/>
              <a:t>/copyright_</a:t>
            </a:r>
            <a:r>
              <a:rPr lang="cs-CZ" sz="1200" dirty="0" err="1" smtClean="0"/>
              <a:t>infringement.jpg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  <p:sp>
        <p:nvSpPr>
          <p:cNvPr id="19" name="Nadpis 1"/>
          <p:cNvSpPr txBox="1">
            <a:spLocks/>
          </p:cNvSpPr>
          <p:nvPr/>
        </p:nvSpPr>
        <p:spPr>
          <a:xfrm>
            <a:off x="467544" y="0"/>
            <a:ext cx="8568952" cy="1124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cs-CZ" sz="3200" b="1" dirty="0" smtClean="0"/>
              <a:t>Co je plagiátorství</a:t>
            </a:r>
            <a:endParaRPr lang="cs-CZ" sz="3200" b="1" dirty="0"/>
          </a:p>
        </p:txBody>
      </p:sp>
      <p:sp>
        <p:nvSpPr>
          <p:cNvPr id="21" name="Zástupný symbol pro obsah 2"/>
          <p:cNvSpPr txBox="1">
            <a:spLocks/>
          </p:cNvSpPr>
          <p:nvPr/>
        </p:nvSpPr>
        <p:spPr>
          <a:xfrm>
            <a:off x="457200" y="1196752"/>
            <a:ext cx="8229600" cy="492941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cs-CZ" sz="3200" b="1" dirty="0" smtClean="0"/>
              <a:t>2. Chybějící doložení autorství </a:t>
            </a:r>
          </a:p>
          <a:p>
            <a:pPr marL="361950"/>
            <a:r>
              <a:rPr lang="cs-CZ" sz="3200" dirty="0" smtClean="0"/>
              <a:t>Zkopírování úryvků či celých děl bez uvedení jejich autora v citaci </a:t>
            </a:r>
          </a:p>
          <a:p>
            <a:pPr marL="361950" indent="-361950">
              <a:buFont typeface="Arial" pitchFamily="34" charset="0"/>
              <a:buChar char="•"/>
            </a:pPr>
            <a:r>
              <a:rPr lang="cs-CZ" sz="3200" dirty="0" smtClean="0"/>
              <a:t>nejde o poručení copyrightu – vzácně se řeší před soudem </a:t>
            </a:r>
          </a:p>
          <a:p>
            <a:pPr marL="361950" indent="-361950">
              <a:buFont typeface="Arial" pitchFamily="34" charset="0"/>
              <a:buChar char="•"/>
            </a:pPr>
            <a:r>
              <a:rPr lang="cs-CZ" sz="3200" dirty="0" smtClean="0"/>
              <a:t>spíše než zákonů se týká kulturních zvyklostí (středověká Evropa copyright neuznávala).</a:t>
            </a:r>
          </a:p>
          <a:p>
            <a:pPr marL="441325" indent="-441325"/>
            <a:endParaRPr lang="cs-CZ" sz="3000" dirty="0" smtClean="0"/>
          </a:p>
          <a:p>
            <a:pPr marL="441325" indent="-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sz="2600" dirty="0" smtClean="0"/>
              <a:t>Př. 1 publikování anonymních básní z 19. st. jako svých vlastních</a:t>
            </a:r>
          </a:p>
          <a:p>
            <a:pPr marL="441325" indent="-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sz="2600" dirty="0" smtClean="0"/>
              <a:t>Př. 2  distribuce ilegálních pornografických materiálů jako vlastní produkce </a:t>
            </a:r>
            <a:r>
              <a:rPr lang="cs-CZ" sz="2600" dirty="0" smtClean="0">
                <a:sym typeface="Symbol"/>
              </a:rPr>
              <a:t> ilegální materiál nemá copyright, přesto jde o plagiátorství</a:t>
            </a:r>
            <a:endParaRPr lang="cs-CZ" sz="2600" dirty="0" smtClean="0"/>
          </a:p>
          <a:p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  <p:sp>
        <p:nvSpPr>
          <p:cNvPr id="19" name="Nadpis 1"/>
          <p:cNvSpPr txBox="1">
            <a:spLocks/>
          </p:cNvSpPr>
          <p:nvPr/>
        </p:nvSpPr>
        <p:spPr>
          <a:xfrm>
            <a:off x="467544" y="0"/>
            <a:ext cx="8229600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cs-CZ" sz="3600" b="1" dirty="0" smtClean="0"/>
              <a:t>Co není plagiátorství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Zástupný symbol pro obsah 2"/>
          <p:cNvSpPr txBox="1">
            <a:spLocks/>
          </p:cNvSpPr>
          <p:nvPr/>
        </p:nvSpPr>
        <p:spPr>
          <a:xfrm>
            <a:off x="457200" y="908720"/>
            <a:ext cx="8229600" cy="518457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r>
              <a:rPr lang="cs-CZ" sz="3200" dirty="0" smtClean="0"/>
              <a:t>Situace, v nichž je opakování dřívějších projevů bez uvedení autorství akceptovatelné</a:t>
            </a:r>
          </a:p>
          <a:p>
            <a:r>
              <a:rPr lang="cs-CZ" sz="3200" dirty="0" smtClean="0"/>
              <a:t>Příklady:</a:t>
            </a:r>
          </a:p>
          <a:p>
            <a:pPr marL="536575" indent="-268288">
              <a:buFont typeface="Arial" pitchFamily="34" charset="0"/>
              <a:buChar char="•"/>
            </a:pPr>
            <a:r>
              <a:rPr lang="cs-CZ" sz="3200" dirty="0" smtClean="0"/>
              <a:t>běžně opakované vtipy</a:t>
            </a:r>
          </a:p>
          <a:p>
            <a:pPr marL="536575" indent="-268288">
              <a:buFont typeface="Arial" pitchFamily="34" charset="0"/>
              <a:buChar char="•"/>
            </a:pPr>
            <a:r>
              <a:rPr lang="cs-CZ" sz="3200" dirty="0" smtClean="0"/>
              <a:t>vžitá data historických událostí</a:t>
            </a:r>
          </a:p>
          <a:p>
            <a:pPr marL="536575" indent="-268288">
              <a:buFont typeface="Arial" pitchFamily="34" charset="0"/>
              <a:buChar char="•"/>
            </a:pPr>
            <a:r>
              <a:rPr lang="cs-CZ" sz="3200" dirty="0" smtClean="0"/>
              <a:t>běžně známá fakta, běžná znalost (dostupné ve slovnících a encyklopediích) - základ znalostí  společenství vzdělaných lidí</a:t>
            </a:r>
          </a:p>
          <a:p>
            <a:pPr marL="536575" indent="-268288">
              <a:buFont typeface="Arial" pitchFamily="34" charset="0"/>
              <a:buChar char="•"/>
            </a:pPr>
            <a:endParaRPr lang="cs-CZ" sz="3200" dirty="0" smtClean="0"/>
          </a:p>
          <a:p>
            <a:r>
              <a:rPr lang="cs-CZ" sz="2800" b="1" dirty="0" smtClean="0"/>
              <a:t>TIP</a:t>
            </a:r>
            <a:r>
              <a:rPr lang="cs-CZ" sz="2800" dirty="0" smtClean="0"/>
              <a:t>: empirické pravidlo – pokud je ta stejná informace opakovaná v pěti a více na sobě nezávislých zdrojích, lze ji považovat za běžnou znalost</a:t>
            </a:r>
          </a:p>
          <a:p>
            <a:r>
              <a:rPr lang="cs-CZ" sz="2600" b="1" dirty="0" smtClean="0"/>
              <a:t>ALE</a:t>
            </a:r>
            <a:r>
              <a:rPr lang="cs-CZ" sz="2600" dirty="0" smtClean="0"/>
              <a:t>: znalost je běžná jen pro někoho, jen v dané odborné komunitě. Vždy přemýšlejte nad publikem, kterému je dílo určeno!</a:t>
            </a:r>
            <a:r>
              <a:rPr lang="cs-CZ" sz="3200" dirty="0" smtClean="0"/>
              <a:t> </a:t>
            </a:r>
          </a:p>
          <a:p>
            <a:pPr>
              <a:buNone/>
            </a:pPr>
            <a:endParaRPr lang="cs-CZ" sz="3200" dirty="0" smtClean="0"/>
          </a:p>
          <a:p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citovat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část akademické poctivosti – čest k sobě, k vyučujícím </a:t>
            </a:r>
          </a:p>
          <a:p>
            <a:r>
              <a:rPr lang="cs-CZ" dirty="0" smtClean="0"/>
              <a:t>ocenění osob, které původně na myšlenky přišly</a:t>
            </a:r>
          </a:p>
          <a:p>
            <a:r>
              <a:rPr lang="cs-CZ" dirty="0" smtClean="0"/>
              <a:t>projev věrohodnosti myšlenek a podloženosti názorů</a:t>
            </a:r>
          </a:p>
          <a:p>
            <a:r>
              <a:rPr lang="cs-CZ" dirty="0" smtClean="0"/>
              <a:t>citace jiných než vlastních vědeckých článků a učebnic označuje kvalitu a šíři výzkumu</a:t>
            </a:r>
          </a:p>
          <a:p>
            <a:r>
              <a:rPr lang="cs-CZ" dirty="0" smtClean="0"/>
              <a:t>orientace vědců a čtenářů na další zdroje a informace</a:t>
            </a:r>
          </a:p>
          <a:p>
            <a:endParaRPr lang="cs-CZ" dirty="0"/>
          </a:p>
        </p:txBody>
      </p:sp>
      <p:grpSp>
        <p:nvGrpSpPr>
          <p:cNvPr id="31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32" name="Obdélník 31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35" name="Obdélník 34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vyhnout plagiátorství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496944" cy="5040560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Citujeme vše, co je duševním vlastnictvím – obrázky, grafy, zvukové a obrazové záznamy, sdělní z mailů a přednášek apod.</a:t>
            </a:r>
          </a:p>
          <a:p>
            <a:r>
              <a:rPr lang="cs-CZ" sz="2400" dirty="0" smtClean="0"/>
              <a:t>Výjimka: běžná znalost</a:t>
            </a:r>
          </a:p>
          <a:p>
            <a:r>
              <a:rPr lang="cs-CZ" dirty="0" smtClean="0"/>
              <a:t>Citace – označit uvozovkami a uvést bibliografickou referenci</a:t>
            </a:r>
          </a:p>
          <a:p>
            <a:r>
              <a:rPr lang="cs-CZ" dirty="0" smtClean="0"/>
              <a:t>Parafráze – myšlenky z práce někoho jiného vyjádřené vlastními slovy – nutno uvést bibliografickou referenci</a:t>
            </a:r>
          </a:p>
          <a:p>
            <a:r>
              <a:rPr lang="cs-CZ" dirty="0" smtClean="0"/>
              <a:t>Různé citační styly – ISO 690, APA, Chicago </a:t>
            </a:r>
            <a:r>
              <a:rPr lang="cs-CZ" dirty="0" err="1" smtClean="0"/>
              <a:t>manual</a:t>
            </a:r>
            <a:r>
              <a:rPr lang="cs-CZ" dirty="0" smtClean="0"/>
              <a:t> style, MLA atd.</a:t>
            </a:r>
          </a:p>
          <a:p>
            <a:r>
              <a:rPr lang="cs-CZ" dirty="0" smtClean="0"/>
              <a:t>Vyzkoušejte si cvičení Identifikace plagiátorství (</a:t>
            </a:r>
            <a:r>
              <a:rPr lang="cs-CZ" dirty="0" err="1" smtClean="0"/>
              <a:t>Wordovský</a:t>
            </a:r>
            <a:r>
              <a:rPr lang="cs-CZ" dirty="0" smtClean="0"/>
              <a:t> soubor uložený v IS). </a:t>
            </a:r>
          </a:p>
          <a:p>
            <a:pPr>
              <a:buNone/>
            </a:pPr>
            <a:endParaRPr lang="cs-CZ" dirty="0" smtClean="0"/>
          </a:p>
          <a:p>
            <a:endParaRPr lang="cs-CZ" sz="1400" dirty="0"/>
          </a:p>
        </p:txBody>
      </p:sp>
      <p:grpSp>
        <p:nvGrpSpPr>
          <p:cNvPr id="31" name="Skupina 12"/>
          <p:cNvGrpSpPr/>
          <p:nvPr/>
        </p:nvGrpSpPr>
        <p:grpSpPr>
          <a:xfrm>
            <a:off x="8676456" y="-27384"/>
            <a:ext cx="467544" cy="6858000"/>
            <a:chOff x="8676456" y="260648"/>
            <a:chExt cx="467544" cy="6552728"/>
          </a:xfrm>
        </p:grpSpPr>
        <p:sp>
          <p:nvSpPr>
            <p:cNvPr id="32" name="Obdélník 31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35" name="Obdélník 34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790</Words>
  <Application>Microsoft Office PowerPoint</Application>
  <PresentationFormat>Předvádění na obrazovce (4:3)</PresentationFormat>
  <Paragraphs>100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Plagiátorství</vt:lpstr>
      <vt:lpstr>Prezentace aplikace PowerPoint</vt:lpstr>
      <vt:lpstr>Prezentace aplikace PowerPoint</vt:lpstr>
      <vt:lpstr>Co je plagiátorství </vt:lpstr>
      <vt:lpstr>Prezentace aplikace PowerPoint</vt:lpstr>
      <vt:lpstr>Prezentace aplikace PowerPoint</vt:lpstr>
      <vt:lpstr>Prezentace aplikace PowerPoint</vt:lpstr>
      <vt:lpstr>Proč citovat</vt:lpstr>
      <vt:lpstr>Jak se vyhnout plagiátorství</vt:lpstr>
      <vt:lpstr>Jak se vyhnout plagiátorství</vt:lpstr>
      <vt:lpstr>Prezentace aplikace PowerPoint</vt:lpstr>
      <vt:lpstr>Antiplagiátorská politika</vt:lpstr>
      <vt:lpstr>Cvičení Identifikace plagiátorství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Plagiátorství</dc:title>
  <dc:creator>Michal</dc:creator>
  <cp:lastModifiedBy>Michal Lorenz</cp:lastModifiedBy>
  <cp:revision>6</cp:revision>
  <dcterms:created xsi:type="dcterms:W3CDTF">2012-03-06T09:51:11Z</dcterms:created>
  <dcterms:modified xsi:type="dcterms:W3CDTF">2014-03-03T09:53:32Z</dcterms:modified>
</cp:coreProperties>
</file>