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>
        <p:scale>
          <a:sx n="66" d="100"/>
          <a:sy n="66" d="100"/>
        </p:scale>
        <p:origin x="-2250" y="-12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73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27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10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81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89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90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51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39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532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5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72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E7360C-8D9E-4120-B2F3-BA395665D090}" type="datetimeFigureOut">
              <a:rPr lang="cs-CZ" smtClean="0"/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60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4.4.2014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188" y="374832"/>
            <a:ext cx="6135624" cy="11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403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TPS a jeho složky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Transaction</a:t>
            </a:r>
            <a:r>
              <a:rPr lang="cs-CZ" b="1" dirty="0" smtClean="0"/>
              <a:t> </a:t>
            </a:r>
            <a:r>
              <a:rPr lang="cs-CZ" b="1" dirty="0" err="1" smtClean="0"/>
              <a:t>Processing</a:t>
            </a:r>
            <a:r>
              <a:rPr lang="cs-CZ" b="1" dirty="0" smtClean="0"/>
              <a:t> </a:t>
            </a:r>
            <a:r>
              <a:rPr lang="cs-CZ" b="1" dirty="0" err="1" smtClean="0"/>
              <a:t>System</a:t>
            </a:r>
            <a:r>
              <a:rPr lang="cs-CZ" b="1" dirty="0" smtClean="0"/>
              <a:t> </a:t>
            </a:r>
            <a:r>
              <a:rPr lang="cs-CZ" dirty="0" smtClean="0"/>
              <a:t>– Transakčně procesní systém</a:t>
            </a:r>
          </a:p>
          <a:p>
            <a:r>
              <a:rPr lang="cs-CZ" dirty="0" smtClean="0"/>
              <a:t>Podpora hlavních činností na operativní úrovni řízení</a:t>
            </a:r>
          </a:p>
          <a:p>
            <a:r>
              <a:rPr lang="cs-CZ" dirty="0" smtClean="0"/>
              <a:t>Odlišnosti dle zaměření organizace (bankovnictví, logistika, výroba, obchod, apod.)</a:t>
            </a:r>
          </a:p>
          <a:p>
            <a:r>
              <a:rPr lang="cs-CZ" dirty="0" smtClean="0"/>
              <a:t>Patří zde i řízení zakázek, technické plánování výroby (tvorba projektové dokumentace), operativní řízení výroby, kontrola kvality produkce,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9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TPS a jeho složky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115" y="1955655"/>
            <a:ext cx="8401747" cy="389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748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pol. 20. stol. – metoda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(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 – upřesnění budoucí potřeby materiálu (kolik?, kdy?).</a:t>
            </a:r>
          </a:p>
          <a:p>
            <a:r>
              <a:rPr lang="cs-CZ" dirty="0" smtClean="0"/>
              <a:t>Snížení materiálových zásob (optimalizace, snížení pojistných zásob apod.)</a:t>
            </a:r>
          </a:p>
          <a:p>
            <a:r>
              <a:rPr lang="cs-CZ" dirty="0" smtClean="0"/>
              <a:t>Metoda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nebrala však v úvahu dostupnost kapacit ani žádné jiné vlivy ovlivňující výrobu = plánování materiálu nezajišťuje dostatečný pohled dopředu.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458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Vylepšení metodologie prostřednictvím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(</a:t>
            </a:r>
            <a:r>
              <a:rPr lang="cs-CZ" dirty="0" err="1" smtClean="0"/>
              <a:t>Manufactoring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Metoda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nad rámec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(tj. potřeby materiálu) stanovit i předpokládanou potřebu kapacit (kdy?, kolik?).</a:t>
            </a:r>
          </a:p>
          <a:p>
            <a:r>
              <a:rPr lang="cs-CZ" dirty="0" smtClean="0"/>
              <a:t>Nebyla však zohledněna skutečnost, že kapacity jsou na rozdíl od materiálu výrazně limitovaným zdrojem (materiál mohu dle potřeby dokupovat, kapacity však nelze „nafukovat“).</a:t>
            </a:r>
          </a:p>
          <a:p>
            <a:r>
              <a:rPr lang="cs-CZ" dirty="0" smtClean="0"/>
              <a:t>MRPII plánuje zdroje jako neomezené = neposkytuje efektivní nástroje pro dopracování plánu.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099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Zpracování dle konceptu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je spojeno se sekvenčním postupem výpočtu (oddělená výpočtu materiálu od kapacit) tzn. nemohou být uplatněny optimalizační metody, taktéž časově náročná metoda.</a:t>
            </a:r>
          </a:p>
          <a:p>
            <a:r>
              <a:rPr lang="cs-CZ" dirty="0" smtClean="0"/>
              <a:t>Úlohy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byly implementovány do TPS či ERP systémů. </a:t>
            </a:r>
          </a:p>
          <a:p>
            <a:r>
              <a:rPr lang="cs-CZ" dirty="0" smtClean="0"/>
              <a:t>Práce s daty probíhala prostřednictvím SQL (nevhodný jazyk pro takového úlohy).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nesplnila očekávání – zjednodušuje podnikové zdroje a v nejlepších případech generuje „snad proveditelné plány“.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357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MRP a MRPII byl obvykle obsažen v základní funkcionalitě podnikových systémů typu ERP, které nastupují v 90. letech.</a:t>
            </a:r>
          </a:p>
          <a:p>
            <a:r>
              <a:rPr lang="cs-CZ" dirty="0" smtClean="0"/>
              <a:t>Současný trend ve výrobě – APS (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APS pracují na základě kriteriálních funkcí a jsou schopny na základě váhových koeficientů těchto kritérií optimalizovat výrobní tok.</a:t>
            </a:r>
          </a:p>
          <a:p>
            <a:r>
              <a:rPr lang="cs-CZ" dirty="0" smtClean="0"/>
              <a:t>APS disponují schopností okamžité reakce (nebo s velmi krátkým prodlením) resp. odpovědi na otázky typu „Co se stane, když…?“.</a:t>
            </a:r>
          </a:p>
          <a:p>
            <a:r>
              <a:rPr lang="cs-CZ" dirty="0" smtClean="0"/>
              <a:t>Umožňuje návrh optimální varianty na základě změn váhových koeficientů u parametrů (časových, nákladových, kapacitních).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933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pro plánování a řízení všech klíčových interních podnikových procesů na všech úrovních řízení (operativní, taktická, strategická) tzn. zpracování agend typu logistika, personalistika, výroba, ekonomika, atd.</a:t>
            </a:r>
          </a:p>
          <a:p>
            <a:r>
              <a:rPr lang="cs-CZ" dirty="0" smtClean="0"/>
              <a:t>Současná podoba tzv. </a:t>
            </a:r>
            <a:r>
              <a:rPr lang="cs-CZ" dirty="0" smtClean="0">
                <a:solidFill>
                  <a:srgbClr val="FF0000"/>
                </a:solidFill>
              </a:rPr>
              <a:t>ERP II </a:t>
            </a:r>
            <a:r>
              <a:rPr lang="cs-CZ" dirty="0" smtClean="0"/>
              <a:t>neboli </a:t>
            </a:r>
            <a:r>
              <a:rPr lang="cs-CZ" dirty="0" smtClean="0">
                <a:solidFill>
                  <a:srgbClr val="FF0000"/>
                </a:solidFill>
              </a:rPr>
              <a:t>„</a:t>
            </a:r>
            <a:r>
              <a:rPr lang="cs-CZ" dirty="0" err="1" smtClean="0">
                <a:solidFill>
                  <a:srgbClr val="FF0000"/>
                </a:solidFill>
              </a:rPr>
              <a:t>Extended</a:t>
            </a:r>
            <a:r>
              <a:rPr lang="cs-CZ" dirty="0" smtClean="0">
                <a:solidFill>
                  <a:srgbClr val="FF0000"/>
                </a:solidFill>
              </a:rPr>
              <a:t>“ ERP</a:t>
            </a:r>
            <a:r>
              <a:rPr lang="cs-CZ" dirty="0" smtClean="0"/>
              <a:t> = důsledek požadavků z podnikové praxe = nutnost těsnějšího propojení s:</a:t>
            </a:r>
          </a:p>
          <a:p>
            <a:pPr lvl="1"/>
            <a:r>
              <a:rPr lang="cs-CZ" b="1" dirty="0" smtClean="0"/>
              <a:t>Externími procesy </a:t>
            </a:r>
            <a:r>
              <a:rPr lang="cs-CZ" dirty="0" smtClean="0"/>
              <a:t>(bez definovaného vlastníka, řízení nemá management pod kontrolou (oblast CRM a SCM)</a:t>
            </a:r>
          </a:p>
          <a:p>
            <a:pPr lvl="1"/>
            <a:r>
              <a:rPr lang="cs-CZ" b="1" dirty="0" smtClean="0"/>
              <a:t>Procesy podporujícími vrcholové rozhodování </a:t>
            </a:r>
            <a:r>
              <a:rPr lang="cs-CZ" dirty="0" smtClean="0"/>
              <a:t>(EIS, OLAP, DW)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8609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požadavky na funkcionalitu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Automatizace a integrace hlavních podnikových procesů</a:t>
            </a:r>
          </a:p>
          <a:p>
            <a:r>
              <a:rPr lang="cs-CZ" dirty="0" smtClean="0"/>
              <a:t>Sdílení dat, postupů (know-how) a jejich standardizace uvnitř podniku</a:t>
            </a:r>
          </a:p>
          <a:p>
            <a:r>
              <a:rPr lang="cs-CZ" dirty="0" smtClean="0"/>
              <a:t>Vytváření a zpřístupňování informací v reálném čase</a:t>
            </a:r>
          </a:p>
          <a:p>
            <a:r>
              <a:rPr lang="cs-CZ" dirty="0" smtClean="0"/>
              <a:t>Schopnost zpracování historických dat</a:t>
            </a:r>
          </a:p>
          <a:p>
            <a:r>
              <a:rPr lang="cs-CZ" dirty="0" smtClean="0"/>
              <a:t>Celostní přístup (holistický) k řešení ERP koncepce.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064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přínos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Realizace měřitelných přínosů v oblasti snižování nákladů v důsledku neefektivního řízení podniku;</a:t>
            </a:r>
          </a:p>
          <a:p>
            <a:r>
              <a:rPr lang="cs-CZ" dirty="0" smtClean="0"/>
              <a:t>Realizace měřitelných přínosů v oblasti řízení podnikových procesů a dostupnosti v reálném čase.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ERP</a:t>
            </a:r>
            <a:r>
              <a:rPr lang="cs-CZ" dirty="0" smtClean="0"/>
              <a:t> je tedy </a:t>
            </a:r>
            <a:r>
              <a:rPr lang="cs-CZ" dirty="0" smtClean="0">
                <a:solidFill>
                  <a:srgbClr val="FF0000"/>
                </a:solidFill>
              </a:rPr>
              <a:t>finančně orientovaný IS </a:t>
            </a:r>
            <a:r>
              <a:rPr lang="cs-CZ" dirty="0" smtClean="0"/>
              <a:t>pro určení a plánování podnikových zdrojů potřebných k přijetí, zhotovení, dodání a zaúčtování zákaznického obchodního případu = jádro celého podnikového 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857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ERP v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Evidence kódu DPH zákazníka v rámci EU na výstupních dokumentech (VAT </a:t>
            </a:r>
            <a:r>
              <a:rPr lang="cs-CZ" dirty="0" err="1" smtClean="0"/>
              <a:t>registration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Správné účtování na účty DPH při importu zboží a služeb (postup tzv. dvouřádkového záznamu o DPH – import DPH EU vstup, import DPH EU výstup)</a:t>
            </a:r>
          </a:p>
          <a:p>
            <a:r>
              <a:rPr lang="cs-CZ" dirty="0" smtClean="0"/>
              <a:t>Podklady pro výkaz INTRASTAT</a:t>
            </a:r>
          </a:p>
          <a:p>
            <a:r>
              <a:rPr lang="cs-CZ" dirty="0" smtClean="0"/>
              <a:t>Podklady pro výkaz udávající objem exportu v rámci EU za sledované období</a:t>
            </a:r>
          </a:p>
          <a:p>
            <a:r>
              <a:rPr lang="cs-CZ" dirty="0" smtClean="0"/>
              <a:t>Měnová tabulka, Euro</a:t>
            </a:r>
          </a:p>
          <a:p>
            <a:r>
              <a:rPr lang="cs-CZ" dirty="0" smtClean="0"/>
              <a:t>Přechod na euroměnu, obchodování v Euro</a:t>
            </a:r>
          </a:p>
          <a:p>
            <a:r>
              <a:rPr lang="cs-CZ" dirty="0" smtClean="0"/>
              <a:t>Zánik lokální měny, konverze na Euro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27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</a:t>
            </a:r>
            <a:r>
              <a:rPr lang="cs-CZ" dirty="0" smtClean="0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3314"/>
            <a:ext cx="10058400" cy="40257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subsystém 1 </a:t>
            </a:r>
            <a:r>
              <a:rPr lang="cs-CZ" b="1" dirty="0" smtClean="0"/>
              <a:t>– lidé</a:t>
            </a:r>
          </a:p>
          <a:p>
            <a:r>
              <a:rPr lang="cs-CZ" dirty="0" smtClean="0"/>
              <a:t>tvůrci </a:t>
            </a:r>
            <a:r>
              <a:rPr lang="cs-CZ" dirty="0"/>
              <a:t>(</a:t>
            </a:r>
            <a:r>
              <a:rPr lang="cs-CZ" dirty="0" smtClean="0"/>
              <a:t>autoři</a:t>
            </a:r>
            <a:r>
              <a:rPr lang="cs-CZ" dirty="0"/>
              <a:t>) informací</a:t>
            </a:r>
          </a:p>
          <a:p>
            <a:r>
              <a:rPr lang="cs-CZ" dirty="0"/>
              <a:t>uživatelé informací (klienti)</a:t>
            </a:r>
          </a:p>
          <a:p>
            <a:r>
              <a:rPr lang="cs-CZ" dirty="0"/>
              <a:t>zpracovatelé, správci, </a:t>
            </a:r>
            <a:r>
              <a:rPr lang="cs-CZ" dirty="0" smtClean="0"/>
              <a:t>zprostředkovatelé informací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subsystém 2 </a:t>
            </a:r>
            <a:r>
              <a:rPr lang="cs-CZ" b="1" dirty="0" smtClean="0"/>
              <a:t>– informace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1. informace </a:t>
            </a:r>
            <a:r>
              <a:rPr lang="cs-CZ" dirty="0">
                <a:solidFill>
                  <a:srgbClr val="FF0000"/>
                </a:solidFill>
              </a:rPr>
              <a:t>jako ekonomický zdroj</a:t>
            </a:r>
          </a:p>
          <a:p>
            <a:r>
              <a:rPr lang="cs-CZ" dirty="0" smtClean="0"/>
              <a:t>IS jako </a:t>
            </a:r>
            <a:r>
              <a:rPr lang="cs-CZ" dirty="0"/>
              <a:t>jeden z pomocných subsystému organizace (instituce, firmy), </a:t>
            </a:r>
            <a:r>
              <a:rPr lang="cs-CZ" dirty="0" smtClean="0"/>
              <a:t>zaměřený </a:t>
            </a:r>
            <a:r>
              <a:rPr lang="cs-CZ" dirty="0"/>
              <a:t>na podporu </a:t>
            </a:r>
            <a:r>
              <a:rPr lang="cs-CZ" dirty="0" smtClean="0"/>
              <a:t>její </a:t>
            </a:r>
            <a:r>
              <a:rPr lang="cs-CZ" dirty="0"/>
              <a:t>č</a:t>
            </a:r>
            <a:r>
              <a:rPr lang="cs-CZ" dirty="0" smtClean="0"/>
              <a:t>innosti</a:t>
            </a:r>
            <a:endParaRPr lang="cs-CZ" dirty="0"/>
          </a:p>
          <a:p>
            <a:r>
              <a:rPr lang="cs-CZ" dirty="0"/>
              <a:t>provozovatel: každá obchodní i neobchodní organizace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2. informace jako komodita (zboží)</a:t>
            </a:r>
          </a:p>
          <a:p>
            <a:r>
              <a:rPr lang="cs-CZ" dirty="0" smtClean="0"/>
              <a:t>IS jako </a:t>
            </a:r>
            <a:r>
              <a:rPr lang="cs-CZ" dirty="0"/>
              <a:t>"</a:t>
            </a:r>
            <a:r>
              <a:rPr lang="cs-CZ" dirty="0" smtClean="0"/>
              <a:t>produkční</a:t>
            </a:r>
            <a:r>
              <a:rPr lang="cs-CZ" dirty="0"/>
              <a:t>" systém organizace (instituce, firmy), jejímž základním produktem č</a:t>
            </a:r>
            <a:r>
              <a:rPr lang="cs-CZ" dirty="0" smtClean="0"/>
              <a:t>i službou jsou </a:t>
            </a:r>
            <a:r>
              <a:rPr lang="cs-CZ" dirty="0"/>
              <a:t>informace (v tom </a:t>
            </a:r>
            <a:r>
              <a:rPr lang="cs-CZ" dirty="0" smtClean="0"/>
              <a:t>případe </a:t>
            </a:r>
            <a:r>
              <a:rPr lang="cs-CZ" dirty="0"/>
              <a:t>i tato organizace musí mít vlastní </a:t>
            </a:r>
            <a:r>
              <a:rPr lang="cs-CZ" dirty="0" smtClean="0"/>
              <a:t>IS zaměřený </a:t>
            </a:r>
            <a:r>
              <a:rPr lang="cs-CZ" dirty="0"/>
              <a:t>na </a:t>
            </a:r>
            <a:r>
              <a:rPr lang="cs-CZ" dirty="0" smtClean="0"/>
              <a:t>podporu vlastního </a:t>
            </a:r>
            <a:r>
              <a:rPr lang="cs-CZ" dirty="0"/>
              <a:t>ř</a:t>
            </a:r>
            <a:r>
              <a:rPr lang="cs-CZ" dirty="0" smtClean="0"/>
              <a:t>ízení</a:t>
            </a:r>
            <a:r>
              <a:rPr lang="cs-CZ" dirty="0"/>
              <a:t>)</a:t>
            </a:r>
          </a:p>
          <a:p>
            <a:r>
              <a:rPr lang="cs-CZ" dirty="0"/>
              <a:t>provozovatel: sektor </a:t>
            </a:r>
            <a:r>
              <a:rPr lang="cs-CZ" dirty="0" smtClean="0"/>
              <a:t>informačních </a:t>
            </a:r>
            <a:r>
              <a:rPr lang="cs-CZ" dirty="0"/>
              <a:t>služeb, </a:t>
            </a:r>
            <a:r>
              <a:rPr lang="cs-CZ" dirty="0" smtClean="0"/>
              <a:t>informační průmysl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615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ERP lze rozdělit dle funkcionality na 2 základní typy:</a:t>
            </a:r>
          </a:p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endParaRPr lang="cs-CZ" dirty="0" smtClean="0"/>
          </a:p>
          <a:p>
            <a:r>
              <a:rPr lang="cs-CZ" dirty="0" smtClean="0"/>
              <a:t>Best-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Breed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144" y="3169660"/>
            <a:ext cx="9335800" cy="26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504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 kategorie </a:t>
            </a:r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lze zařadit takové systémy, které může zákazník nasadit prostřednictvím jediného ERP projektu a pokrýt přitom všechny hlavní procesy.</a:t>
            </a:r>
          </a:p>
          <a:p>
            <a:pPr marL="0" indent="0">
              <a:buNone/>
            </a:pPr>
            <a:r>
              <a:rPr lang="cs-CZ" dirty="0" smtClean="0"/>
              <a:t>Nabízí širokou škálu oborových řešení ověřených u zákazníků na celém světě. Vysoká funkcionalita, vysoké pořizovací náklady.</a:t>
            </a:r>
          </a:p>
          <a:p>
            <a:pPr marL="0" indent="0">
              <a:buNone/>
            </a:pPr>
            <a:r>
              <a:rPr lang="cs-CZ" dirty="0" smtClean="0"/>
              <a:t>Příklady: SAP, </a:t>
            </a:r>
            <a:r>
              <a:rPr lang="cs-CZ" dirty="0" err="1" smtClean="0"/>
              <a:t>Peoplesoft</a:t>
            </a:r>
            <a:r>
              <a:rPr lang="cs-CZ" dirty="0" smtClean="0"/>
              <a:t>, SSA </a:t>
            </a:r>
            <a:r>
              <a:rPr lang="cs-CZ" dirty="0" err="1" smtClean="0"/>
              <a:t>Global</a:t>
            </a:r>
            <a:r>
              <a:rPr lang="cs-CZ" dirty="0" smtClean="0"/>
              <a:t>, MS Navision, SSA MAX+, LCS Helios IQ, K2, KARAT,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168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Best-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Breed</a:t>
            </a:r>
            <a:r>
              <a:rPr lang="cs-CZ" dirty="0" smtClean="0"/>
              <a:t>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VEMA – zaměření na ekonomiku a personalistiku</a:t>
            </a:r>
          </a:p>
          <a:p>
            <a:r>
              <a:rPr lang="cs-CZ" dirty="0" smtClean="0"/>
              <a:t>IS FEIS – oblast ekonomiky, logistiky a obchodu (středně velké firmy)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188" y="4946832"/>
            <a:ext cx="6135624" cy="11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02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subsystém 3 - </a:t>
            </a:r>
            <a:r>
              <a:rPr lang="cs-CZ" b="1" dirty="0" smtClean="0"/>
              <a:t>prostředky umožňující </a:t>
            </a:r>
            <a:r>
              <a:rPr lang="cs-CZ" b="1" dirty="0"/>
              <a:t>práci s </a:t>
            </a:r>
            <a:r>
              <a:rPr lang="cs-CZ" b="1" dirty="0" smtClean="0"/>
              <a:t>informacemi </a:t>
            </a:r>
            <a:r>
              <a:rPr lang="cs-CZ" b="1" dirty="0"/>
              <a:t>(</a:t>
            </a:r>
            <a:r>
              <a:rPr lang="cs-CZ" b="1" dirty="0" smtClean="0"/>
              <a:t>informační </a:t>
            </a:r>
            <a:r>
              <a:rPr lang="cs-CZ" b="1" dirty="0"/>
              <a:t>infrastruktura</a:t>
            </a:r>
            <a:r>
              <a:rPr lang="cs-CZ" b="1" dirty="0" smtClean="0"/>
              <a:t>)</a:t>
            </a:r>
            <a:endParaRPr lang="cs-CZ" dirty="0" smtClean="0"/>
          </a:p>
          <a:p>
            <a:r>
              <a:rPr lang="cs-CZ" dirty="0" smtClean="0"/>
              <a:t>jazyky</a:t>
            </a:r>
            <a:endParaRPr lang="cs-CZ" dirty="0"/>
          </a:p>
          <a:p>
            <a:r>
              <a:rPr lang="cs-CZ" dirty="0" smtClean="0"/>
              <a:t>informační </a:t>
            </a:r>
            <a:r>
              <a:rPr lang="cs-CZ" dirty="0"/>
              <a:t>a </a:t>
            </a:r>
            <a:r>
              <a:rPr lang="cs-CZ" dirty="0" smtClean="0"/>
              <a:t>komunikační </a:t>
            </a:r>
            <a:r>
              <a:rPr lang="cs-CZ" dirty="0"/>
              <a:t>technologie (hardware - </a:t>
            </a:r>
            <a:r>
              <a:rPr lang="cs-CZ" dirty="0" smtClean="0"/>
              <a:t>počítače </a:t>
            </a:r>
            <a:r>
              <a:rPr lang="cs-CZ" dirty="0"/>
              <a:t>a periférie, sítové prvky, software)</a:t>
            </a:r>
          </a:p>
          <a:p>
            <a:r>
              <a:rPr lang="pl-PL" dirty="0"/>
              <a:t>pracovní postupy, techniky a metody</a:t>
            </a:r>
          </a:p>
          <a:p>
            <a:r>
              <a:rPr lang="cs-CZ" dirty="0"/>
              <a:t>materiální </a:t>
            </a:r>
            <a:r>
              <a:rPr lang="cs-CZ" dirty="0" smtClean="0"/>
              <a:t>zabezpečení </a:t>
            </a:r>
            <a:r>
              <a:rPr lang="cs-CZ" dirty="0"/>
              <a:t>(budovy...)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7068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1. Informacní systémy organizací </a:t>
            </a:r>
            <a:r>
              <a:rPr lang="pl-PL" dirty="0">
                <a:solidFill>
                  <a:srgbClr val="FF0000"/>
                </a:solidFill>
              </a:rPr>
              <a:t>(informace jako ekonomický zdroj)</a:t>
            </a:r>
          </a:p>
          <a:p>
            <a:pPr marL="0" indent="0">
              <a:buNone/>
            </a:pPr>
            <a:r>
              <a:rPr lang="cs-CZ" dirty="0"/>
              <a:t>podnikové </a:t>
            </a:r>
            <a:r>
              <a:rPr lang="cs-CZ" dirty="0" smtClean="0"/>
              <a:t>informační </a:t>
            </a:r>
            <a:r>
              <a:rPr lang="cs-CZ" dirty="0"/>
              <a:t>systémy (BIS - business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, 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</a:t>
            </a:r>
            <a:r>
              <a:rPr lang="cs-CZ" b="1" dirty="0"/>
              <a:t>. </a:t>
            </a:r>
            <a:r>
              <a:rPr lang="cs-CZ" b="1" dirty="0" smtClean="0"/>
              <a:t>Veřejné informační </a:t>
            </a:r>
            <a:r>
              <a:rPr lang="cs-CZ" b="1" dirty="0"/>
              <a:t>systémy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(informace jako ekonomická komodita)</a:t>
            </a:r>
          </a:p>
          <a:p>
            <a:pPr marL="0" indent="0">
              <a:buNone/>
            </a:pPr>
            <a:r>
              <a:rPr lang="cs-CZ" dirty="0"/>
              <a:t>TV, rozhlas, tisk, zpravodajské agentury, knihovny, </a:t>
            </a:r>
            <a:r>
              <a:rPr lang="cs-CZ" dirty="0" smtClean="0"/>
              <a:t>informační </a:t>
            </a:r>
            <a:r>
              <a:rPr lang="cs-CZ" dirty="0"/>
              <a:t>instituce</a:t>
            </a:r>
          </a:p>
        </p:txBody>
      </p:sp>
    </p:spTree>
    <p:extLst>
      <p:ext uri="{BB962C8B-B14F-4D97-AF65-F5344CB8AC3E}">
        <p14:creationId xmlns:p14="http://schemas.microsoft.com/office/powerpoint/2010/main" val="425838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3. Státní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pPr marL="0" indent="0">
              <a:buNone/>
            </a:pPr>
            <a:r>
              <a:rPr lang="cs-CZ" dirty="0" smtClean="0"/>
              <a:t>informační </a:t>
            </a:r>
            <a:r>
              <a:rPr lang="cs-CZ" dirty="0"/>
              <a:t>systémy státní správy a samosprávy, </a:t>
            </a:r>
            <a:r>
              <a:rPr lang="cs-CZ" dirty="0" smtClean="0"/>
              <a:t>informační </a:t>
            </a:r>
            <a:r>
              <a:rPr lang="cs-CZ" dirty="0"/>
              <a:t>systémy </a:t>
            </a:r>
            <a:r>
              <a:rPr lang="cs-CZ" dirty="0" smtClean="0"/>
              <a:t>veřejné </a:t>
            </a:r>
            <a:r>
              <a:rPr lang="cs-CZ" dirty="0"/>
              <a:t>správy (GIS -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4. Osobní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pPr marL="0" indent="0">
              <a:buNone/>
            </a:pPr>
            <a:r>
              <a:rPr lang="cs-CZ" dirty="0" smtClean="0"/>
              <a:t>informační </a:t>
            </a:r>
            <a:r>
              <a:rPr lang="cs-CZ" dirty="0"/>
              <a:t>systém jednotlivce</a:t>
            </a:r>
          </a:p>
        </p:txBody>
      </p:sp>
    </p:spTree>
    <p:extLst>
      <p:ext uri="{BB962C8B-B14F-4D97-AF65-F5344CB8AC3E}">
        <p14:creationId xmlns:p14="http://schemas.microsoft.com/office/powerpoint/2010/main" val="3329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Podnikový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r>
              <a:rPr lang="cs-CZ" dirty="0" smtClean="0"/>
              <a:t>informační </a:t>
            </a:r>
            <a:r>
              <a:rPr lang="cs-CZ" dirty="0"/>
              <a:t>systém, provozovaný v kontextu konkrétní organizace</a:t>
            </a:r>
          </a:p>
          <a:p>
            <a:r>
              <a:rPr lang="pl-PL" dirty="0" smtClean="0"/>
              <a:t>účel</a:t>
            </a:r>
            <a:r>
              <a:rPr lang="pl-PL" dirty="0"/>
              <a:t>: správa informací a znalostí a jejich integrace do podnikových procesu za podpory informacních </a:t>
            </a:r>
            <a:r>
              <a:rPr lang="pl-PL" dirty="0" smtClean="0"/>
              <a:t>a </a:t>
            </a:r>
            <a:r>
              <a:rPr lang="cs-CZ" dirty="0" smtClean="0"/>
              <a:t>komunikačních </a:t>
            </a:r>
            <a:r>
              <a:rPr lang="cs-CZ" dirty="0"/>
              <a:t>technologií</a:t>
            </a:r>
          </a:p>
          <a:p>
            <a:r>
              <a:rPr lang="cs-CZ" dirty="0"/>
              <a:t>obsažené informace jsou chápány jako jeden z ekonomických </a:t>
            </a:r>
            <a:r>
              <a:rPr lang="cs-CZ" dirty="0" smtClean="0"/>
              <a:t>zdrojů </a:t>
            </a:r>
            <a:r>
              <a:rPr lang="cs-CZ" dirty="0"/>
              <a:t>(aktiv) organizace</a:t>
            </a:r>
          </a:p>
        </p:txBody>
      </p:sp>
    </p:spTree>
    <p:extLst>
      <p:ext uri="{BB962C8B-B14F-4D97-AF65-F5344CB8AC3E}">
        <p14:creationId xmlns:p14="http://schemas.microsoft.com/office/powerpoint/2010/main" val="204039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organizací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1. podpora ř</a:t>
            </a:r>
            <a:r>
              <a:rPr lang="cs-CZ" b="1" dirty="0" smtClean="0"/>
              <a:t>ídících </a:t>
            </a:r>
            <a:r>
              <a:rPr lang="cs-CZ" b="1" dirty="0"/>
              <a:t>a administrativních funkcí </a:t>
            </a:r>
            <a:r>
              <a:rPr lang="cs-CZ" dirty="0"/>
              <a:t>(slouží </a:t>
            </a:r>
            <a:r>
              <a:rPr lang="cs-CZ" dirty="0" smtClean="0"/>
              <a:t>vnitřním </a:t>
            </a:r>
            <a:r>
              <a:rPr lang="cs-CZ" dirty="0"/>
              <a:t>funkcím organizace)</a:t>
            </a:r>
          </a:p>
          <a:p>
            <a:r>
              <a:rPr lang="cs-CZ" dirty="0"/>
              <a:t>ř</a:t>
            </a:r>
            <a:r>
              <a:rPr lang="cs-CZ" dirty="0" smtClean="0"/>
              <a:t>ízení</a:t>
            </a:r>
            <a:r>
              <a:rPr lang="cs-CZ" dirty="0"/>
              <a:t>: definování strategických </a:t>
            </a:r>
            <a:r>
              <a:rPr lang="cs-CZ" dirty="0" smtClean="0"/>
              <a:t>cílů, </a:t>
            </a:r>
            <a:r>
              <a:rPr lang="cs-CZ" dirty="0"/>
              <a:t>plánování, </a:t>
            </a:r>
            <a:r>
              <a:rPr lang="cs-CZ" dirty="0" smtClean="0"/>
              <a:t>příprava rozpočtu</a:t>
            </a:r>
            <a:endParaRPr lang="cs-CZ" dirty="0"/>
          </a:p>
          <a:p>
            <a:r>
              <a:rPr lang="cs-CZ" dirty="0"/>
              <a:t>administrativa: správa a optimalizace firemních </a:t>
            </a:r>
            <a:r>
              <a:rPr lang="cs-CZ" dirty="0" smtClean="0"/>
              <a:t>zdrojů </a:t>
            </a:r>
            <a:r>
              <a:rPr lang="cs-CZ" dirty="0"/>
              <a:t>- </a:t>
            </a:r>
            <a:r>
              <a:rPr lang="cs-CZ" dirty="0" smtClean="0"/>
              <a:t>zaměstnanců </a:t>
            </a:r>
            <a:r>
              <a:rPr lang="cs-CZ" dirty="0"/>
              <a:t>a jejich č</a:t>
            </a:r>
            <a:r>
              <a:rPr lang="cs-CZ" dirty="0" smtClean="0"/>
              <a:t>inností</a:t>
            </a:r>
            <a:r>
              <a:rPr lang="cs-CZ" dirty="0"/>
              <a:t>, </a:t>
            </a:r>
            <a:r>
              <a:rPr lang="cs-CZ" dirty="0" smtClean="0"/>
              <a:t>inventářů </a:t>
            </a:r>
            <a:r>
              <a:rPr lang="cs-CZ" dirty="0"/>
              <a:t>materiálu, </a:t>
            </a:r>
            <a:r>
              <a:rPr lang="cs-CZ" dirty="0" smtClean="0"/>
              <a:t>přístrojů a vybavení</a:t>
            </a:r>
            <a:r>
              <a:rPr lang="cs-CZ" dirty="0"/>
              <a:t>, prostor, financí</a:t>
            </a:r>
          </a:p>
        </p:txBody>
      </p:sp>
    </p:spTree>
    <p:extLst>
      <p:ext uri="{BB962C8B-B14F-4D97-AF65-F5344CB8AC3E}">
        <p14:creationId xmlns:p14="http://schemas.microsoft.com/office/powerpoint/2010/main" val="298441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1. podpora řídících a administrativních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systémy na podporu provozu (chodu) firmy </a:t>
            </a:r>
            <a:r>
              <a:rPr lang="pl-PL" dirty="0"/>
              <a:t>- provozní, transakcní </a:t>
            </a:r>
            <a:r>
              <a:rPr lang="pl-PL" dirty="0" smtClean="0"/>
              <a:t>IS - </a:t>
            </a:r>
            <a:r>
              <a:rPr lang="cs-CZ" dirty="0" smtClean="0"/>
              <a:t>ERP </a:t>
            </a:r>
            <a:r>
              <a:rPr lang="cs-CZ" dirty="0"/>
              <a:t>- 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  <a:p>
            <a:r>
              <a:rPr lang="cs-CZ" b="1" dirty="0"/>
              <a:t>systémy na podporu </a:t>
            </a:r>
            <a:r>
              <a:rPr lang="cs-CZ" b="1" dirty="0" smtClean="0"/>
              <a:t>rozhodování</a:t>
            </a:r>
            <a:r>
              <a:rPr lang="cs-CZ" dirty="0" smtClean="0"/>
              <a:t> - </a:t>
            </a:r>
            <a:r>
              <a:rPr lang="en-US" dirty="0" smtClean="0"/>
              <a:t>MIS </a:t>
            </a:r>
            <a:r>
              <a:rPr lang="en-US" dirty="0"/>
              <a:t>- management IS, EIS - executive IS, BI - business intelligence</a:t>
            </a:r>
          </a:p>
          <a:p>
            <a:r>
              <a:rPr lang="cs-CZ" b="1" dirty="0"/>
              <a:t>systémy na podporu </a:t>
            </a:r>
            <a:r>
              <a:rPr lang="cs-CZ" b="1" dirty="0" smtClean="0"/>
              <a:t>plánování</a:t>
            </a:r>
            <a:r>
              <a:rPr lang="cs-CZ" dirty="0" smtClean="0"/>
              <a:t> - </a:t>
            </a:r>
            <a:r>
              <a:rPr lang="en-US" dirty="0" smtClean="0"/>
              <a:t>APS </a:t>
            </a:r>
            <a:r>
              <a:rPr lang="en-US" dirty="0"/>
              <a:t>- advanced planning and scheduling, SCM - supply chain management, HR - human resources</a:t>
            </a:r>
          </a:p>
          <a:p>
            <a:r>
              <a:rPr lang="cs-CZ" b="1" dirty="0"/>
              <a:t>systémy ř</a:t>
            </a:r>
            <a:r>
              <a:rPr lang="cs-CZ" b="1" dirty="0" smtClean="0"/>
              <a:t>ízení vztahů </a:t>
            </a:r>
            <a:r>
              <a:rPr lang="cs-CZ" b="1" dirty="0"/>
              <a:t>se </a:t>
            </a:r>
            <a:r>
              <a:rPr lang="cs-CZ" b="1" dirty="0" smtClean="0"/>
              <a:t>zákazníky</a:t>
            </a:r>
            <a:r>
              <a:rPr lang="cs-CZ" dirty="0" smtClean="0"/>
              <a:t> - CRM </a:t>
            </a:r>
            <a:r>
              <a:rPr lang="cs-CZ" dirty="0"/>
              <a:t>- 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management</a:t>
            </a:r>
          </a:p>
        </p:txBody>
      </p:sp>
    </p:spTree>
    <p:extLst>
      <p:ext uri="{BB962C8B-B14F-4D97-AF65-F5344CB8AC3E}">
        <p14:creationId xmlns:p14="http://schemas.microsoft.com/office/powerpoint/2010/main" val="425231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391887"/>
            <a:ext cx="9913257" cy="1074056"/>
          </a:xfrm>
        </p:spPr>
        <p:txBody>
          <a:bodyPr>
            <a:noAutofit/>
          </a:bodyPr>
          <a:lstStyle/>
          <a:p>
            <a:r>
              <a:rPr lang="cs-CZ" sz="2800" b="1" dirty="0"/>
              <a:t>2. podpora č</a:t>
            </a:r>
            <a:r>
              <a:rPr lang="cs-CZ" sz="2800" b="1" dirty="0" smtClean="0"/>
              <a:t>inností </a:t>
            </a:r>
            <a:r>
              <a:rPr lang="cs-CZ" sz="2800" b="1" dirty="0"/>
              <a:t>a služeb organizace (podporují </a:t>
            </a:r>
            <a:r>
              <a:rPr lang="cs-CZ" sz="2800" b="1" dirty="0" smtClean="0"/>
              <a:t>účel</a:t>
            </a:r>
            <a:r>
              <a:rPr lang="cs-CZ" sz="2800" b="1" dirty="0"/>
              <a:t>, </a:t>
            </a:r>
            <a:r>
              <a:rPr lang="cs-CZ" sz="2800" b="1" dirty="0" smtClean="0"/>
              <a:t>kvůli </a:t>
            </a:r>
            <a:r>
              <a:rPr lang="cs-CZ" sz="2800" b="1" dirty="0"/>
              <a:t>kterému organizace existuje)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30399"/>
            <a:ext cx="8817429" cy="4250151"/>
          </a:xfrm>
        </p:spPr>
        <p:txBody>
          <a:bodyPr>
            <a:normAutofit/>
          </a:bodyPr>
          <a:lstStyle/>
          <a:p>
            <a:r>
              <a:rPr lang="en-US" dirty="0"/>
              <a:t>CA (computer aided) </a:t>
            </a:r>
            <a:r>
              <a:rPr lang="en-US" dirty="0" err="1"/>
              <a:t>technologie</a:t>
            </a:r>
            <a:r>
              <a:rPr lang="en-US" dirty="0"/>
              <a:t> (CAD, CAM, CIM, CASE...)</a:t>
            </a:r>
          </a:p>
          <a:p>
            <a:r>
              <a:rPr lang="cs-CZ" dirty="0"/>
              <a:t>e-byznys</a:t>
            </a:r>
          </a:p>
          <a:p>
            <a:r>
              <a:rPr lang="cs-CZ" dirty="0" smtClean="0"/>
              <a:t>kancelářské </a:t>
            </a:r>
            <a:r>
              <a:rPr lang="cs-CZ" dirty="0"/>
              <a:t>systémy (</a:t>
            </a:r>
            <a:r>
              <a:rPr lang="cs-CZ" dirty="0" err="1"/>
              <a:t>office</a:t>
            </a:r>
            <a:r>
              <a:rPr lang="cs-CZ" dirty="0"/>
              <a:t> </a:t>
            </a:r>
            <a:r>
              <a:rPr lang="cs-CZ" dirty="0" err="1"/>
              <a:t>automation</a:t>
            </a:r>
            <a:r>
              <a:rPr lang="cs-CZ" dirty="0"/>
              <a:t>)</a:t>
            </a:r>
          </a:p>
          <a:p>
            <a:r>
              <a:rPr lang="cs-CZ" dirty="0"/>
              <a:t>systémy pro tvorbu a správu dokumentu (DTP - desktop </a:t>
            </a:r>
            <a:r>
              <a:rPr lang="cs-CZ" dirty="0" err="1"/>
              <a:t>publishing</a:t>
            </a:r>
            <a:r>
              <a:rPr lang="cs-CZ" dirty="0"/>
              <a:t>, DMS - </a:t>
            </a:r>
            <a:r>
              <a:rPr lang="cs-CZ" dirty="0" err="1"/>
              <a:t>document</a:t>
            </a:r>
            <a:r>
              <a:rPr lang="cs-CZ" dirty="0"/>
              <a:t> management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r>
              <a:rPr lang="cs-CZ" dirty="0" err="1"/>
              <a:t>workflow</a:t>
            </a:r>
            <a:r>
              <a:rPr lang="cs-CZ" dirty="0"/>
              <a:t> management</a:t>
            </a:r>
          </a:p>
          <a:p>
            <a:r>
              <a:rPr lang="cs-CZ" dirty="0"/>
              <a:t>automatizované knihovnické systémy, </a:t>
            </a:r>
            <a:r>
              <a:rPr lang="cs-CZ" dirty="0" err="1"/>
              <a:t>dokumentografické</a:t>
            </a:r>
            <a:r>
              <a:rPr lang="cs-CZ" dirty="0"/>
              <a:t> systémy</a:t>
            </a:r>
          </a:p>
          <a:p>
            <a:r>
              <a:rPr lang="cs-CZ" dirty="0"/>
              <a:t>expertní systémy</a:t>
            </a:r>
          </a:p>
          <a:p>
            <a:r>
              <a:rPr lang="cs-CZ" dirty="0"/>
              <a:t>GIS - geografické </a:t>
            </a:r>
            <a:r>
              <a:rPr lang="cs-CZ" dirty="0" smtClean="0"/>
              <a:t>informační </a:t>
            </a:r>
            <a:r>
              <a:rPr lang="cs-CZ" dirty="0"/>
              <a:t>systémy</a:t>
            </a:r>
          </a:p>
        </p:txBody>
      </p:sp>
    </p:spTree>
    <p:extLst>
      <p:ext uri="{BB962C8B-B14F-4D97-AF65-F5344CB8AC3E}">
        <p14:creationId xmlns:p14="http://schemas.microsoft.com/office/powerpoint/2010/main" val="198419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</TotalTime>
  <Words>1248</Words>
  <Application>Microsoft Office PowerPoint</Application>
  <PresentationFormat>Vlastní</PresentationFormat>
  <Paragraphs>117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Retrospektiva</vt:lpstr>
      <vt:lpstr>INFORMAČNÍ SYSTÉMY</vt:lpstr>
      <vt:lpstr>Prvky IS</vt:lpstr>
      <vt:lpstr>Prvky IS</vt:lpstr>
      <vt:lpstr>Typy IS</vt:lpstr>
      <vt:lpstr>Typy IS</vt:lpstr>
      <vt:lpstr>IS organizací</vt:lpstr>
      <vt:lpstr>IS organizací</vt:lpstr>
      <vt:lpstr>1. podpora řídících a administrativních funkcí</vt:lpstr>
      <vt:lpstr>2. podpora činností a služeb organizace (podporují účel, kvůli kterému organizace existuje)</vt:lpstr>
      <vt:lpstr>TPS a jeho složky</vt:lpstr>
      <vt:lpstr>TPS a jeho složky</vt:lpstr>
      <vt:lpstr>Historie ERP (Enterprise Resource Planning)</vt:lpstr>
      <vt:lpstr>Historie ERP (Enterprise Resource Planning)</vt:lpstr>
      <vt:lpstr>Historie ERP (Enterprise Resource Planning)</vt:lpstr>
      <vt:lpstr>Historie ERP (Enterprise Resource Planning)</vt:lpstr>
      <vt:lpstr>Charakteristika ERP</vt:lpstr>
      <vt:lpstr>Základní požadavky na funkcionalitu ERP</vt:lpstr>
      <vt:lpstr>Požadavky na přínos ERP</vt:lpstr>
      <vt:lpstr>Požadavky na ERP v EU</vt:lpstr>
      <vt:lpstr>ERP v ČR</vt:lpstr>
      <vt:lpstr>All-in-One ERP</vt:lpstr>
      <vt:lpstr>Best-of-Breed ERP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SYSTÉMY</dc:title>
  <dc:creator>Honza Matula</dc:creator>
  <cp:lastModifiedBy>Pavla Kovářová</cp:lastModifiedBy>
  <cp:revision>3</cp:revision>
  <dcterms:created xsi:type="dcterms:W3CDTF">2014-04-03T07:50:02Z</dcterms:created>
  <dcterms:modified xsi:type="dcterms:W3CDTF">2014-08-08T12:50:23Z</dcterms:modified>
</cp:coreProperties>
</file>