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5" r:id="rId3"/>
    <p:sldId id="266" r:id="rId4"/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C5C56-80B3-474B-AB7E-B1CB762B0EFE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CB425DD-5BC3-4EDD-B3F3-FD29CDDD1B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48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694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825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7552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749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0872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542EA1-81B7-43D1-9E4A-AA5BB5FFB42D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05BA4-F4BA-47A0-84C9-45693147E4D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0037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B2045-6A3B-45C9-9493-C58BAE3042E1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53648-8801-4F9C-BD00-768E87FA3B7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760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098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15F686-C1E9-450F-B6C7-54501E0D7D68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C00BA44-F70A-4523-82A3-87DC830415A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40B04-9297-4379-A562-A0FF32F67F2D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1E77AB-83F4-4D17-A677-B92EA5CBB52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478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CDB95-0838-4429-BFF8-655B68A64DA2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552C425-45C7-41D3-A7F1-CA613451FF3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135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55976A-3D50-4DEF-987A-032F02736472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1264-5C4E-4021-A48E-9899B4D4584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631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88E019-47BC-4211-8E5F-C2143A3DF175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6EE8-FB5E-4002-9329-BF550DC1699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9677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D72EB7-6885-44AA-80F2-8CB98EA7707D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9914-CDB8-48A0-9E4A-DEF1545F8FB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266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EEFFCE-1F33-46DB-9B65-AC7B585BCE60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8A077F6-9B77-4EFB-9591-9CC23AEE78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035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6530AA-5B7E-4BA4-A35B-5860ECB66303}" type="datetimeFigureOut">
              <a:rPr lang="cs-CZ" smtClean="0"/>
              <a:pPr>
                <a:defRPr/>
              </a:pPr>
              <a:t>8.8.2014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C01A45-08A3-428D-B930-7150DFFAAE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995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Informační Systémy	</a:t>
            </a: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14. 3. 2014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930" y="188640"/>
            <a:ext cx="6135624" cy="1173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(1)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/>
              <a:t>Hierarchický rozklad problematiky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	rozdělení složitého systému na subsystémy a to až do potřebné úrovně podrobnosti.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	Hierarchické rozdělení systému na subsystémy napomáhá plánovat, organizovat a kontrolovat práci vývojového týmu.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(2)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000" dirty="0" smtClean="0"/>
              <a:t>Etapizace a iterace postupu řešení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rozdělení složitého procesu vývoje IS na dílčí etapy. Každé etapě jsou přiřazeny cíle, úkoly, vstupy, výstupy, dokumentace, rizika, dílčí činnosti, odpovědné osoby, finanční náklady, apod.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Iterace znamená opakované provádění činností jednotlivých etap vždy na vyšším stupni porozumění problému. Účelem iterace je postupné zpracování problému na různých úrovních rozlišení – od hrubé představy o řešení až k podrobnému návrhu systému.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(3)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Modelování a srovnávání modelů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	základní technika používaná během vývoje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prostředky pro boj se složitostí vývoje IS (4)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 smtClean="0"/>
              <a:t>Použití grafických vyjadřovacích prostředků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umožňují vytvořit si názornou představu o vyvíjeném IS.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/>
              <a:t>	Grafické vyjadřovací prostředky jsou součástí CASE (</a:t>
            </a:r>
            <a:r>
              <a:rPr lang="cs-CZ" altLang="cs-CZ" sz="2000" dirty="0" err="1" smtClean="0"/>
              <a:t>Computer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Aided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System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Engineering</a:t>
            </a:r>
            <a:r>
              <a:rPr lang="cs-CZ" altLang="cs-CZ" sz="2000" dirty="0" smtClean="0"/>
              <a:t>) tj. nástroje pro podporu vývoje IS – automatizují rutinní činnost.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 ABSTRAKCE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	myšlenkový proces, vylučuje odlišnosti a zvláštnosti jednotlivých objektů či jevů a zdůrazňuje společné, obecné, podstatné vlastnosti sledované množiny objektů či jevů.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	opakem	</a:t>
            </a:r>
          </a:p>
          <a:p>
            <a:pPr eaLnBrk="1" hangingPunct="1"/>
            <a:r>
              <a:rPr lang="cs-CZ" altLang="cs-CZ" smtClean="0"/>
              <a:t>KONKRETIZACE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	přístup, při němž postupně vyčleňujeme z obecného specifické vlastnosti sledovaných objektů či jevů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3 stupně ABSTRAKCE:</a:t>
            </a:r>
          </a:p>
          <a:p>
            <a:pPr eaLnBrk="1" hangingPunct="1"/>
            <a:r>
              <a:rPr lang="cs-CZ" altLang="cs-CZ" smtClean="0"/>
              <a:t>Kategorizace</a:t>
            </a:r>
          </a:p>
          <a:p>
            <a:pPr eaLnBrk="1" hangingPunct="1"/>
            <a:r>
              <a:rPr lang="cs-CZ" altLang="cs-CZ" smtClean="0"/>
              <a:t>Agregace</a:t>
            </a:r>
          </a:p>
          <a:p>
            <a:pPr eaLnBrk="1" hangingPunct="1"/>
            <a:r>
              <a:rPr lang="cs-CZ" altLang="cs-CZ" smtClean="0"/>
              <a:t>Generalizace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KATEGORIZACE: nejnižší stupeň abstrakce, znamená seskupování prvků (jevů) do tříd (kategorií) podle kritérií, které si zvolíme k účelu sledování těchto prvků (jevů)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AGREGACE je abstrakcí, při níž považujeme prvek za část většího celku. Jde o účelové sdružení prvků (tzv. abstrakce typu „část-celek“). Při agregaci nejde o zobecnění společných vlastností těchto prvků.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	Př. agregace prvků – komponenty pc: monitor, klávesnice, HDD – jde o prvky daného celku, tj. počítače.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Analýza, návrh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GENERALIZACE – abstrakce typu „specifický typ – obecný </a:t>
            </a:r>
            <a:r>
              <a:rPr lang="cs-CZ" dirty="0" err="1" smtClean="0"/>
              <a:t>nadtyp</a:t>
            </a:r>
            <a:r>
              <a:rPr lang="cs-CZ" dirty="0" smtClean="0"/>
              <a:t>“. Při generalizaci hledáme společné vlastnosti nadřízeného celku jakožto nositele specifikovaných společných vlastností (atributů).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Př. – společné vlastnosti prvků „správce počítače“, „operátor počítače“, „správce </a:t>
            </a:r>
            <a:r>
              <a:rPr lang="cs-CZ" dirty="0" err="1" smtClean="0"/>
              <a:t>dtb</a:t>
            </a:r>
            <a:r>
              <a:rPr lang="cs-CZ" dirty="0" smtClean="0"/>
              <a:t>. systémů“ - PRACOVNÍK SYSTÉMOVÉ PODPORY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Opakem GENERALIZACE je myšlenkový postup zvaný SPECIALIZACE.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Vývojová klasifikace IS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90791" y="926072"/>
            <a:ext cx="5032021" cy="603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68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/>
              <a:t>Průzkumové IS (</a:t>
            </a:r>
            <a:r>
              <a:rPr lang="cs-CZ" sz="2400" b="1" dirty="0" smtClean="0"/>
              <a:t>Information Retrieval </a:t>
            </a:r>
            <a:r>
              <a:rPr lang="cs-CZ" sz="2400" b="1" dirty="0"/>
              <a:t>Systems) </a:t>
            </a:r>
            <a:r>
              <a:rPr lang="cs-CZ" sz="2400" i="1" dirty="0"/>
              <a:t>definované </a:t>
            </a:r>
            <a:r>
              <a:rPr lang="cs-CZ" sz="2400" i="1" dirty="0" smtClean="0"/>
              <a:t>j</a:t>
            </a:r>
            <a:r>
              <a:rPr lang="cs-CZ" sz="2400" dirty="0" smtClean="0"/>
              <a:t>ako </a:t>
            </a:r>
            <a:r>
              <a:rPr lang="pl-PL" sz="2400" dirty="0" smtClean="0"/>
              <a:t>množinu </a:t>
            </a:r>
            <a:r>
              <a:rPr lang="pl-PL" sz="2400" dirty="0"/>
              <a:t>lidí, technologií a </a:t>
            </a:r>
            <a:r>
              <a:rPr lang="pl-PL" sz="2400" dirty="0" smtClean="0"/>
              <a:t>procedur </a:t>
            </a:r>
            <a:r>
              <a:rPr lang="cs-CZ" sz="2400" dirty="0" smtClean="0"/>
              <a:t>(</a:t>
            </a:r>
            <a:r>
              <a:rPr lang="cs-CZ" sz="2400" dirty="0"/>
              <a:t>software), které pomáhají </a:t>
            </a:r>
            <a:r>
              <a:rPr lang="cs-CZ" sz="2400" dirty="0" smtClean="0"/>
              <a:t>vyhledávat </a:t>
            </a:r>
            <a:r>
              <a:rPr lang="pl-PL" sz="2400" dirty="0" smtClean="0"/>
              <a:t>údaje</a:t>
            </a:r>
            <a:r>
              <a:rPr lang="pl-PL" sz="2400" dirty="0"/>
              <a:t>, informace a poznatkové zdroje</a:t>
            </a:r>
          </a:p>
          <a:p>
            <a:pPr marL="0" indent="0" algn="just">
              <a:buNone/>
            </a:pPr>
            <a:r>
              <a:rPr lang="cs-CZ" sz="2400" dirty="0"/>
              <a:t>lokalizované částečně v knihovnách </a:t>
            </a:r>
            <a:r>
              <a:rPr lang="cs-CZ" sz="2400" dirty="0" smtClean="0"/>
              <a:t>nebo </a:t>
            </a:r>
            <a:r>
              <a:rPr lang="pl-PL" sz="2400" dirty="0" smtClean="0"/>
              <a:t>mimo </a:t>
            </a:r>
            <a:r>
              <a:rPr lang="pl-PL" sz="2400" dirty="0"/>
              <a:t>ně. Informace o </a:t>
            </a:r>
            <a:r>
              <a:rPr lang="pl-PL" sz="2400" dirty="0" smtClean="0"/>
              <a:t>dostupných </a:t>
            </a:r>
            <a:r>
              <a:rPr lang="cs-CZ" sz="2400" dirty="0" smtClean="0"/>
              <a:t>zdrojích </a:t>
            </a:r>
            <a:r>
              <a:rPr lang="cs-CZ" sz="2400" dirty="0"/>
              <a:t>jsou získávány, ukládány</a:t>
            </a:r>
            <a:r>
              <a:rPr lang="cs-CZ" sz="2400" dirty="0" smtClean="0"/>
              <a:t>, vyhledávány </a:t>
            </a:r>
            <a:r>
              <a:rPr lang="cs-CZ" sz="2400" dirty="0"/>
              <a:t>a zpřístupňovány dle </a:t>
            </a:r>
            <a:r>
              <a:rPr lang="cs-CZ" sz="2400" dirty="0" smtClean="0"/>
              <a:t>potřeb uživatelů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616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Metodiky, metody, techniky,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cs-CZ" sz="1600" dirty="0" smtClean="0"/>
              <a:t>Metodika = souhrn etap, přístupů zásad.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 	Metodika stanovuje – co, kdo, kdy a proč má dělat během procesu vývoje.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1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Zahrnuje: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- organizace práce vývojového týmu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- metody práce s informacemi o vyvíjeném 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 	- ekonomické otázky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- vedení projektové a provozní dokumentace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- způsob řízení v jednotlivých fázích vývoje 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- SW a HW prvky doporučené pro vývoj IS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sz="1600" dirty="0" smtClean="0"/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Informační systémy pro </a:t>
            </a:r>
            <a:r>
              <a:rPr lang="cs-CZ" sz="2000" b="1" dirty="0" smtClean="0"/>
              <a:t>podporu rozhodování </a:t>
            </a:r>
            <a:r>
              <a:rPr lang="cs-CZ" sz="2000" b="1" dirty="0"/>
              <a:t>(</a:t>
            </a:r>
            <a:r>
              <a:rPr lang="cs-CZ" sz="2000" b="1" dirty="0" err="1"/>
              <a:t>Decision</a:t>
            </a:r>
            <a:r>
              <a:rPr lang="cs-CZ" sz="2000" b="1" dirty="0"/>
              <a:t> </a:t>
            </a:r>
            <a:r>
              <a:rPr lang="cs-CZ" sz="2000" b="1" dirty="0" smtClean="0"/>
              <a:t>Support Systems</a:t>
            </a:r>
            <a:r>
              <a:rPr lang="cs-CZ" sz="2000" b="1" dirty="0"/>
              <a:t>)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jsou </a:t>
            </a:r>
            <a:r>
              <a:rPr lang="cs-CZ" sz="2000" dirty="0"/>
              <a:t>systémy se </a:t>
            </a:r>
            <a:r>
              <a:rPr lang="cs-CZ" sz="2000" dirty="0" smtClean="0"/>
              <a:t>specifickými funkcemi </a:t>
            </a:r>
            <a:r>
              <a:rPr lang="cs-CZ" sz="2000" dirty="0"/>
              <a:t>orientovanými na </a:t>
            </a:r>
            <a:r>
              <a:rPr lang="cs-CZ" sz="2000" dirty="0" smtClean="0"/>
              <a:t>pomoc manažerům </a:t>
            </a:r>
            <a:r>
              <a:rPr lang="cs-CZ" sz="2000" dirty="0"/>
              <a:t>při řešení problémů a </a:t>
            </a:r>
            <a:r>
              <a:rPr lang="cs-CZ" sz="2000" dirty="0" smtClean="0"/>
              <a:t>v rozhodovacích </a:t>
            </a:r>
            <a:r>
              <a:rPr lang="cs-CZ" sz="2000" dirty="0"/>
              <a:t>procesech. Zahrnují lidi</a:t>
            </a:r>
            <a:r>
              <a:rPr lang="cs-CZ" sz="2000" dirty="0" smtClean="0"/>
              <a:t>, procedury</a:t>
            </a:r>
            <a:r>
              <a:rPr lang="en-US" sz="2000" dirty="0" smtClean="0"/>
              <a:t>, </a:t>
            </a:r>
            <a:r>
              <a:rPr lang="en-US" sz="2000" dirty="0"/>
              <a:t>software a </a:t>
            </a:r>
            <a:r>
              <a:rPr lang="cs-CZ" sz="2000" dirty="0" smtClean="0"/>
              <a:t>účelové databáze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Pomáhají identifikovat faktory, které </a:t>
            </a:r>
            <a:r>
              <a:rPr lang="cs-CZ" sz="2000" dirty="0" smtClean="0"/>
              <a:t>vytváří problémy</a:t>
            </a:r>
            <a:r>
              <a:rPr lang="cs-CZ" sz="2000" dirty="0"/>
              <a:t>; poskytují možné cesty </a:t>
            </a:r>
            <a:r>
              <a:rPr lang="cs-CZ" sz="2000" dirty="0" smtClean="0"/>
              <a:t>řešení problémů</a:t>
            </a:r>
            <a:r>
              <a:rPr lang="cs-CZ" sz="2000" dirty="0"/>
              <a:t>; pomáhají vybírat možnosti, </a:t>
            </a:r>
            <a:r>
              <a:rPr lang="cs-CZ" sz="2000" dirty="0" smtClean="0"/>
              <a:t>které jsou </a:t>
            </a:r>
            <a:r>
              <a:rPr lang="cs-CZ" sz="2000" dirty="0"/>
              <a:t>k dispozici k řešení problémů.</a:t>
            </a:r>
          </a:p>
        </p:txBody>
      </p:sp>
    </p:spTree>
    <p:extLst>
      <p:ext uri="{BB962C8B-B14F-4D97-AF65-F5344CB8AC3E}">
        <p14:creationId xmlns:p14="http://schemas.microsoft.com/office/powerpoint/2010/main" val="10595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DSS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944" y="1340768"/>
            <a:ext cx="57626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8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Expertní systémy (Expert Systems)</a:t>
            </a:r>
          </a:p>
          <a:p>
            <a:pPr marL="0" indent="0">
              <a:buNone/>
            </a:pPr>
            <a:r>
              <a:rPr lang="cs-CZ" sz="2400" dirty="0"/>
              <a:t>jsou specifickým druhem </a:t>
            </a:r>
            <a:r>
              <a:rPr lang="cs-CZ" sz="2400" dirty="0" smtClean="0"/>
              <a:t>informačních systémů</a:t>
            </a:r>
            <a:r>
              <a:rPr lang="cs-CZ" sz="2400" dirty="0"/>
              <a:t>, které pomoci software </a:t>
            </a:r>
            <a:r>
              <a:rPr lang="cs-CZ" sz="2400" dirty="0" smtClean="0"/>
              <a:t>poskytují služby, které se očekávají od expertů. Jsou naprogramované </a:t>
            </a:r>
            <a:r>
              <a:rPr lang="cs-CZ" sz="2400" dirty="0"/>
              <a:t>imitovat </a:t>
            </a:r>
            <a:r>
              <a:rPr lang="cs-CZ" sz="2400" dirty="0" smtClean="0"/>
              <a:t>myšlenkové postupy </a:t>
            </a:r>
            <a:r>
              <a:rPr lang="cs-CZ" sz="2400" dirty="0"/>
              <a:t>expertů a připravit </a:t>
            </a:r>
            <a:r>
              <a:rPr lang="cs-CZ" sz="2400" dirty="0" smtClean="0"/>
              <a:t>návrhy rozhodnutí </a:t>
            </a:r>
            <a:r>
              <a:rPr lang="cs-CZ" sz="2400" dirty="0"/>
              <a:t>na výběr </a:t>
            </a:r>
            <a:r>
              <a:rPr lang="cs-CZ" sz="2400" dirty="0" smtClean="0"/>
              <a:t>nejlepších partikulárních </a:t>
            </a:r>
            <a:r>
              <a:rPr lang="cs-CZ" sz="2400" dirty="0"/>
              <a:t>řešení </a:t>
            </a:r>
            <a:r>
              <a:rPr lang="cs-CZ" sz="2400" dirty="0" smtClean="0"/>
              <a:t>problémových situací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3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Manažerské informační systémy</a:t>
            </a:r>
          </a:p>
          <a:p>
            <a:pPr marL="0" indent="0">
              <a:buNone/>
            </a:pPr>
            <a:r>
              <a:rPr lang="cs-CZ" sz="2400" b="1" dirty="0"/>
              <a:t>(Management Information Systems)</a:t>
            </a:r>
          </a:p>
          <a:p>
            <a:pPr marL="0" indent="0">
              <a:buNone/>
            </a:pPr>
            <a:r>
              <a:rPr lang="pl-PL" sz="2400" dirty="0"/>
              <a:t>zahrnují lidi, technologie a procedury</a:t>
            </a:r>
            <a:r>
              <a:rPr lang="pl-PL" sz="2400" dirty="0" smtClean="0"/>
              <a:t>, </a:t>
            </a:r>
            <a:r>
              <a:rPr lang="cs-CZ" sz="2400" dirty="0" smtClean="0"/>
              <a:t>které </a:t>
            </a:r>
            <a:r>
              <a:rPr lang="cs-CZ" sz="2400" dirty="0"/>
              <a:t>slouží na organizační plánování</a:t>
            </a:r>
            <a:r>
              <a:rPr lang="cs-CZ" sz="2400" dirty="0" smtClean="0"/>
              <a:t>, operační </a:t>
            </a:r>
            <a:r>
              <a:rPr lang="cs-CZ" sz="2400" dirty="0"/>
              <a:t>a řídící přístup a </a:t>
            </a:r>
            <a:r>
              <a:rPr lang="cs-CZ" sz="2400" dirty="0" smtClean="0"/>
              <a:t>využívání lidských </a:t>
            </a:r>
            <a:r>
              <a:rPr lang="cs-CZ" sz="2400" dirty="0"/>
              <a:t>a materiálních zdrojů.</a:t>
            </a:r>
          </a:p>
        </p:txBody>
      </p:sp>
    </p:spTree>
    <p:extLst>
      <p:ext uri="{BB962C8B-B14F-4D97-AF65-F5344CB8AC3E}">
        <p14:creationId xmlns:p14="http://schemas.microsoft.com/office/powerpoint/2010/main" val="12021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MIS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7" y="1556792"/>
            <a:ext cx="50006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8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Systémy na přímé </a:t>
            </a:r>
            <a:r>
              <a:rPr lang="cs-CZ" sz="2000" b="1" dirty="0" smtClean="0"/>
              <a:t>řízení technologických </a:t>
            </a:r>
            <a:r>
              <a:rPr lang="cs-CZ" sz="2000" b="1" dirty="0"/>
              <a:t>procesů.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Jsou to systémy </a:t>
            </a:r>
            <a:r>
              <a:rPr lang="cs-CZ" sz="2000" b="1" dirty="0"/>
              <a:t>pracujíce v </a:t>
            </a:r>
            <a:r>
              <a:rPr lang="cs-CZ" sz="2000" b="1" dirty="0" smtClean="0"/>
              <a:t>on-line-</a:t>
            </a:r>
            <a:r>
              <a:rPr lang="cs-CZ" sz="2000" b="1" dirty="0" err="1" smtClean="0"/>
              <a:t>real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time</a:t>
            </a:r>
            <a:r>
              <a:rPr lang="cs-CZ" sz="2000" b="1" dirty="0" smtClean="0"/>
              <a:t> (</a:t>
            </a:r>
            <a:r>
              <a:rPr lang="cs-CZ" sz="2000" b="1" dirty="0"/>
              <a:t>OLRT) </a:t>
            </a:r>
            <a:r>
              <a:rPr lang="cs-CZ" sz="2000" dirty="0"/>
              <a:t>režimu určené na přímé </a:t>
            </a:r>
            <a:r>
              <a:rPr lang="cs-CZ" sz="2000" dirty="0" smtClean="0"/>
              <a:t>řízení technologických </a:t>
            </a:r>
            <a:r>
              <a:rPr lang="cs-CZ" sz="2000" dirty="0"/>
              <a:t>procesů, např</a:t>
            </a:r>
            <a:r>
              <a:rPr lang="cs-CZ" sz="2000" dirty="0" smtClean="0"/>
              <a:t>. prostřednictvím </a:t>
            </a:r>
            <a:r>
              <a:rPr lang="cs-CZ" sz="2000" dirty="0"/>
              <a:t>NC strojů (</a:t>
            </a:r>
            <a:r>
              <a:rPr lang="cs-CZ" sz="2000" dirty="0" err="1" smtClean="0"/>
              <a:t>numeric</a:t>
            </a:r>
            <a:r>
              <a:rPr lang="cs-CZ" sz="2000" dirty="0" smtClean="0"/>
              <a:t> </a:t>
            </a:r>
            <a:r>
              <a:rPr lang="cs-CZ" sz="2000" dirty="0" err="1" smtClean="0"/>
              <a:t>control</a:t>
            </a:r>
            <a:r>
              <a:rPr lang="cs-CZ" sz="2000" dirty="0"/>
              <a:t>) připojených na počítače.</a:t>
            </a:r>
          </a:p>
          <a:p>
            <a:pPr marL="0" indent="0">
              <a:buNone/>
            </a:pPr>
            <a:r>
              <a:rPr lang="pt-BR" sz="2000" dirty="0"/>
              <a:t>Integrováním přímého řízení procesů </a:t>
            </a:r>
            <a:r>
              <a:rPr lang="pt-BR" sz="2000" dirty="0" smtClean="0"/>
              <a:t>s</a:t>
            </a:r>
            <a:r>
              <a:rPr lang="cs-CZ" sz="2000" dirty="0" smtClean="0"/>
              <a:t> organizací </a:t>
            </a:r>
            <a:r>
              <a:rPr lang="cs-CZ" sz="2000" dirty="0"/>
              <a:t>výroby, zásobovaní a </a:t>
            </a:r>
            <a:r>
              <a:rPr lang="cs-CZ" sz="2000" dirty="0" smtClean="0"/>
              <a:t>expedice vznikají </a:t>
            </a:r>
            <a:r>
              <a:rPr lang="cs-CZ" sz="2000" dirty="0"/>
              <a:t>integrované výrobní </a:t>
            </a:r>
            <a:r>
              <a:rPr lang="cs-CZ" sz="2000" dirty="0" smtClean="0"/>
              <a:t>informační systémy </a:t>
            </a:r>
            <a:r>
              <a:rPr lang="cs-CZ" sz="2000" dirty="0"/>
              <a:t>(</a:t>
            </a:r>
            <a:r>
              <a:rPr lang="cs-CZ" sz="2000" dirty="0" err="1"/>
              <a:t>Computer</a:t>
            </a:r>
            <a:r>
              <a:rPr lang="cs-CZ" sz="2000" dirty="0"/>
              <a:t> </a:t>
            </a:r>
            <a:r>
              <a:rPr lang="cs-CZ" sz="2000" dirty="0" err="1" smtClean="0"/>
              <a:t>Integrated</a:t>
            </a:r>
            <a:r>
              <a:rPr lang="cs-CZ" sz="2000" dirty="0" smtClean="0"/>
              <a:t> </a:t>
            </a:r>
            <a:r>
              <a:rPr lang="cs-CZ" sz="2000" dirty="0" err="1" smtClean="0"/>
              <a:t>Manufacturing</a:t>
            </a:r>
            <a:r>
              <a:rPr lang="cs-CZ" sz="2000" dirty="0" smtClean="0"/>
              <a:t> </a:t>
            </a:r>
            <a:r>
              <a:rPr lang="cs-CZ" sz="2000" dirty="0"/>
              <a:t>– CIM).</a:t>
            </a:r>
          </a:p>
        </p:txBody>
      </p:sp>
    </p:spTree>
    <p:extLst>
      <p:ext uri="{BB962C8B-B14F-4D97-AF65-F5344CB8AC3E}">
        <p14:creationId xmlns:p14="http://schemas.microsoft.com/office/powerpoint/2010/main" val="4656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Informační systémy pro </a:t>
            </a:r>
            <a:r>
              <a:rPr lang="cs-CZ" sz="2000" b="1" dirty="0" smtClean="0"/>
              <a:t>podporu vrcholového </a:t>
            </a:r>
            <a:r>
              <a:rPr lang="cs-CZ" sz="2000" b="1" dirty="0"/>
              <a:t>řízení (EIS – IS), </a:t>
            </a:r>
            <a:r>
              <a:rPr lang="cs-CZ" sz="2000" dirty="0" smtClean="0"/>
              <a:t>které zabezpečují </a:t>
            </a:r>
            <a:r>
              <a:rPr lang="cs-CZ" sz="2000" dirty="0"/>
              <a:t>vrchol řídící pyramidy, slouží</a:t>
            </a:r>
          </a:p>
          <a:p>
            <a:pPr marL="0" indent="0">
              <a:buNone/>
            </a:pPr>
            <a:r>
              <a:rPr lang="cs-CZ" sz="2000" dirty="0"/>
              <a:t>především vrcholovému </a:t>
            </a:r>
            <a:r>
              <a:rPr lang="cs-CZ" sz="2000" dirty="0" smtClean="0"/>
              <a:t>managementu </a:t>
            </a:r>
            <a:r>
              <a:rPr lang="pl-PL" sz="2000" dirty="0" smtClean="0"/>
              <a:t>podniku</a:t>
            </a:r>
            <a:r>
              <a:rPr lang="pl-PL" sz="2000" dirty="0"/>
              <a:t>. Jsou to „osobní“ IS pro </a:t>
            </a:r>
            <a:r>
              <a:rPr lang="pl-PL" sz="2000" dirty="0" smtClean="0"/>
              <a:t>manažery </a:t>
            </a:r>
            <a:r>
              <a:rPr lang="cs-CZ" sz="2000" dirty="0" smtClean="0"/>
              <a:t>na </a:t>
            </a:r>
            <a:r>
              <a:rPr lang="cs-CZ" sz="2000" dirty="0"/>
              <a:t>úrovni strategického plánování. Na </a:t>
            </a:r>
            <a:r>
              <a:rPr lang="cs-CZ" sz="2000" dirty="0" smtClean="0"/>
              <a:t>rozdíl </a:t>
            </a:r>
            <a:r>
              <a:rPr lang="pl-PL" sz="2000" dirty="0" smtClean="0"/>
              <a:t>od </a:t>
            </a:r>
            <a:r>
              <a:rPr lang="pl-PL" sz="2000" dirty="0"/>
              <a:t>MIS se EIS zajímá o informace z </a:t>
            </a:r>
            <a:r>
              <a:rPr lang="pl-PL" sz="2000" dirty="0" smtClean="0"/>
              <a:t>okolí podniku </a:t>
            </a:r>
            <a:r>
              <a:rPr lang="pl-PL" sz="2000" dirty="0"/>
              <a:t>(technické inovace, trh, banka</a:t>
            </a:r>
            <a:r>
              <a:rPr lang="pl-PL" sz="2000" dirty="0" smtClean="0"/>
              <a:t>, </a:t>
            </a:r>
            <a:r>
              <a:rPr lang="cs-CZ" sz="2000" dirty="0" smtClean="0"/>
              <a:t>konkurence </a:t>
            </a:r>
            <a:r>
              <a:rPr lang="cs-CZ" sz="2000" dirty="0"/>
              <a:t>apod.). EIS umožňují přístup </a:t>
            </a:r>
            <a:r>
              <a:rPr lang="cs-CZ" sz="2000" dirty="0" smtClean="0"/>
              <a:t>k externím </a:t>
            </a:r>
            <a:r>
              <a:rPr lang="cs-CZ" sz="2000" dirty="0"/>
              <a:t>datům a sumarizují </a:t>
            </a:r>
            <a:r>
              <a:rPr lang="cs-CZ" sz="2000" dirty="0" smtClean="0"/>
              <a:t>interní podnikové </a:t>
            </a:r>
            <a:r>
              <a:rPr lang="cs-CZ" sz="2000" dirty="0"/>
              <a:t>informace do nejvyšší </a:t>
            </a:r>
            <a:r>
              <a:rPr lang="cs-CZ" sz="2000" dirty="0" smtClean="0"/>
              <a:t>úrovně agregace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3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EIS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596757" cy="357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9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Srovnání MIS &amp; DSS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606981" cy="241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5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Obr. EIS a jeho propojení na DIS a FIS přes IS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837" y="1899787"/>
            <a:ext cx="5261926" cy="451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70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Metodiky, metody, techniky, nástroje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Metoda – určuje, co je třeba dělat v určité etapě vývoje IS. Bývá spojená s určitým přístupem (strukturovaný, objektový).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Technika – určuje, jak se dobrat požadovaného výsledku, tj. určuje přesný postup kroků, způsob použití nástrojů apod.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 	příklad technik: prototypování, normalizace datového modelu, transformační a transakční analýza při tvorbě struktury programového systému.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Kancelářské IS (Office </a:t>
            </a:r>
            <a:r>
              <a:rPr lang="cs-CZ" sz="2400" b="1" dirty="0" err="1" smtClean="0"/>
              <a:t>Automation</a:t>
            </a:r>
            <a:r>
              <a:rPr lang="cs-CZ" sz="2400" b="1" dirty="0" smtClean="0"/>
              <a:t> – OA)</a:t>
            </a:r>
          </a:p>
          <a:p>
            <a:pPr marL="0" indent="0">
              <a:buNone/>
            </a:pPr>
            <a:r>
              <a:rPr lang="cs-CZ" sz="2400" dirty="0" smtClean="0"/>
              <a:t>Obsahují textové procesory, faxy, kopírovací přístroje, zařízení na optické čtení dokumentů, el. Poštu apod.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0921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Útvarové systémy (</a:t>
            </a:r>
            <a:r>
              <a:rPr lang="cs-CZ" sz="2000" b="1" dirty="0" err="1" smtClean="0"/>
              <a:t>Departmental</a:t>
            </a:r>
            <a:r>
              <a:rPr lang="cs-CZ" sz="2000" b="1" dirty="0" smtClean="0"/>
              <a:t> Systems – DS)</a:t>
            </a:r>
          </a:p>
          <a:p>
            <a:pPr marL="0" indent="0">
              <a:buNone/>
            </a:pPr>
            <a:r>
              <a:rPr lang="cs-CZ" sz="2000" dirty="0" smtClean="0"/>
              <a:t>Jsou často spojením TPS, DSS a OA, ale jejich rozsah je redukovaný na určitý útvar nebo místo.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err="1" smtClean="0"/>
              <a:t>Dokumentografické</a:t>
            </a:r>
            <a:r>
              <a:rPr lang="cs-CZ" sz="2000" b="1" dirty="0" smtClean="0"/>
              <a:t> (DIS) a faktografické (FIS) IS </a:t>
            </a:r>
            <a:r>
              <a:rPr lang="cs-CZ" sz="2000" dirty="0" smtClean="0"/>
              <a:t>zpracovávají a poskytují odborné a vědecké informace sloužící k podpoře strategického rozhodování a plánování. Nejčastěji existují propojení z EIS na DIS nebo FIS přes informační portály.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74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Dělení IS dle obsahu výstupu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201" y="1700808"/>
            <a:ext cx="6591985" cy="3777622"/>
          </a:xfrm>
        </p:spPr>
        <p:txBody>
          <a:bodyPr>
            <a:noAutofit/>
          </a:bodyPr>
          <a:lstStyle/>
          <a:p>
            <a:r>
              <a:rPr lang="en-US" dirty="0" err="1"/>
              <a:t>agregované</a:t>
            </a:r>
            <a:r>
              <a:rPr lang="en-US" dirty="0"/>
              <a:t> </a:t>
            </a:r>
            <a:r>
              <a:rPr lang="en-US" dirty="0" err="1"/>
              <a:t>zprávy</a:t>
            </a:r>
            <a:r>
              <a:rPr lang="en-US" dirty="0"/>
              <a:t> pro management (</a:t>
            </a:r>
            <a:r>
              <a:rPr lang="en-US" dirty="0" err="1"/>
              <a:t>typické</a:t>
            </a:r>
            <a:r>
              <a:rPr lang="en-US" dirty="0"/>
              <a:t> </a:t>
            </a:r>
            <a:r>
              <a:rPr lang="en-US" dirty="0" smtClean="0"/>
              <a:t>pro</a:t>
            </a:r>
            <a:r>
              <a:rPr lang="cs-CZ" dirty="0" smtClean="0"/>
              <a:t> transakční </a:t>
            </a:r>
            <a:r>
              <a:rPr lang="cs-CZ" dirty="0"/>
              <a:t>IS),</a:t>
            </a:r>
          </a:p>
          <a:p>
            <a:r>
              <a:rPr lang="cs-CZ" dirty="0" smtClean="0"/>
              <a:t>zprávy </a:t>
            </a:r>
            <a:r>
              <a:rPr lang="cs-CZ" dirty="0"/>
              <a:t>na vyžádání (Manažerské IS),</a:t>
            </a:r>
          </a:p>
          <a:p>
            <a:r>
              <a:rPr lang="pl-PL" dirty="0" smtClean="0"/>
              <a:t>nformace </a:t>
            </a:r>
            <a:r>
              <a:rPr lang="pl-PL" dirty="0"/>
              <a:t>pro rozhodování (IS na </a:t>
            </a:r>
            <a:r>
              <a:rPr lang="pl-PL" dirty="0" smtClean="0"/>
              <a:t>podporu </a:t>
            </a:r>
            <a:r>
              <a:rPr lang="cs-CZ" dirty="0" smtClean="0"/>
              <a:t>rozhodování</a:t>
            </a:r>
            <a:r>
              <a:rPr lang="cs-CZ" dirty="0"/>
              <a:t>),</a:t>
            </a:r>
          </a:p>
          <a:p>
            <a:r>
              <a:rPr lang="cs-CZ" dirty="0" smtClean="0"/>
              <a:t>hodnocení</a:t>
            </a:r>
            <a:r>
              <a:rPr lang="cs-CZ" dirty="0"/>
              <a:t>, rady, vysvětlení (expertní systémy),</a:t>
            </a:r>
          </a:p>
          <a:p>
            <a:r>
              <a:rPr lang="cs-CZ" dirty="0" smtClean="0"/>
              <a:t>klíčové </a:t>
            </a:r>
            <a:r>
              <a:rPr lang="cs-CZ" dirty="0"/>
              <a:t>indikátory na řízení a strategické rozhodování </a:t>
            </a:r>
            <a:r>
              <a:rPr lang="cs-CZ" dirty="0" smtClean="0"/>
              <a:t>v podnicích </a:t>
            </a:r>
            <a:r>
              <a:rPr lang="cs-CZ" dirty="0"/>
              <a:t>(exekutivní IS),</a:t>
            </a:r>
          </a:p>
          <a:p>
            <a:r>
              <a:rPr lang="cs-CZ" dirty="0" smtClean="0"/>
              <a:t>adresy</a:t>
            </a:r>
            <a:r>
              <a:rPr lang="cs-CZ" dirty="0"/>
              <a:t>, příp. plné texty dokumentů (</a:t>
            </a:r>
            <a:r>
              <a:rPr lang="cs-CZ" dirty="0" err="1" smtClean="0"/>
              <a:t>dokumentografické</a:t>
            </a:r>
            <a:r>
              <a:rPr lang="cs-CZ" dirty="0" smtClean="0"/>
              <a:t> IS</a:t>
            </a:r>
            <a:r>
              <a:rPr lang="cs-CZ" dirty="0"/>
              <a:t>),</a:t>
            </a:r>
          </a:p>
          <a:p>
            <a:r>
              <a:rPr lang="cs-CZ" dirty="0" smtClean="0"/>
              <a:t>fakta</a:t>
            </a:r>
            <a:r>
              <a:rPr lang="cs-CZ" dirty="0"/>
              <a:t>, souvislosti, sémantické mapy (znalostní </a:t>
            </a:r>
            <a:r>
              <a:rPr lang="cs-CZ" dirty="0" smtClean="0"/>
              <a:t>a zpravodajské </a:t>
            </a:r>
            <a:r>
              <a:rPr lang="cs-CZ" dirty="0"/>
              <a:t>IS).</a:t>
            </a:r>
          </a:p>
        </p:txBody>
      </p:sp>
    </p:spTree>
    <p:extLst>
      <p:ext uri="{BB962C8B-B14F-4D97-AF65-F5344CB8AC3E}">
        <p14:creationId xmlns:p14="http://schemas.microsoft.com/office/powerpoint/2010/main" val="253690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Dělení IS dle jejich vztahu k systému</a:t>
            </a:r>
            <a:br>
              <a:rPr lang="cs-CZ" dirty="0"/>
            </a:br>
            <a:r>
              <a:rPr lang="cs-CZ" dirty="0"/>
              <a:t>řízení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5720481" cy="43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6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8640"/>
            <a:ext cx="6135624" cy="11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19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Metodiky, metody, techniky, nástroje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Nástroj = prostředek k uskutečnění určité činnosti, resp. k vyjádření výsledku dané činnosti (formalizuje vyjádření výsledku). Může být svázán s konkrétní technikou, např. CASE nástroje, modely IS (datový, funkční, stavový diagram).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Vazby metodika-metoda-technika-nástroj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 smtClean="0"/>
              <a:t>Metodika doporučuje použití určitých metod v průběhu vývoje IS, metody pak využívají určitých technik a nástrojů. Není však možné prohlásit, že daná metoda patří jednoznačně k určité metodice. Některé metody jsou specificky využívané konkrétní metodikou. Většina metod je univerzálních, využívají různé metodiky, v různých etapách vývoje IS.</a:t>
            </a:r>
          </a:p>
          <a:p>
            <a:pPr eaLnBrk="1" hangingPunct="1"/>
            <a:r>
              <a:rPr lang="cs-CZ" altLang="cs-CZ" sz="2000" dirty="0" smtClean="0"/>
              <a:t>Metodologie vývoje IS = zobecňující nauka o metodikách a metodách vývoje 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</a:t>
            </a:r>
            <a:endParaRPr lang="cs-CZ" dirty="0"/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2357438"/>
            <a:ext cx="6538913" cy="22875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</a:t>
            </a:r>
            <a:endParaRPr lang="cs-CZ" dirty="0"/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2581808"/>
            <a:ext cx="6591300" cy="288183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</a:t>
            </a:r>
            <a:endParaRPr lang="cs-CZ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2290812"/>
            <a:ext cx="6591300" cy="3463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Životní cyklus IS	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/>
              <a:t>Model „spirála“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Kombinuje </a:t>
            </a:r>
            <a:r>
              <a:rPr lang="cs-CZ" altLang="cs-CZ" sz="2400" dirty="0" err="1" smtClean="0"/>
              <a:t>prototypování</a:t>
            </a:r>
            <a:r>
              <a:rPr lang="cs-CZ" altLang="cs-CZ" sz="2400" dirty="0" smtClean="0"/>
              <a:t> s analýzou rizik. Jednotlivé etapy jsou cyklicky procházené vždy na vyšší úrovni podrobnosti analýzy, návrhu i implementace systému.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978</Words>
  <Application>Microsoft Office PowerPoint</Application>
  <PresentationFormat>Předvádění na obrazovce (4:3)</PresentationFormat>
  <Paragraphs>113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Stébla</vt:lpstr>
      <vt:lpstr>Informační Systémy </vt:lpstr>
      <vt:lpstr>Metodiky, metody, techniky, nástroje</vt:lpstr>
      <vt:lpstr>Metodiky, metody, techniky, nástroje</vt:lpstr>
      <vt:lpstr>Metodiky, metody, techniky, nástroje</vt:lpstr>
      <vt:lpstr>Vazby metodika-metoda-technika-nástroj</vt:lpstr>
      <vt:lpstr>Životní cyklus IS</vt:lpstr>
      <vt:lpstr>Životní cyklus IS</vt:lpstr>
      <vt:lpstr>Životní cyklus IS</vt:lpstr>
      <vt:lpstr>Životní cyklus IS </vt:lpstr>
      <vt:lpstr>Základní prostředky pro boj se složitostí vývoje IS (1)</vt:lpstr>
      <vt:lpstr>Základní prostředky pro boj se složitostí vývoje IS (2)</vt:lpstr>
      <vt:lpstr>Základní prostředky pro boj se složitostí vývoje IS (3)</vt:lpstr>
      <vt:lpstr>Základní prostředky pro boj se složitostí vývoje IS (4)</vt:lpstr>
      <vt:lpstr>Analýza, návrh IS</vt:lpstr>
      <vt:lpstr>Analýza, návrh IS</vt:lpstr>
      <vt:lpstr>Analýza, návrh IS</vt:lpstr>
      <vt:lpstr>Analýza, návrh IS</vt:lpstr>
      <vt:lpstr>Vývojová klasifikace IS</vt:lpstr>
      <vt:lpstr>Typologie IS</vt:lpstr>
      <vt:lpstr>Typologie IS (pokračování)</vt:lpstr>
      <vt:lpstr>Obr. DSS</vt:lpstr>
      <vt:lpstr>Typologie IS (pokračování)</vt:lpstr>
      <vt:lpstr>Typologie IS (pokračování)</vt:lpstr>
      <vt:lpstr>Obr. MIS</vt:lpstr>
      <vt:lpstr>Typologie IS (pokračování)</vt:lpstr>
      <vt:lpstr>Typologie IS (pokračování)</vt:lpstr>
      <vt:lpstr>Obr. EIS</vt:lpstr>
      <vt:lpstr>Srovnání MIS &amp; DSS</vt:lpstr>
      <vt:lpstr>Obr. EIS a jeho propojení na DIS a FIS přes IS</vt:lpstr>
      <vt:lpstr>Podpůrné IS</vt:lpstr>
      <vt:lpstr>Podpůrné IS</vt:lpstr>
      <vt:lpstr>Dělení IS dle obsahu výstupu</vt:lpstr>
      <vt:lpstr>Dělení IS dle jejich vztahu k systému řízení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Teoretické základy IS</dc:title>
  <dc:creator>Jan Matula</dc:creator>
  <cp:lastModifiedBy>Pavla Kovářová</cp:lastModifiedBy>
  <cp:revision>11</cp:revision>
  <dcterms:created xsi:type="dcterms:W3CDTF">2009-11-05T08:05:35Z</dcterms:created>
  <dcterms:modified xsi:type="dcterms:W3CDTF">2014-08-08T12:49:45Z</dcterms:modified>
</cp:coreProperties>
</file>