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5" r:id="rId5"/>
    <p:sldId id="264" r:id="rId6"/>
    <p:sldId id="260" r:id="rId7"/>
    <p:sldId id="261" r:id="rId8"/>
    <p:sldId id="267" r:id="rId9"/>
    <p:sldId id="262" r:id="rId10"/>
    <p:sldId id="263" r:id="rId11"/>
    <p:sldId id="266" r:id="rId12"/>
    <p:sldId id="268" r:id="rId13"/>
    <p:sldId id="269" r:id="rId14"/>
    <p:sldId id="270" r:id="rId15"/>
    <p:sldId id="273" r:id="rId16"/>
    <p:sldId id="271" r:id="rId17"/>
    <p:sldId id="274" r:id="rId18"/>
    <p:sldId id="275" r:id="rId19"/>
    <p:sldId id="277" r:id="rId20"/>
    <p:sldId id="276" r:id="rId21"/>
    <p:sldId id="272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4F51-80A5-4325-A52D-0D5580E5A265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06C9-66EB-4AE7-8E2D-630EFBA762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4F51-80A5-4325-A52D-0D5580E5A265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06C9-66EB-4AE7-8E2D-630EFBA762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4F51-80A5-4325-A52D-0D5580E5A265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06C9-66EB-4AE7-8E2D-630EFBA762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4F51-80A5-4325-A52D-0D5580E5A265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06C9-66EB-4AE7-8E2D-630EFBA762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4F51-80A5-4325-A52D-0D5580E5A265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06C9-66EB-4AE7-8E2D-630EFBA762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4F51-80A5-4325-A52D-0D5580E5A265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06C9-66EB-4AE7-8E2D-630EFBA762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4F51-80A5-4325-A52D-0D5580E5A265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06C9-66EB-4AE7-8E2D-630EFBA762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4F51-80A5-4325-A52D-0D5580E5A265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06C9-66EB-4AE7-8E2D-630EFBA762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4F51-80A5-4325-A52D-0D5580E5A265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06C9-66EB-4AE7-8E2D-630EFBA762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4F51-80A5-4325-A52D-0D5580E5A265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06C9-66EB-4AE7-8E2D-630EFBA762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4F51-80A5-4325-A52D-0D5580E5A265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C06C9-66EB-4AE7-8E2D-630EFBA762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34F51-80A5-4325-A52D-0D5580E5A265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C06C9-66EB-4AE7-8E2D-630EFBA7620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://farm1.staticflickr.com/191/498667899_f9fb4af671_b.jpg"/>
          <p:cNvPicPr>
            <a:picLocks noChangeAspect="1" noChangeArrowheads="1"/>
          </p:cNvPicPr>
          <p:nvPr/>
        </p:nvPicPr>
        <p:blipFill>
          <a:blip r:embed="rId2" cstate="print"/>
          <a:srcRect r="11073"/>
          <a:stretch>
            <a:fillRect/>
          </a:stretch>
        </p:blipFill>
        <p:spPr bwMode="auto">
          <a:xfrm>
            <a:off x="0" y="0"/>
            <a:ext cx="9143423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221088"/>
            <a:ext cx="8077200" cy="1673352"/>
          </a:xfrm>
          <a:solidFill>
            <a:schemeClr val="tx1">
              <a:alpha val="50000"/>
            </a:schemeClr>
          </a:solidFill>
        </p:spPr>
        <p:txBody>
          <a:bodyPr/>
          <a:lstStyle/>
          <a:p>
            <a:r>
              <a:rPr lang="cs-CZ" dirty="0" smtClean="0">
                <a:solidFill>
                  <a:schemeClr val="accent3"/>
                </a:solidFill>
              </a:rPr>
              <a:t>Metodologie pro ISK 2</a:t>
            </a:r>
            <a:br>
              <a:rPr lang="cs-CZ" dirty="0" smtClean="0">
                <a:solidFill>
                  <a:schemeClr val="accent3"/>
                </a:solidFill>
              </a:rPr>
            </a:br>
            <a:r>
              <a:rPr lang="cs-CZ" dirty="0" smtClean="0">
                <a:solidFill>
                  <a:schemeClr val="bg1"/>
                </a:solidFill>
              </a:rPr>
              <a:t>Úvod do práce s daty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Co s </a:t>
            </a:r>
            <a:r>
              <a:rPr lang="cs-CZ" b="1" dirty="0" err="1" smtClean="0">
                <a:solidFill>
                  <a:schemeClr val="accent2"/>
                </a:solidFill>
              </a:rPr>
              <a:t>missing</a:t>
            </a:r>
            <a:r>
              <a:rPr lang="cs-CZ" b="1" dirty="0" smtClean="0">
                <a:solidFill>
                  <a:schemeClr val="accent2"/>
                </a:solidFill>
              </a:rPr>
              <a:t> </a:t>
            </a:r>
            <a:r>
              <a:rPr lang="cs-CZ" b="1" dirty="0" err="1" smtClean="0">
                <a:solidFill>
                  <a:schemeClr val="accent2"/>
                </a:solidFill>
              </a:rPr>
              <a:t>values</a:t>
            </a:r>
            <a:r>
              <a:rPr lang="cs-CZ" b="1" dirty="0" smtClean="0">
                <a:solidFill>
                  <a:schemeClr val="accent2"/>
                </a:solidFill>
              </a:rPr>
              <a:t>?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potřebujeme pracovat jen s úplnými záznamy:</a:t>
            </a:r>
          </a:p>
          <a:p>
            <a:pPr lvl="1"/>
            <a:r>
              <a:rPr lang="cs-CZ" dirty="0" smtClean="0"/>
              <a:t>Vymazání jednotky</a:t>
            </a:r>
          </a:p>
          <a:p>
            <a:pPr lvl="1"/>
            <a:r>
              <a:rPr lang="cs-CZ" dirty="0" smtClean="0"/>
              <a:t>Vymazání proměnné</a:t>
            </a:r>
          </a:p>
          <a:p>
            <a:pPr lvl="1"/>
            <a:r>
              <a:rPr lang="cs-CZ" dirty="0" smtClean="0"/>
              <a:t>Imputace</a:t>
            </a:r>
          </a:p>
          <a:p>
            <a:pPr lvl="2"/>
            <a:r>
              <a:rPr lang="cs-CZ" dirty="0" smtClean="0"/>
              <a:t>Odhad scházející hodnoty (regresní analýza)</a:t>
            </a:r>
          </a:p>
          <a:p>
            <a:pPr lvl="2"/>
            <a:r>
              <a:rPr lang="cs-CZ" dirty="0" smtClean="0"/>
              <a:t>Nahrazení průměrnou hodnotou </a:t>
            </a:r>
            <a:r>
              <a:rPr lang="cs-CZ" dirty="0" err="1" smtClean="0"/>
              <a:t>subpopulace</a:t>
            </a:r>
            <a:endParaRPr lang="cs-CZ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Základní popis kategorizovaných dat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cs-CZ" dirty="0" smtClean="0"/>
              <a:t>Absolutní četnost</a:t>
            </a:r>
          </a:p>
          <a:p>
            <a:r>
              <a:rPr lang="cs-CZ" dirty="0" smtClean="0"/>
              <a:t>Relativní četnost</a:t>
            </a:r>
          </a:p>
          <a:p>
            <a:r>
              <a:rPr lang="cs-CZ" dirty="0" smtClean="0"/>
              <a:t>Kumulativní relativní četnost</a:t>
            </a:r>
            <a:endParaRPr lang="cs-CZ" dirty="0"/>
          </a:p>
        </p:txBody>
      </p:sp>
      <p:sp>
        <p:nvSpPr>
          <p:cNvPr id="4" name="Zaoblený obdélníkový popisek 3"/>
          <p:cNvSpPr/>
          <p:nvPr/>
        </p:nvSpPr>
        <p:spPr>
          <a:xfrm>
            <a:off x="5508104" y="4293096"/>
            <a:ext cx="3168352" cy="1944216"/>
          </a:xfrm>
          <a:prstGeom prst="wedgeRoundRectCallout">
            <a:avLst>
              <a:gd name="adj1" fmla="val -82736"/>
              <a:gd name="adj2" fmla="val -7041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/>
              <a:t>Dává smysl u ordinálních a kardinálních proměnných</a:t>
            </a:r>
            <a:endParaRPr 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Základní popis kategorizovaných dat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cs-CZ" dirty="0" smtClean="0"/>
              <a:t>Tabulky četností – plná verze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924944"/>
            <a:ext cx="8323941" cy="3289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Základní popis kategorizovaných dat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cs-CZ" dirty="0" smtClean="0"/>
              <a:t>Tabulky četností – zkrácená verze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284984"/>
            <a:ext cx="8181745" cy="212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Zobrazování</a:t>
            </a:r>
            <a:br>
              <a:rPr lang="cs-CZ" b="1" dirty="0" smtClean="0">
                <a:solidFill>
                  <a:schemeClr val="accent2"/>
                </a:solidFill>
              </a:rPr>
            </a:br>
            <a:r>
              <a:rPr lang="cs-CZ" b="1" dirty="0" smtClean="0">
                <a:solidFill>
                  <a:schemeClr val="accent2"/>
                </a:solidFill>
              </a:rPr>
              <a:t>kategorizovaných dat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Tabulka četností </a:t>
            </a:r>
            <a:endParaRPr lang="cs-CZ" dirty="0" smtClean="0"/>
          </a:p>
          <a:p>
            <a:pPr lvl="1"/>
            <a:r>
              <a:rPr lang="cs-CZ" dirty="0" smtClean="0"/>
              <a:t>První přehled výsledků měření</a:t>
            </a:r>
          </a:p>
          <a:p>
            <a:pPr lvl="1"/>
            <a:r>
              <a:rPr lang="cs-CZ" dirty="0" smtClean="0"/>
              <a:t>Vhodné pro uvedení přesných čísel</a:t>
            </a:r>
          </a:p>
          <a:p>
            <a:pPr lvl="1"/>
            <a:r>
              <a:rPr lang="cs-CZ" dirty="0" smtClean="0"/>
              <a:t>Absolutní / relativní / validní / kumulativní četnosti</a:t>
            </a:r>
          </a:p>
          <a:p>
            <a:r>
              <a:rPr lang="cs-CZ" b="1" dirty="0" smtClean="0"/>
              <a:t>Graf četností </a:t>
            </a:r>
            <a:endParaRPr lang="cs-CZ" dirty="0" smtClean="0"/>
          </a:p>
          <a:p>
            <a:pPr lvl="1"/>
            <a:r>
              <a:rPr lang="cs-CZ" dirty="0" smtClean="0"/>
              <a:t>Názornější</a:t>
            </a:r>
          </a:p>
          <a:p>
            <a:pPr lvl="1"/>
            <a:r>
              <a:rPr lang="cs-CZ" dirty="0" smtClean="0"/>
              <a:t>Používají se validní četnosti</a:t>
            </a:r>
          </a:p>
          <a:p>
            <a:pPr lvl="1"/>
            <a:r>
              <a:rPr lang="cs-CZ" dirty="0" smtClean="0"/>
              <a:t>Osa X: hodnoty proměnné</a:t>
            </a:r>
          </a:p>
          <a:p>
            <a:pPr lvl="1"/>
            <a:r>
              <a:rPr lang="cs-CZ" dirty="0" smtClean="0"/>
              <a:t>Osa Y: četnosti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Zobrazování</a:t>
            </a:r>
            <a:br>
              <a:rPr lang="cs-CZ" b="1" dirty="0" smtClean="0">
                <a:solidFill>
                  <a:schemeClr val="accent2"/>
                </a:solidFill>
              </a:rPr>
            </a:br>
            <a:r>
              <a:rPr lang="cs-CZ" b="1" dirty="0" smtClean="0">
                <a:solidFill>
                  <a:schemeClr val="accent2"/>
                </a:solidFill>
              </a:rPr>
              <a:t>kategorizovaných dat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Tipy pro výběr grafu:</a:t>
            </a:r>
            <a:endParaRPr lang="cs-CZ" dirty="0" smtClean="0"/>
          </a:p>
          <a:p>
            <a:r>
              <a:rPr lang="cs-CZ" dirty="0" smtClean="0"/>
              <a:t>vždy si vyberte ten nejjednodušší </a:t>
            </a:r>
            <a:r>
              <a:rPr lang="cs-CZ" dirty="0" smtClean="0"/>
              <a:t>graf</a:t>
            </a:r>
            <a:endParaRPr lang="cs-CZ" dirty="0" smtClean="0"/>
          </a:p>
          <a:p>
            <a:r>
              <a:rPr lang="cs-CZ" dirty="0" smtClean="0"/>
              <a:t>vždy </a:t>
            </a:r>
            <a:r>
              <a:rPr lang="cs-CZ" dirty="0" smtClean="0"/>
              <a:t>používejte popisek </a:t>
            </a:r>
            <a:r>
              <a:rPr lang="cs-CZ" dirty="0" smtClean="0"/>
              <a:t>grafu</a:t>
            </a:r>
            <a:endParaRPr lang="cs-CZ" dirty="0" smtClean="0"/>
          </a:p>
          <a:p>
            <a:r>
              <a:rPr lang="cs-CZ" dirty="0" smtClean="0"/>
              <a:t>popište </a:t>
            </a:r>
            <a:r>
              <a:rPr lang="cs-CZ" dirty="0" smtClean="0"/>
              <a:t>obě </a:t>
            </a:r>
            <a:r>
              <a:rPr lang="cs-CZ" dirty="0" smtClean="0"/>
              <a:t>osy</a:t>
            </a:r>
            <a:endParaRPr lang="cs-CZ" dirty="0" smtClean="0"/>
          </a:p>
          <a:p>
            <a:r>
              <a:rPr lang="cs-CZ" dirty="0" smtClean="0"/>
              <a:t>vyvarujte </a:t>
            </a:r>
            <a:r>
              <a:rPr lang="cs-CZ" dirty="0" smtClean="0"/>
              <a:t>se ilustrací a zbytečného používání grafiky na pozadí nebo okrajích </a:t>
            </a:r>
            <a:r>
              <a:rPr lang="cs-CZ" dirty="0" smtClean="0"/>
              <a:t>grafu</a:t>
            </a:r>
            <a:endParaRPr lang="cs-CZ" dirty="0" smtClean="0"/>
          </a:p>
          <a:p>
            <a:r>
              <a:rPr lang="cs-CZ" dirty="0" smtClean="0"/>
              <a:t>vyvarujte </a:t>
            </a:r>
            <a:r>
              <a:rPr lang="cs-CZ" dirty="0" smtClean="0"/>
              <a:t>se používání módních piktogramů, které by mohly ztížit čitelnost </a:t>
            </a:r>
            <a:r>
              <a:rPr lang="cs-CZ" dirty="0" smtClean="0"/>
              <a:t>dat</a:t>
            </a:r>
            <a:endParaRPr lang="cs-CZ" dirty="0" smtClean="0"/>
          </a:p>
          <a:p>
            <a:r>
              <a:rPr lang="cs-CZ" dirty="0" smtClean="0"/>
              <a:t>vertikální </a:t>
            </a:r>
            <a:r>
              <a:rPr lang="cs-CZ" dirty="0" smtClean="0"/>
              <a:t>osa by měla začínat nulou (pokud nezačíná negativními hodnotami</a:t>
            </a:r>
            <a:r>
              <a:rPr lang="cs-CZ" dirty="0" smtClean="0"/>
              <a:t>) 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Základní popis kategorizovaných dat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8052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Míry centrální tendence</a:t>
            </a:r>
          </a:p>
          <a:p>
            <a:endParaRPr lang="cs-CZ" dirty="0" smtClean="0"/>
          </a:p>
          <a:p>
            <a:r>
              <a:rPr lang="cs-CZ" dirty="0" smtClean="0"/>
              <a:t>Nominální proměnná: </a:t>
            </a:r>
            <a:r>
              <a:rPr lang="cs-CZ" b="1" dirty="0" smtClean="0"/>
              <a:t>MODUS</a:t>
            </a:r>
          </a:p>
          <a:p>
            <a:r>
              <a:rPr lang="cs-CZ" dirty="0" smtClean="0"/>
              <a:t>Ordinální proměnná: </a:t>
            </a:r>
            <a:r>
              <a:rPr lang="cs-CZ" b="1" dirty="0" smtClean="0"/>
              <a:t>MODUS</a:t>
            </a:r>
            <a:r>
              <a:rPr lang="cs-CZ" dirty="0" smtClean="0"/>
              <a:t>, </a:t>
            </a:r>
            <a:r>
              <a:rPr lang="cs-CZ" b="1" dirty="0" smtClean="0"/>
              <a:t>MEDIÁN</a:t>
            </a:r>
          </a:p>
          <a:p>
            <a:endParaRPr lang="cs-CZ" b="1" dirty="0" smtClean="0"/>
          </a:p>
          <a:p>
            <a:pPr>
              <a:buNone/>
            </a:pPr>
            <a:r>
              <a:rPr lang="cs-CZ" b="1" i="1" dirty="0" smtClean="0">
                <a:solidFill>
                  <a:schemeClr val="accent3">
                    <a:lumMod val="75000"/>
                  </a:schemeClr>
                </a:solidFill>
              </a:rPr>
              <a:t>MODUS</a:t>
            </a:r>
            <a:r>
              <a:rPr lang="cs-CZ" i="1" dirty="0" smtClean="0"/>
              <a:t> je hodnota, která se v datech vyskytuje nejčastěji.</a:t>
            </a:r>
          </a:p>
          <a:p>
            <a:pPr>
              <a:buNone/>
            </a:pPr>
            <a:r>
              <a:rPr lang="cs-CZ" b="1" i="1" dirty="0" smtClean="0">
                <a:solidFill>
                  <a:srgbClr val="0070C0"/>
                </a:solidFill>
              </a:rPr>
              <a:t>MEDIÁN</a:t>
            </a:r>
            <a:r>
              <a:rPr lang="cs-CZ" i="1" dirty="0" smtClean="0"/>
              <a:t> dělí řadu výsledků seřazených podle velikosti na dvě stejně početné poloviny</a:t>
            </a:r>
          </a:p>
          <a:p>
            <a:pPr>
              <a:buNone/>
            </a:pPr>
            <a:r>
              <a:rPr lang="cs-CZ" b="1" i="1" dirty="0" smtClean="0">
                <a:solidFill>
                  <a:srgbClr val="00B050"/>
                </a:solidFill>
              </a:rPr>
              <a:t>MEDIÁNOVÁ KATEGORIE </a:t>
            </a:r>
            <a:r>
              <a:rPr lang="cs-CZ" i="1" dirty="0" smtClean="0"/>
              <a:t>je ta, ve které je dosaženo 50% všech údajů, postupujeme-li od první kategorie výše.</a:t>
            </a:r>
            <a:endParaRPr lang="cs-CZ" b="1" i="1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Základní popis nekategorizovaných dat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80520"/>
          </a:xfrm>
        </p:spPr>
        <p:txBody>
          <a:bodyPr>
            <a:normAutofit/>
          </a:bodyPr>
          <a:lstStyle/>
          <a:p>
            <a:r>
              <a:rPr lang="cs-CZ" dirty="0" smtClean="0"/>
              <a:t>Maximum</a:t>
            </a:r>
          </a:p>
          <a:p>
            <a:r>
              <a:rPr lang="cs-CZ" dirty="0" smtClean="0"/>
              <a:t>Minimum</a:t>
            </a:r>
          </a:p>
          <a:p>
            <a:r>
              <a:rPr lang="cs-CZ" dirty="0" smtClean="0"/>
              <a:t>MODUS</a:t>
            </a:r>
          </a:p>
          <a:p>
            <a:r>
              <a:rPr lang="cs-CZ" dirty="0" smtClean="0"/>
              <a:t>MEDIAN</a:t>
            </a:r>
          </a:p>
          <a:p>
            <a:r>
              <a:rPr lang="cs-CZ" dirty="0" smtClean="0"/>
              <a:t>ARITM. PRŮMĚR</a:t>
            </a:r>
          </a:p>
          <a:p>
            <a:r>
              <a:rPr lang="cs-CZ" dirty="0" smtClean="0"/>
              <a:t>Rozptyl a směrodatná odchylka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Průměr vs. medián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80520"/>
          </a:xfrm>
        </p:spPr>
        <p:txBody>
          <a:bodyPr>
            <a:normAutofit/>
          </a:bodyPr>
          <a:lstStyle/>
          <a:p>
            <a:r>
              <a:rPr lang="cs-CZ" dirty="0" smtClean="0"/>
              <a:t>Průměrná mzda 2013: </a:t>
            </a:r>
            <a:r>
              <a:rPr lang="cs-CZ" b="1" dirty="0" smtClean="0"/>
              <a:t>26 637 </a:t>
            </a:r>
            <a:r>
              <a:rPr lang="cs-CZ" b="1" dirty="0" smtClean="0"/>
              <a:t>Kč</a:t>
            </a:r>
          </a:p>
          <a:p>
            <a:pPr lvl="1"/>
            <a:r>
              <a:rPr lang="cs-CZ" b="1" dirty="0" smtClean="0"/>
              <a:t>Muži:</a:t>
            </a:r>
          </a:p>
          <a:p>
            <a:pPr lvl="1"/>
            <a:r>
              <a:rPr lang="cs-CZ" b="1" dirty="0" smtClean="0"/>
              <a:t>Ženy:</a:t>
            </a:r>
          </a:p>
          <a:p>
            <a:r>
              <a:rPr lang="cs-CZ" dirty="0" smtClean="0"/>
              <a:t>Medián mzdy: </a:t>
            </a:r>
            <a:r>
              <a:rPr lang="cs-CZ" b="1" dirty="0" smtClean="0"/>
              <a:t>22 288 </a:t>
            </a:r>
            <a:r>
              <a:rPr lang="cs-CZ" b="1" dirty="0" smtClean="0"/>
              <a:t>Kč</a:t>
            </a:r>
          </a:p>
          <a:p>
            <a:pPr lvl="1"/>
            <a:r>
              <a:rPr lang="cs-CZ" b="1" dirty="0" smtClean="0"/>
              <a:t>Muži: </a:t>
            </a:r>
            <a:r>
              <a:rPr lang="cs-CZ" dirty="0" smtClean="0"/>
              <a:t>24 330 Kč</a:t>
            </a:r>
            <a:r>
              <a:rPr lang="cs-CZ" b="1" dirty="0" smtClean="0"/>
              <a:t> </a:t>
            </a:r>
          </a:p>
          <a:p>
            <a:pPr lvl="1"/>
            <a:r>
              <a:rPr lang="cs-CZ" b="1" dirty="0" smtClean="0"/>
              <a:t>Ženy</a:t>
            </a:r>
            <a:r>
              <a:rPr lang="cs-CZ" b="1" smtClean="0"/>
              <a:t>: </a:t>
            </a:r>
            <a:r>
              <a:rPr lang="cs-CZ" smtClean="0"/>
              <a:t>20 029 Kč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Rozptyl a směrodatná odchylka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80520"/>
          </a:xfrm>
        </p:spPr>
        <p:txBody>
          <a:bodyPr>
            <a:normAutofit/>
          </a:bodyPr>
          <a:lstStyle/>
          <a:p>
            <a:r>
              <a:rPr lang="cs-CZ" dirty="0" smtClean="0"/>
              <a:t>Rozptyl – střední </a:t>
            </a:r>
            <a:r>
              <a:rPr lang="cs-CZ" dirty="0" smtClean="0"/>
              <a:t>hodnota kvadrátů odchylek od střední hodnoty (průměru</a:t>
            </a:r>
            <a:r>
              <a:rPr lang="cs-CZ" dirty="0" smtClean="0"/>
              <a:t>)  </a:t>
            </a:r>
          </a:p>
          <a:p>
            <a:r>
              <a:rPr lang="cs-CZ" dirty="0" smtClean="0"/>
              <a:t>Směrodatná odchylka – odmocnina z </a:t>
            </a:r>
            <a:r>
              <a:rPr lang="cs-CZ" dirty="0" smtClean="0"/>
              <a:t>rozptylu 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Základní termíny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Proměnná (znak)</a:t>
            </a:r>
            <a:r>
              <a:rPr lang="cs-CZ" dirty="0" smtClean="0"/>
              <a:t> – měřitelná dimenze pojmu</a:t>
            </a:r>
          </a:p>
          <a:p>
            <a:r>
              <a:rPr lang="cs-CZ" b="1" dirty="0" smtClean="0"/>
              <a:t>Hodnota proměnné </a:t>
            </a:r>
            <a:r>
              <a:rPr lang="cs-CZ" dirty="0" smtClean="0"/>
              <a:t>– vyjádření stavu zkoumané proměnné</a:t>
            </a:r>
          </a:p>
          <a:p>
            <a:r>
              <a:rPr lang="cs-CZ" dirty="0" smtClean="0"/>
              <a:t>3 podmínky:</a:t>
            </a:r>
          </a:p>
          <a:p>
            <a:pPr lvl="1"/>
            <a:r>
              <a:rPr lang="cs-CZ" dirty="0" smtClean="0"/>
              <a:t>Rozlišitelnost</a:t>
            </a:r>
          </a:p>
          <a:p>
            <a:pPr lvl="1"/>
            <a:r>
              <a:rPr lang="cs-CZ" dirty="0" smtClean="0"/>
              <a:t>Úplnost</a:t>
            </a:r>
          </a:p>
          <a:p>
            <a:pPr lvl="1"/>
            <a:r>
              <a:rPr lang="cs-CZ" dirty="0" smtClean="0"/>
              <a:t>Jednoznačnost 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Rozptyl a směrodatná odchylka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2304256"/>
          </a:xfrm>
        </p:spPr>
        <p:txBody>
          <a:bodyPr>
            <a:normAutofit/>
          </a:bodyPr>
          <a:lstStyle/>
          <a:p>
            <a:r>
              <a:rPr lang="cs-CZ" dirty="0" smtClean="0"/>
              <a:t>Směrodatná odchylka nám řekne, </a:t>
            </a:r>
            <a:r>
              <a:rPr lang="cs-CZ" dirty="0" smtClean="0"/>
              <a:t>jak moc se hodnocení všech respondentů pohybovalo kolem </a:t>
            </a:r>
            <a:r>
              <a:rPr lang="cs-CZ" dirty="0" smtClean="0"/>
              <a:t>průměru</a:t>
            </a:r>
          </a:p>
          <a:p>
            <a:r>
              <a:rPr lang="cs-CZ" dirty="0" smtClean="0"/>
              <a:t>Příklad: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509120"/>
            <a:ext cx="8511755" cy="1599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Excel vs. SPSS</a:t>
            </a:r>
            <a:endParaRPr lang="cs-CZ" dirty="0"/>
          </a:p>
        </p:txBody>
      </p:sp>
      <p:pic>
        <p:nvPicPr>
          <p:cNvPr id="4" name="Zástupný symbol pro obsah 4" descr="spss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148064" y="2132856"/>
            <a:ext cx="3429000" cy="3429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Základní termíny – druhy proměnných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Nominální proměnné</a:t>
            </a:r>
            <a:br>
              <a:rPr lang="cs-CZ" b="1" dirty="0" smtClean="0"/>
            </a:br>
            <a:r>
              <a:rPr lang="cs-CZ" dirty="0" smtClean="0"/>
              <a:t>(nelze </a:t>
            </a:r>
            <a:r>
              <a:rPr lang="cs-CZ" dirty="0" smtClean="0"/>
              <a:t>je uspořádat hierarchicky či podle </a:t>
            </a:r>
            <a:r>
              <a:rPr lang="cs-CZ" dirty="0" smtClean="0"/>
              <a:t>velikosti)</a:t>
            </a:r>
          </a:p>
          <a:p>
            <a:r>
              <a:rPr lang="cs-CZ" b="1" dirty="0" smtClean="0"/>
              <a:t>Ordinální proměnné</a:t>
            </a:r>
            <a:br>
              <a:rPr lang="cs-CZ" b="1" dirty="0" smtClean="0"/>
            </a:br>
            <a:r>
              <a:rPr lang="cs-CZ" dirty="0" smtClean="0"/>
              <a:t>(jedna hodnota je </a:t>
            </a:r>
            <a:r>
              <a:rPr lang="cs-CZ" dirty="0" smtClean="0"/>
              <a:t>vyšší než druhá, nemůžeme však s jistotou tvrdit, o kolik je </a:t>
            </a:r>
            <a:r>
              <a:rPr lang="cs-CZ" dirty="0" smtClean="0"/>
              <a:t>vyšší)</a:t>
            </a:r>
          </a:p>
          <a:p>
            <a:r>
              <a:rPr lang="cs-CZ" b="1" dirty="0" smtClean="0"/>
              <a:t>Kardinální proměnné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(dokážeme říci, o kolik přesně je jedna hodnota větší, než jiná)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Základní termíny – druhy proměnných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Kategorizovaná data</a:t>
            </a:r>
            <a:r>
              <a:rPr lang="cs-CZ" dirty="0" smtClean="0"/>
              <a:t>: nominální, ordinální i kardinální proměnné s malým počtem variant (pohlaví, vzdělání, počet dětí)</a:t>
            </a:r>
          </a:p>
          <a:p>
            <a:r>
              <a:rPr lang="cs-CZ" b="1" dirty="0" smtClean="0"/>
              <a:t>Nekategorizovaná data</a:t>
            </a:r>
            <a:r>
              <a:rPr lang="cs-CZ" dirty="0" smtClean="0"/>
              <a:t>: kardinální proměnné s velkým počtem variant (plat)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>
            <a:spLocks noGrp="1"/>
          </p:cNvSpPr>
          <p:nvPr>
            <p:ph idx="1"/>
          </p:nvPr>
        </p:nvSpPr>
        <p:spPr>
          <a:xfrm>
            <a:off x="295275" y="764704"/>
            <a:ext cx="8518525" cy="5031259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 2. </a:t>
            </a:r>
            <a:r>
              <a:rPr lang="cs-CZ" b="1" dirty="0" smtClean="0"/>
              <a:t>Považujete obor Informační studia a knihovnictví za perspektivní?</a:t>
            </a:r>
          </a:p>
          <a:p>
            <a:endParaRPr lang="cs-CZ" b="1" dirty="0" smtClean="0"/>
          </a:p>
          <a:p>
            <a:r>
              <a:rPr lang="cs-CZ" dirty="0" smtClean="0"/>
              <a:t>velmi perspektivní		</a:t>
            </a:r>
            <a:r>
              <a:rPr lang="cs-CZ" dirty="0" smtClean="0"/>
              <a:t>	1</a:t>
            </a:r>
            <a:r>
              <a:rPr lang="cs-CZ" dirty="0" smtClean="0"/>
              <a:t>	</a:t>
            </a:r>
          </a:p>
          <a:p>
            <a:r>
              <a:rPr lang="cs-CZ" dirty="0" smtClean="0"/>
              <a:t>spíše perspektivní		</a:t>
            </a:r>
            <a:r>
              <a:rPr lang="cs-CZ" dirty="0" smtClean="0"/>
              <a:t>	2</a:t>
            </a:r>
            <a:endParaRPr lang="cs-CZ" dirty="0" smtClean="0"/>
          </a:p>
          <a:p>
            <a:r>
              <a:rPr lang="cs-CZ" dirty="0" smtClean="0"/>
              <a:t>spíše neperspektivní		</a:t>
            </a:r>
            <a:r>
              <a:rPr lang="cs-CZ" dirty="0" smtClean="0"/>
              <a:t>	3</a:t>
            </a:r>
            <a:endParaRPr lang="cs-CZ" dirty="0" smtClean="0"/>
          </a:p>
          <a:p>
            <a:r>
              <a:rPr lang="cs-CZ" dirty="0" smtClean="0"/>
              <a:t>zcela neperspektivní		</a:t>
            </a:r>
            <a:r>
              <a:rPr lang="cs-CZ" dirty="0" smtClean="0"/>
              <a:t>	4</a:t>
            </a:r>
            <a:endParaRPr lang="cs-CZ" dirty="0" smtClean="0"/>
          </a:p>
          <a:p>
            <a:r>
              <a:rPr lang="cs-CZ" dirty="0" smtClean="0"/>
              <a:t>nevím, nemohu odpovědět	-1</a:t>
            </a:r>
          </a:p>
          <a:p>
            <a:r>
              <a:rPr lang="cs-CZ" dirty="0" smtClean="0"/>
              <a:t>neodpověděl/a			</a:t>
            </a:r>
            <a:r>
              <a:rPr lang="cs-CZ" dirty="0" smtClean="0"/>
              <a:t>	-</a:t>
            </a:r>
            <a:r>
              <a:rPr lang="cs-CZ" dirty="0" smtClean="0"/>
              <a:t>2</a:t>
            </a:r>
          </a:p>
        </p:txBody>
      </p:sp>
      <p:sp>
        <p:nvSpPr>
          <p:cNvPr id="13" name="Vývojový diagram: postup 12"/>
          <p:cNvSpPr/>
          <p:nvPr/>
        </p:nvSpPr>
        <p:spPr bwMode="auto">
          <a:xfrm>
            <a:off x="323528" y="4365104"/>
            <a:ext cx="5976664" cy="1217296"/>
          </a:xfrm>
          <a:prstGeom prst="flowChartProcess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4" name="Oválný popisek 13"/>
          <p:cNvSpPr/>
          <p:nvPr/>
        </p:nvSpPr>
        <p:spPr bwMode="auto">
          <a:xfrm>
            <a:off x="4067944" y="5517232"/>
            <a:ext cx="3096344" cy="1172841"/>
          </a:xfrm>
          <a:prstGeom prst="wedgeEllipseCallout">
            <a:avLst>
              <a:gd name="adj1" fmla="val -20553"/>
              <a:gd name="adj2" fmla="val -77829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Lucida Sans Unicode" pitchFamily="34" charset="0"/>
                <a:cs typeface="Lucida Sans Unicode" pitchFamily="34" charset="0"/>
              </a:rPr>
              <a:t>Chybějící hodnoty (</a:t>
            </a:r>
            <a:r>
              <a:rPr kumimoji="0" lang="cs-CZ" sz="1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Lucida Sans Unicode" pitchFamily="34" charset="0"/>
                <a:cs typeface="Lucida Sans Unicode" pitchFamily="34" charset="0"/>
              </a:rPr>
              <a:t>missing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Lucida Sans Unicode" pitchFamily="34" charset="0"/>
                <a:cs typeface="Lucida Sans Unicode" pitchFamily="34" charset="0"/>
              </a:rPr>
              <a:t> </a:t>
            </a:r>
            <a:r>
              <a:rPr kumimoji="0" lang="cs-CZ" sz="1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Lucida Sans Unicode" pitchFamily="34" charset="0"/>
                <a:cs typeface="Lucida Sans Unicode" pitchFamily="34" charset="0"/>
              </a:rPr>
              <a:t>values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Lucida Sans Unicode" pitchFamily="34" charset="0"/>
                <a:cs typeface="Lucida Sans Unicode" pitchFamily="34" charset="0"/>
              </a:rPr>
              <a:t>)</a:t>
            </a:r>
          </a:p>
        </p:txBody>
      </p:sp>
      <p:sp>
        <p:nvSpPr>
          <p:cNvPr id="15" name="Obdélník 14"/>
          <p:cNvSpPr/>
          <p:nvPr/>
        </p:nvSpPr>
        <p:spPr bwMode="auto">
          <a:xfrm>
            <a:off x="251520" y="2132856"/>
            <a:ext cx="5400600" cy="3384376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6" name="Vývojový diagram: postup 15"/>
          <p:cNvSpPr/>
          <p:nvPr/>
        </p:nvSpPr>
        <p:spPr bwMode="auto">
          <a:xfrm>
            <a:off x="6588224" y="2276872"/>
            <a:ext cx="648072" cy="3280639"/>
          </a:xfrm>
          <a:prstGeom prst="flowChartProcess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7" name="Oválný popisek 16"/>
          <p:cNvSpPr/>
          <p:nvPr/>
        </p:nvSpPr>
        <p:spPr bwMode="auto">
          <a:xfrm>
            <a:off x="7308304" y="5157192"/>
            <a:ext cx="2016224" cy="1850617"/>
          </a:xfrm>
          <a:prstGeom prst="wedgeEllipseCallout">
            <a:avLst>
              <a:gd name="adj1" fmla="val -61195"/>
              <a:gd name="adj2" fmla="val -33680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Lucida Sans Unicode" pitchFamily="34" charset="0"/>
                <a:cs typeface="Lucida Sans Unicode" pitchFamily="34" charset="0"/>
              </a:rPr>
              <a:t>Hodnoty proměnné </a:t>
            </a:r>
            <a:r>
              <a:rPr kumimoji="0" lang="cs-CZ" sz="1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Lucida Sans Unicode" pitchFamily="34" charset="0"/>
                <a:cs typeface="Lucida Sans Unicode" pitchFamily="34" charset="0"/>
              </a:rPr>
              <a:t>okódované</a:t>
            </a: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8" name="Elipsa 17"/>
          <p:cNvSpPr/>
          <p:nvPr/>
        </p:nvSpPr>
        <p:spPr bwMode="auto">
          <a:xfrm>
            <a:off x="755576" y="692696"/>
            <a:ext cx="504056" cy="584172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Kontrola dat: GIGO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dirty="0" err="1" smtClean="0"/>
              <a:t>Garbage</a:t>
            </a:r>
            <a:r>
              <a:rPr lang="cs-CZ" dirty="0" smtClean="0"/>
              <a:t> in, </a:t>
            </a:r>
            <a:r>
              <a:rPr lang="cs-CZ" dirty="0" err="1" smtClean="0"/>
              <a:t>garbage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!“</a:t>
            </a:r>
            <a:endParaRPr lang="cs-CZ" dirty="0"/>
          </a:p>
        </p:txBody>
      </p:sp>
      <p:pic>
        <p:nvPicPr>
          <p:cNvPr id="1028" name="Picture 4" descr="http://www.national.ca/library/images/efdeea4b-48e2-4a96-b6b3-6daf779194f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564904"/>
            <a:ext cx="5810250" cy="3914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Kontrola dat: GIGO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Chyby při zpracování</a:t>
            </a:r>
          </a:p>
          <a:p>
            <a:pPr lvl="1"/>
            <a:r>
              <a:rPr lang="cs-CZ" dirty="0" smtClean="0"/>
              <a:t>Posuny desetinných čárek</a:t>
            </a:r>
          </a:p>
          <a:p>
            <a:pPr lvl="1"/>
            <a:r>
              <a:rPr lang="cs-CZ" dirty="0" smtClean="0"/>
              <a:t>Záměna znaků (nepoužívat „0“ pro </a:t>
            </a:r>
            <a:r>
              <a:rPr lang="cs-CZ" dirty="0" err="1" smtClean="0"/>
              <a:t>missing</a:t>
            </a:r>
            <a:r>
              <a:rPr lang="cs-CZ" dirty="0" smtClean="0"/>
              <a:t> </a:t>
            </a:r>
            <a:r>
              <a:rPr lang="cs-CZ" dirty="0" err="1" smtClean="0"/>
              <a:t>values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Chyby při přepisování</a:t>
            </a:r>
          </a:p>
          <a:p>
            <a:r>
              <a:rPr lang="cs-CZ" b="1" dirty="0" smtClean="0"/>
              <a:t>Kontrola dat</a:t>
            </a:r>
          </a:p>
          <a:p>
            <a:pPr lvl="1"/>
            <a:r>
              <a:rPr lang="cs-CZ" dirty="0" smtClean="0"/>
              <a:t>Kontrola okem („vytisknout a řádek po řádku zkontrolovat“ </a:t>
            </a:r>
            <a:r>
              <a:rPr lang="cs-CZ" i="1" dirty="0" err="1" smtClean="0"/>
              <a:t>Hendl</a:t>
            </a:r>
            <a:r>
              <a:rPr lang="cs-CZ" i="1" dirty="0" smtClean="0"/>
              <a:t>, 2009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Předběžné grafické zobrazení dat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Chyby v zápisu</a:t>
            </a:r>
            <a:endParaRPr lang="cs-CZ" b="1" dirty="0">
              <a:solidFill>
                <a:schemeClr val="accent2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12776"/>
            <a:ext cx="7704856" cy="5006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Co s </a:t>
            </a:r>
            <a:r>
              <a:rPr lang="cs-CZ" b="1" dirty="0" err="1" smtClean="0">
                <a:solidFill>
                  <a:schemeClr val="accent2"/>
                </a:solidFill>
              </a:rPr>
              <a:t>missing</a:t>
            </a:r>
            <a:r>
              <a:rPr lang="cs-CZ" b="1" dirty="0" smtClean="0">
                <a:solidFill>
                  <a:schemeClr val="accent2"/>
                </a:solidFill>
              </a:rPr>
              <a:t> </a:t>
            </a:r>
            <a:r>
              <a:rPr lang="cs-CZ" b="1" dirty="0" err="1" smtClean="0">
                <a:solidFill>
                  <a:schemeClr val="accent2"/>
                </a:solidFill>
              </a:rPr>
              <a:t>values</a:t>
            </a:r>
            <a:r>
              <a:rPr lang="cs-CZ" b="1" dirty="0" smtClean="0">
                <a:solidFill>
                  <a:schemeClr val="accent2"/>
                </a:solidFill>
              </a:rPr>
              <a:t>?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Hodnota „neodpověděl/a“</a:t>
            </a:r>
          </a:p>
          <a:p>
            <a:r>
              <a:rPr lang="cs-CZ" dirty="0" smtClean="0"/>
              <a:t>Jsou výskyty rozděleny náhodně?</a:t>
            </a:r>
          </a:p>
          <a:p>
            <a:r>
              <a:rPr lang="cs-CZ" dirty="0" smtClean="0"/>
              <a:t>Způsoby kontroly:</a:t>
            </a:r>
          </a:p>
          <a:p>
            <a:pPr lvl="1"/>
            <a:r>
              <a:rPr lang="cs-CZ" dirty="0" smtClean="0"/>
              <a:t>rozdělit soubor na skupiny záznamů s </a:t>
            </a:r>
            <a:r>
              <a:rPr lang="cs-CZ" dirty="0" err="1" smtClean="0"/>
              <a:t>missing</a:t>
            </a:r>
            <a:r>
              <a:rPr lang="cs-CZ" dirty="0" smtClean="0"/>
              <a:t> </a:t>
            </a:r>
            <a:r>
              <a:rPr lang="cs-CZ" dirty="0" err="1" smtClean="0"/>
              <a:t>values</a:t>
            </a:r>
            <a:r>
              <a:rPr lang="cs-CZ" dirty="0" smtClean="0"/>
              <a:t> a bez nich, porovnat charakteristiky obou souborů</a:t>
            </a:r>
          </a:p>
          <a:p>
            <a:pPr lvl="1"/>
            <a:r>
              <a:rPr lang="cs-CZ" dirty="0" smtClean="0"/>
              <a:t>Kontrola korelací vyplnění/nevyplnění s jinou proměnou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2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Juvenis">
      <a:majorFont>
        <a:latin typeface="Juvenis"/>
        <a:ea typeface=""/>
        <a:cs typeface=""/>
      </a:majorFont>
      <a:minorFont>
        <a:latin typeface="Juveni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Motiv2</Template>
  <TotalTime>86</TotalTime>
  <Words>486</Words>
  <Application>Microsoft Office PowerPoint</Application>
  <PresentationFormat>Předvádění na obrazovce (4:3)</PresentationFormat>
  <Paragraphs>106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Motiv2</vt:lpstr>
      <vt:lpstr>Metodologie pro ISK 2 Úvod do práce s daty</vt:lpstr>
      <vt:lpstr>Základní termíny</vt:lpstr>
      <vt:lpstr>Základní termíny – druhy proměnných</vt:lpstr>
      <vt:lpstr>Základní termíny – druhy proměnných</vt:lpstr>
      <vt:lpstr>Snímek 5</vt:lpstr>
      <vt:lpstr>Kontrola dat: GIGO</vt:lpstr>
      <vt:lpstr>Kontrola dat: GIGO</vt:lpstr>
      <vt:lpstr>Chyby v zápisu</vt:lpstr>
      <vt:lpstr>Co s missing values?</vt:lpstr>
      <vt:lpstr>Co s missing values?</vt:lpstr>
      <vt:lpstr>Základní popis kategorizovaných dat</vt:lpstr>
      <vt:lpstr>Základní popis kategorizovaných dat</vt:lpstr>
      <vt:lpstr>Základní popis kategorizovaných dat</vt:lpstr>
      <vt:lpstr>Zobrazování kategorizovaných dat</vt:lpstr>
      <vt:lpstr>Zobrazování kategorizovaných dat</vt:lpstr>
      <vt:lpstr>Základní popis kategorizovaných dat</vt:lpstr>
      <vt:lpstr>Základní popis nekategorizovaných dat</vt:lpstr>
      <vt:lpstr>Průměr vs. medián</vt:lpstr>
      <vt:lpstr>Rozptyl a směrodatná odchylka</vt:lpstr>
      <vt:lpstr>Rozptyl a směrodatná odchylka</vt:lpstr>
      <vt:lpstr>Excel vs. SPSS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pro ISK 2 Úvod do práce s daty</dc:title>
  <dc:creator>Ladislava Suchá</dc:creator>
  <cp:lastModifiedBy>Ladislava Suchá</cp:lastModifiedBy>
  <cp:revision>2</cp:revision>
  <dcterms:created xsi:type="dcterms:W3CDTF">2014-03-14T09:28:28Z</dcterms:created>
  <dcterms:modified xsi:type="dcterms:W3CDTF">2014-03-14T10:54:30Z</dcterms:modified>
</cp:coreProperties>
</file>